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61" r:id="rId4"/>
    <p:sldId id="257" r:id="rId5"/>
    <p:sldId id="259" r:id="rId6"/>
    <p:sldId id="258" r:id="rId7"/>
    <p:sldId id="260" r:id="rId8"/>
    <p:sldId id="262" r:id="rId9"/>
    <p:sldId id="264" r:id="rId10"/>
    <p:sldId id="263" r:id="rId11"/>
    <p:sldId id="266" r:id="rId12"/>
    <p:sldId id="268" r:id="rId13"/>
    <p:sldId id="267" r:id="rId14"/>
    <p:sldId id="269" r:id="rId15"/>
    <p:sldId id="271" r:id="rId16"/>
    <p:sldId id="272" r:id="rId17"/>
    <p:sldId id="273" r:id="rId18"/>
    <p:sldId id="274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2C760-A63E-498D-B9E7-17E2D7659E4D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BE10-E5C3-4C91-AD7F-526BCBF13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9A1E7-E3BA-4614-8D7D-CE091C88922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E9615-B6D7-4D9C-877F-2820DDFCD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-writing-course.thecraftywriter.com/products/irvine-welsh-trainspotting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-writing-course.thecraftywriter.com/products/david-almond-the-fire-eaters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ialogue" TargetMode="External"/><Relationship Id="rId13" Type="http://schemas.openxmlformats.org/officeDocument/2006/relationships/hyperlink" Target="http://en.wikipedia.org/wiki/Nonfiction" TargetMode="External"/><Relationship Id="rId3" Type="http://schemas.openxmlformats.org/officeDocument/2006/relationships/hyperlink" Target="http://en.wikipedia.org/wiki/Creative_writing" TargetMode="External"/><Relationship Id="rId7" Type="http://schemas.openxmlformats.org/officeDocument/2006/relationships/hyperlink" Target="http://en.wikipedia.org/wiki/Plot_(narrative)" TargetMode="External"/><Relationship Id="rId12" Type="http://schemas.openxmlformats.org/officeDocument/2006/relationships/hyperlink" Target="http://en.wikipedia.org/wiki/Screenplay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Hollywood,_Los_Angeles,_California" TargetMode="External"/><Relationship Id="rId11" Type="http://schemas.openxmlformats.org/officeDocument/2006/relationships/hyperlink" Target="http://en.wikipedia.org/wiki/Narrative" TargetMode="External"/><Relationship Id="rId5" Type="http://schemas.openxmlformats.org/officeDocument/2006/relationships/hyperlink" Target="http://en.wikipedia.org/wiki/Wikipedia:Citation_needed" TargetMode="External"/><Relationship Id="rId10" Type="http://schemas.openxmlformats.org/officeDocument/2006/relationships/hyperlink" Target="http://en.wikipedia.org/wiki/Genre" TargetMode="External"/><Relationship Id="rId4" Type="http://schemas.openxmlformats.org/officeDocument/2006/relationships/hyperlink" Target="http://en.wikipedia.org/wiki/University_of_Southern_California" TargetMode="External"/><Relationship Id="rId9" Type="http://schemas.openxmlformats.org/officeDocument/2006/relationships/hyperlink" Target="http://en.wikipedia.org/wiki/Narrative_structure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93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We've learned about</a:t>
            </a:r>
          </a:p>
          <a:p>
            <a:pPr marL="0" indent="0">
              <a:buNone/>
            </a:pPr>
            <a:r>
              <a:rPr lang="en-US" dirty="0" smtClean="0"/>
              <a:t>how these two characters interact—and a lot about who</a:t>
            </a:r>
          </a:p>
          <a:p>
            <a:pPr marL="0" indent="0">
              <a:buNone/>
            </a:pPr>
            <a:r>
              <a:rPr lang="en-US" dirty="0" smtClean="0"/>
              <a:t>they are—all through a few simple lines of dialogue.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68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40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4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54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46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48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Irvin Welsh’s </a:t>
            </a:r>
            <a:r>
              <a:rPr lang="en-US" dirty="0" smtClean="0">
                <a:hlinkClick r:id="rId3"/>
              </a:rPr>
              <a:t>Trainspotting</a:t>
            </a:r>
            <a:r>
              <a:rPr lang="en-US" dirty="0" smtClean="0"/>
              <a:t>: </a:t>
            </a:r>
            <a:r>
              <a:rPr lang="en-US" i="1" dirty="0" smtClean="0"/>
              <a:t>Any minute now though, auld Jean-Claude’s ready tae </a:t>
            </a:r>
            <a:r>
              <a:rPr lang="en-US" i="1" dirty="0" err="1" smtClean="0"/>
              <a:t>git</a:t>
            </a:r>
            <a:r>
              <a:rPr lang="en-US" i="1" dirty="0" smtClean="0"/>
              <a:t> </a:t>
            </a:r>
            <a:r>
              <a:rPr lang="en-US" i="1" dirty="0" err="1" smtClean="0"/>
              <a:t>doon</a:t>
            </a:r>
            <a:r>
              <a:rPr lang="en-US" i="1" dirty="0" smtClean="0"/>
              <a:t> tae some serious </a:t>
            </a:r>
            <a:r>
              <a:rPr lang="en-US" i="1" dirty="0" err="1" smtClean="0"/>
              <a:t>swedgin</a:t>
            </a:r>
            <a:r>
              <a:rPr lang="en-US" i="1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Then compare it to the more accessible use of dialect in David Almond’s </a:t>
            </a:r>
            <a:r>
              <a:rPr lang="en-US" dirty="0" smtClean="0">
                <a:hlinkClick r:id="rId4"/>
              </a:rPr>
              <a:t>The Fire Eaters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0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1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7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7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Jack Woodford (1894–1971) was a successful pulp novelist and non-fiction author of the 1930s and 1940s. He wrote unique books on writing and getting published. Most famously, Woodford authored Trial and Error which caused something of a scandal at the time of publication because of its no-holds-barred insights into the publishing industry. Born Josiah Pitts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Woolfolk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he also wrote under the name Jack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Woolfolk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7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we converse in real-life situations are sentences are clipped, we talk across each other and most of the time use non-verbal cues for communication. </a:t>
            </a:r>
            <a:endParaRPr lang="en-US" sz="11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96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52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 smtClean="0">
                <a:effectLst/>
              </a:rPr>
              <a:t>Robert McKee</a:t>
            </a:r>
            <a:r>
              <a:rPr lang="en-US" dirty="0" smtClean="0">
                <a:effectLst/>
              </a:rPr>
              <a:t>, born 1941, is a </a:t>
            </a:r>
            <a:r>
              <a:rPr lang="en-US" dirty="0" smtClean="0">
                <a:effectLst/>
                <a:hlinkClick r:id="rId3" action="ppaction://hlinkfile" tooltip="Creative writing"/>
              </a:rPr>
              <a:t>creative writing</a:t>
            </a:r>
            <a:r>
              <a:rPr lang="en-US" dirty="0" smtClean="0">
                <a:effectLst/>
              </a:rPr>
              <a:t> instructor who is widely known for his popular "Story Seminar", which he developed when he was a professor at the </a:t>
            </a:r>
            <a:r>
              <a:rPr lang="en-US" dirty="0" smtClean="0">
                <a:effectLst/>
                <a:hlinkClick r:id="rId4" action="ppaction://hlinkfile" tooltip="University of Southern California"/>
              </a:rPr>
              <a:t>University of Southern California</a:t>
            </a:r>
            <a:r>
              <a:rPr lang="en-US" dirty="0" smtClean="0">
                <a:effectLst/>
              </a:rPr>
              <a:t>. McKee is the author of a "screenwriters' bible"</a:t>
            </a:r>
            <a:r>
              <a:rPr lang="en-US" baseline="30000" dirty="0" smtClean="0">
                <a:effectLst/>
              </a:rPr>
              <a:t>[</a:t>
            </a:r>
            <a:r>
              <a:rPr lang="en-US" i="1" baseline="30000" dirty="0" smtClean="0">
                <a:effectLst/>
                <a:hlinkClick r:id="rId5" action="ppaction://hlinkfile" tooltip="Wikipedia:Citation needed"/>
              </a:rPr>
              <a:t>citation needed</a:t>
            </a:r>
            <a:r>
              <a:rPr lang="en-US" baseline="30000" dirty="0" smtClean="0">
                <a:effectLst/>
              </a:rPr>
              <a:t>]</a:t>
            </a:r>
            <a:r>
              <a:rPr lang="en-US" dirty="0" smtClean="0">
                <a:effectLst/>
              </a:rPr>
              <a:t> called </a:t>
            </a:r>
            <a:r>
              <a:rPr lang="en-US" b="1" i="1" dirty="0" smtClean="0">
                <a:effectLst/>
              </a:rPr>
              <a:t>Story: Substance, Structure, Style and the Principles of Screenwriting</a:t>
            </a:r>
            <a:r>
              <a:rPr lang="en-US" dirty="0" smtClean="0">
                <a:effectLst/>
              </a:rPr>
              <a:t>. Many of </a:t>
            </a:r>
            <a:r>
              <a:rPr lang="en-US" dirty="0" smtClean="0">
                <a:effectLst/>
                <a:hlinkClick r:id="rId6" action="ppaction://hlinkfile" tooltip="Hollywood, Los Angeles, California"/>
              </a:rPr>
              <a:t>Hollywood's</a:t>
            </a:r>
            <a:r>
              <a:rPr lang="en-US" dirty="0" smtClean="0">
                <a:effectLst/>
              </a:rPr>
              <a:t> active screenwriters claim him as an inspiration.</a:t>
            </a:r>
          </a:p>
          <a:p>
            <a:pPr rtl="0"/>
            <a:r>
              <a:rPr lang="en-US" dirty="0" smtClean="0">
                <a:effectLst/>
              </a:rPr>
              <a:t>Rather than simply handling "mechanical" aspects of fiction technique such as </a:t>
            </a:r>
            <a:r>
              <a:rPr lang="en-US" dirty="0" smtClean="0">
                <a:effectLst/>
                <a:hlinkClick r:id="rId7" action="ppaction://hlinkfile" tooltip="Plot (narrative)"/>
              </a:rPr>
              <a:t>plot</a:t>
            </a:r>
            <a:r>
              <a:rPr lang="en-US" dirty="0" smtClean="0">
                <a:effectLst/>
              </a:rPr>
              <a:t> or </a:t>
            </a:r>
            <a:r>
              <a:rPr lang="en-US" dirty="0" smtClean="0">
                <a:effectLst/>
                <a:hlinkClick r:id="rId8" action="ppaction://hlinkfile" tooltip="Dialogue"/>
              </a:rPr>
              <a:t>dialogue</a:t>
            </a:r>
            <a:r>
              <a:rPr lang="en-US" dirty="0" smtClean="0">
                <a:effectLst/>
              </a:rPr>
              <a:t> taken individually, McKee examines the </a:t>
            </a:r>
            <a:r>
              <a:rPr lang="en-US" dirty="0" smtClean="0">
                <a:effectLst/>
                <a:hlinkClick r:id="rId9" action="ppaction://hlinkfile" tooltip="Narrative structure"/>
              </a:rPr>
              <a:t>narrative structure</a:t>
            </a:r>
            <a:r>
              <a:rPr lang="en-US" dirty="0" smtClean="0">
                <a:effectLst/>
              </a:rPr>
              <a:t> of a work and what makes the story compelling or not. This could work equally as well as an analysis of any other </a:t>
            </a:r>
            <a:r>
              <a:rPr lang="en-US" dirty="0" smtClean="0">
                <a:effectLst/>
                <a:hlinkClick r:id="rId10" action="ppaction://hlinkfile" tooltip="Genre"/>
              </a:rPr>
              <a:t>genre</a:t>
            </a:r>
            <a:r>
              <a:rPr lang="en-US" dirty="0" smtClean="0">
                <a:effectLst/>
              </a:rPr>
              <a:t> or form of </a:t>
            </a:r>
            <a:r>
              <a:rPr lang="en-US" dirty="0" smtClean="0">
                <a:effectLst/>
                <a:hlinkClick r:id="rId11" action="ppaction://hlinkfile" tooltip="Narrative"/>
              </a:rPr>
              <a:t>narrative</a:t>
            </a:r>
            <a:r>
              <a:rPr lang="en-US" dirty="0" smtClean="0">
                <a:effectLst/>
              </a:rPr>
              <a:t>, whether in </a:t>
            </a:r>
            <a:r>
              <a:rPr lang="en-US" dirty="0" smtClean="0">
                <a:effectLst/>
                <a:hlinkClick r:id="rId12" action="ppaction://hlinkfile" tooltip="Screenplay"/>
              </a:rPr>
              <a:t>screenplay</a:t>
            </a:r>
            <a:r>
              <a:rPr lang="en-US" dirty="0" smtClean="0">
                <a:effectLst/>
              </a:rPr>
              <a:t> or any other form, and could also encompass </a:t>
            </a:r>
            <a:r>
              <a:rPr lang="en-US" dirty="0" smtClean="0">
                <a:effectLst/>
                <a:hlinkClick r:id="rId13" action="ppaction://hlinkfile" tooltip="Nonfiction"/>
              </a:rPr>
              <a:t>nonfiction</a:t>
            </a:r>
            <a:r>
              <a:rPr lang="en-US" dirty="0" smtClean="0">
                <a:effectLst/>
              </a:rPr>
              <a:t> works as long as they attempt to "tell a story".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39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 away, we want to know who this Dave guy is, if he's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telling the truth, and why Jerry hung up on him. Basically,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want to know what will happen next. In fact, this is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 inciting incident. The discovery of a long-lost sibling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certain to move your story forward in interesting 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71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Dialogue that shows the relationship</a:t>
            </a:r>
          </a:p>
          <a:p>
            <a:pPr marL="0" indent="0">
              <a:buNone/>
            </a:pPr>
            <a:r>
              <a:rPr lang="en-US" b="1" dirty="0" smtClean="0"/>
              <a:t>between characters: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615-B6D7-4D9C-877F-2820DDFCDA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7439EE-EF48-4C19-9423-F0693CD03125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28B6D5-0A43-43E5-BC18-0185D6DEB9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ck_Woodfor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3352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NANOWRIMO 2011</a:t>
            </a:r>
            <a:br>
              <a:rPr lang="en-US" sz="4900" b="1" dirty="0" smtClean="0"/>
            </a:br>
            <a:r>
              <a:rPr lang="en-US" sz="4900" b="1" dirty="0"/>
              <a:t>Writing Workshop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b="1" dirty="0" smtClean="0"/>
              <a:t>Good Dialogue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(and </a:t>
            </a:r>
            <a:r>
              <a:rPr lang="en-US" sz="3600" dirty="0"/>
              <a:t>a few </a:t>
            </a:r>
            <a:r>
              <a:rPr lang="en-US" sz="3600" dirty="0" smtClean="0"/>
              <a:t>resources)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200" i="1" dirty="0" smtClean="0">
                <a:latin typeface="Arial" pitchFamily="34" charset="0"/>
                <a:cs typeface="Arial" pitchFamily="34" charset="0"/>
              </a:rPr>
              <a:t>Presented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y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Crystal H. Blount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Oct 22, 2011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95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street Naperville Public Library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z="4000" b="1" dirty="0" smtClean="0"/>
              <a:t>Jerry and Susan’s relationship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35363"/>
          </a:xfrm>
        </p:spPr>
        <p:txBody>
          <a:bodyPr>
            <a:normAutofit/>
          </a:bodyPr>
          <a:lstStyle/>
          <a:p>
            <a:r>
              <a:rPr lang="en-US" dirty="0"/>
              <a:t>Jerry and Susan have </a:t>
            </a:r>
            <a:r>
              <a:rPr lang="en-US" b="1" dirty="0"/>
              <a:t>a tense and unhappy relationship</a:t>
            </a:r>
            <a:r>
              <a:rPr lang="en-US" dirty="0"/>
              <a:t>.</a:t>
            </a:r>
          </a:p>
          <a:p>
            <a:r>
              <a:rPr lang="en-US" dirty="0" smtClean="0"/>
              <a:t>They've </a:t>
            </a:r>
            <a:r>
              <a:rPr lang="en-US" dirty="0"/>
              <a:t>probably </a:t>
            </a:r>
            <a:r>
              <a:rPr lang="en-US" dirty="0" smtClean="0"/>
              <a:t>known each </a:t>
            </a:r>
            <a:r>
              <a:rPr lang="en-US" dirty="0"/>
              <a:t>other for a </a:t>
            </a:r>
            <a:r>
              <a:rPr lang="en-US" dirty="0" smtClean="0"/>
              <a:t>while.</a:t>
            </a:r>
          </a:p>
          <a:p>
            <a:r>
              <a:rPr lang="en-US" dirty="0" smtClean="0"/>
              <a:t>Susan </a:t>
            </a:r>
            <a:r>
              <a:rPr lang="en-US" dirty="0"/>
              <a:t>treats Jerry </a:t>
            </a:r>
            <a:r>
              <a:rPr lang="en-US" dirty="0" smtClean="0"/>
              <a:t>with disrespect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Jerry’s </a:t>
            </a:r>
            <a:r>
              <a:rPr lang="en-US" dirty="0"/>
              <a:t>reaction to Susan </a:t>
            </a:r>
            <a:r>
              <a:rPr lang="en-US" dirty="0" smtClean="0"/>
              <a:t>shows </a:t>
            </a:r>
            <a:r>
              <a:rPr lang="en-US" dirty="0"/>
              <a:t>that he has been putting up with Susan’s </a:t>
            </a:r>
            <a:r>
              <a:rPr lang="en-US" dirty="0" smtClean="0"/>
              <a:t>behavior for </a:t>
            </a:r>
            <a:r>
              <a:rPr lang="en-US" dirty="0"/>
              <a:t>too long and is at his wit’s end. </a:t>
            </a:r>
            <a:endParaRPr lang="en-US" dirty="0"/>
          </a:p>
        </p:txBody>
      </p:sp>
      <p:pic>
        <p:nvPicPr>
          <p:cNvPr id="5124" name="Picture 4" descr="C:\Documents and Settings\c-blount\Local Settings\Temporary Internet Files\Content.IE5\IU5N4OC5\MP90038751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3124200" cy="222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8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125113" cy="924475"/>
          </a:xfrm>
        </p:spPr>
        <p:txBody>
          <a:bodyPr/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3" descr="C:\Documents and Settings\c-blount\Local Settings\Temporary Internet Files\Content.IE5\8ZIJY90P\MC9000786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2577306" cy="196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5799168" cy="4721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"</a:t>
            </a:r>
            <a:r>
              <a:rPr lang="en-US" sz="2800" dirty="0">
                <a:solidFill>
                  <a:schemeClr val="tx2"/>
                </a:solidFill>
              </a:rPr>
              <a:t>Dave!" Jerry shouted. "</a:t>
            </a:r>
            <a:r>
              <a:rPr lang="en-US" sz="2800" dirty="0" smtClean="0">
                <a:solidFill>
                  <a:schemeClr val="tx2"/>
                </a:solidFill>
              </a:rPr>
              <a:t>We </a:t>
            </a:r>
            <a:r>
              <a:rPr lang="en-US" sz="2800" dirty="0" err="1" smtClean="0">
                <a:solidFill>
                  <a:schemeClr val="tx2"/>
                </a:solidFill>
              </a:rPr>
              <a:t>gotta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get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Outa here</a:t>
            </a:r>
            <a:r>
              <a:rPr lang="en-US" sz="2800" dirty="0">
                <a:solidFill>
                  <a:schemeClr val="tx2"/>
                </a:solidFill>
              </a:rPr>
              <a:t>! </a:t>
            </a:r>
            <a:r>
              <a:rPr lang="en-US" sz="2800" dirty="0" smtClean="0">
                <a:solidFill>
                  <a:schemeClr val="tx2"/>
                </a:solidFill>
              </a:rPr>
              <a:t>This </a:t>
            </a:r>
            <a:r>
              <a:rPr lang="en-US" sz="2800" dirty="0">
                <a:solidFill>
                  <a:schemeClr val="tx2"/>
                </a:solidFill>
              </a:rPr>
              <a:t>building's </a:t>
            </a:r>
            <a:r>
              <a:rPr lang="en-US" sz="2800" dirty="0" err="1">
                <a:solidFill>
                  <a:schemeClr val="tx2"/>
                </a:solidFill>
              </a:rPr>
              <a:t>gonna</a:t>
            </a:r>
            <a:r>
              <a:rPr lang="en-US" sz="2800" dirty="0">
                <a:solidFill>
                  <a:schemeClr val="tx2"/>
                </a:solidFill>
              </a:rPr>
              <a:t> blow!"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“</a:t>
            </a:r>
            <a:r>
              <a:rPr lang="en-US" sz="2800" dirty="0">
                <a:solidFill>
                  <a:schemeClr val="tx2"/>
                </a:solidFill>
              </a:rPr>
              <a:t>G</a:t>
            </a:r>
            <a:r>
              <a:rPr lang="en-US" sz="2800" dirty="0" smtClean="0">
                <a:solidFill>
                  <a:schemeClr val="tx2"/>
                </a:solidFill>
              </a:rPr>
              <a:t>o </a:t>
            </a:r>
            <a:r>
              <a:rPr lang="en-US" sz="2800" dirty="0">
                <a:solidFill>
                  <a:schemeClr val="tx2"/>
                </a:solidFill>
              </a:rPr>
              <a:t>back</a:t>
            </a:r>
            <a:r>
              <a:rPr lang="en-US" sz="2800" dirty="0" smtClean="0">
                <a:solidFill>
                  <a:schemeClr val="tx2"/>
                </a:solidFill>
              </a:rPr>
              <a:t>! </a:t>
            </a:r>
            <a:r>
              <a:rPr lang="en-US" sz="2800" dirty="0">
                <a:solidFill>
                  <a:schemeClr val="tx2"/>
                </a:solidFill>
              </a:rPr>
              <a:t>Go back!" </a:t>
            </a:r>
            <a:r>
              <a:rPr lang="en-US" sz="2800" dirty="0" smtClean="0">
                <a:solidFill>
                  <a:schemeClr val="tx2"/>
                </a:solidFill>
              </a:rPr>
              <a:t>Dave </a:t>
            </a:r>
            <a:r>
              <a:rPr lang="en-US" sz="2800" dirty="0">
                <a:solidFill>
                  <a:schemeClr val="tx2"/>
                </a:solidFill>
              </a:rPr>
              <a:t>screamed.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"</a:t>
            </a:r>
            <a:r>
              <a:rPr lang="en-US" sz="2800" dirty="0" smtClean="0">
                <a:solidFill>
                  <a:schemeClr val="tx2"/>
                </a:solidFill>
              </a:rPr>
              <a:t>What?“ Jerry grimaced, not moving.</a:t>
            </a:r>
            <a:endParaRPr lang="en-US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Looking wild eyed Dave is squirming and pointing up </a:t>
            </a:r>
            <a:r>
              <a:rPr lang="en-US" sz="2800" dirty="0">
                <a:solidFill>
                  <a:schemeClr val="tx2"/>
                </a:solidFill>
              </a:rPr>
              <a:t>at the roof.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"</a:t>
            </a:r>
            <a:r>
              <a:rPr lang="en-US" sz="2800" dirty="0">
                <a:solidFill>
                  <a:schemeClr val="tx2"/>
                </a:solidFill>
              </a:rPr>
              <a:t>Susan's </a:t>
            </a:r>
            <a:r>
              <a:rPr lang="en-US" sz="2800" dirty="0" smtClean="0">
                <a:solidFill>
                  <a:schemeClr val="tx2"/>
                </a:solidFill>
              </a:rPr>
              <a:t>still up </a:t>
            </a:r>
            <a:r>
              <a:rPr lang="en-US" sz="2800" dirty="0">
                <a:solidFill>
                  <a:schemeClr val="tx2"/>
                </a:solidFill>
              </a:rPr>
              <a:t>there</a:t>
            </a:r>
            <a:r>
              <a:rPr lang="en-US" sz="2800" dirty="0" smtClean="0">
                <a:solidFill>
                  <a:schemeClr val="tx2"/>
                </a:solidFill>
              </a:rPr>
              <a:t>!“ he bellows.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24475"/>
          </a:xfrm>
        </p:spPr>
        <p:txBody>
          <a:bodyPr/>
          <a:lstStyle/>
          <a:p>
            <a:r>
              <a:rPr lang="en-US" sz="4000" b="1" dirty="0"/>
              <a:t>Dialogue layout and </a:t>
            </a:r>
            <a:r>
              <a:rPr lang="en-US" sz="4000" b="1" dirty="0" smtClean="0"/>
              <a:t>punctuation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153400" cy="3146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Speech marks</a:t>
            </a:r>
          </a:p>
          <a:p>
            <a:r>
              <a:rPr lang="en-US" sz="2000" dirty="0" smtClean="0"/>
              <a:t>Single </a:t>
            </a:r>
            <a:r>
              <a:rPr lang="en-US" sz="2000" dirty="0"/>
              <a:t>speech marks are </a:t>
            </a:r>
            <a:r>
              <a:rPr lang="en-US" sz="2000" dirty="0" smtClean="0"/>
              <a:t>used (‘).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the more modern </a:t>
            </a:r>
            <a:r>
              <a:rPr lang="en-US" dirty="0" smtClean="0"/>
              <a:t>style.</a:t>
            </a:r>
          </a:p>
          <a:p>
            <a:r>
              <a:rPr lang="en-US" sz="2000" dirty="0" smtClean="0"/>
              <a:t>Double </a:t>
            </a:r>
            <a:r>
              <a:rPr lang="en-US" sz="2000" dirty="0"/>
              <a:t>speech marks are used in the passage to indicate a quote or indirect speech (“no comment”) within direct speech. </a:t>
            </a:r>
            <a:endParaRPr lang="en-US" sz="2000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onsidered </a:t>
            </a:r>
            <a:r>
              <a:rPr lang="en-US" dirty="0"/>
              <a:t>quite ‘postmodern’ not to use speech marks at all.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tone of the speech and the </a:t>
            </a:r>
            <a:r>
              <a:rPr lang="en-US" sz="2000" dirty="0" smtClean="0"/>
              <a:t>individual’s </a:t>
            </a:r>
            <a:r>
              <a:rPr lang="en-US" sz="2000" dirty="0"/>
              <a:t>distinctive syntax and vocabulary </a:t>
            </a:r>
            <a:r>
              <a:rPr lang="en-US" sz="2000" dirty="0" smtClean="0"/>
              <a:t>should signal </a:t>
            </a:r>
            <a:r>
              <a:rPr lang="en-US" sz="2000" dirty="0"/>
              <a:t>the reader that someone is speaking. </a:t>
            </a:r>
            <a:endParaRPr lang="en-US" sz="2000" dirty="0" smtClean="0"/>
          </a:p>
        </p:txBody>
      </p:sp>
      <p:pic>
        <p:nvPicPr>
          <p:cNvPr id="7171" name="Picture 3" descr="C:\Documents and Settings\c-blount\Local Settings\Temporary Internet Files\Content.IE5\IU5N4OC5\MC9002821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734" y="4672527"/>
            <a:ext cx="1752600" cy="160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c-blount\Local Settings\Temporary Internet Files\Content.IE5\SNP2968M\MC90043154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46812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Documents and Settings\c-blount\Local Settings\Temporary Internet Files\Content.IE5\YPXI9P2H\MC9002821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119" y="4508059"/>
            <a:ext cx="990600" cy="175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44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125113" cy="924475"/>
          </a:xfrm>
        </p:spPr>
        <p:txBody>
          <a:bodyPr/>
          <a:lstStyle/>
          <a:p>
            <a:r>
              <a:rPr lang="en-US" b="1" dirty="0"/>
              <a:t>Commas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Commas </a:t>
            </a:r>
            <a:r>
              <a:rPr lang="en-US" dirty="0">
                <a:solidFill>
                  <a:schemeClr val="tx1"/>
                </a:solidFill>
              </a:rPr>
              <a:t>and other punctuation (. ? !) precede the close speech mark. </a:t>
            </a:r>
          </a:p>
          <a:p>
            <a:r>
              <a:rPr lang="en-US" dirty="0">
                <a:solidFill>
                  <a:schemeClr val="tx1"/>
                </a:solidFill>
              </a:rPr>
              <a:t>A full-stop comes after a close quote mark, but before the close speech mark </a:t>
            </a:r>
            <a:r>
              <a:rPr lang="en-US" i="1" dirty="0">
                <a:solidFill>
                  <a:schemeClr val="tx1"/>
                </a:solidFill>
              </a:rPr>
              <a:t>‘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Ex: “no comment”.’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“no comment!” ended in an exclamation mark, it would have to be before the close quote mark as it was part of the original quote. Hence it would read</a:t>
            </a:r>
            <a:r>
              <a:rPr lang="en-US" i="1" dirty="0">
                <a:solidFill>
                  <a:schemeClr val="tx1"/>
                </a:solidFill>
              </a:rPr>
              <a:t> ‘ …”no comment!”.’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If dialogue is broken at the end of a sentence, then resumed then the restarted speech will begin with a capital letter but the dialogue tag with a lower case one.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Ex: </a:t>
            </a:r>
            <a:r>
              <a:rPr lang="en-US" i="1" dirty="0">
                <a:solidFill>
                  <a:schemeClr val="tx1"/>
                </a:solidFill>
              </a:rPr>
              <a:t>‘Off the record?’ she pleaded. ‘Just for my guidance?’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the speech is interrupted mid-sentence, then it resumes with a lower case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Ex: ‘Could you tell me,’ she pleaded, ‘will this be off the record?’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125113" cy="924475"/>
          </a:xfrm>
        </p:spPr>
        <p:txBody>
          <a:bodyPr/>
          <a:lstStyle/>
          <a:p>
            <a:r>
              <a:rPr lang="en-US" sz="4000" b="1" dirty="0" smtClean="0"/>
              <a:t>Paragraphing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3914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Every </a:t>
            </a:r>
            <a:r>
              <a:rPr lang="en-US" sz="2800" dirty="0">
                <a:solidFill>
                  <a:schemeClr val="tx1"/>
                </a:solidFill>
              </a:rPr>
              <a:t>time a character speaks, it starts a new paragraph.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f </a:t>
            </a:r>
            <a:r>
              <a:rPr lang="en-US" sz="2800" dirty="0">
                <a:solidFill>
                  <a:schemeClr val="tx1"/>
                </a:solidFill>
              </a:rPr>
              <a:t>one character speaks then performs an </a:t>
            </a:r>
            <a:r>
              <a:rPr lang="en-US" sz="2800" dirty="0" smtClean="0">
                <a:solidFill>
                  <a:schemeClr val="tx1"/>
                </a:solidFill>
              </a:rPr>
              <a:t>action </a:t>
            </a:r>
            <a:r>
              <a:rPr lang="en-US" sz="2800" dirty="0">
                <a:solidFill>
                  <a:schemeClr val="tx1"/>
                </a:solidFill>
              </a:rPr>
              <a:t>then speaks again later, it can remain in the same paragraph.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You </a:t>
            </a:r>
            <a:r>
              <a:rPr lang="en-US" sz="2800" dirty="0">
                <a:solidFill>
                  <a:schemeClr val="tx1"/>
                </a:solidFill>
              </a:rPr>
              <a:t>can also have mixed actions by more than one character in one paragraph, but not mixed dialogue.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125113" cy="924475"/>
          </a:xfrm>
        </p:spPr>
        <p:txBody>
          <a:bodyPr/>
          <a:lstStyle/>
          <a:p>
            <a:r>
              <a:rPr lang="en-US" sz="3600" b="1" dirty="0" smtClean="0"/>
              <a:t>Paraphrasing example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84330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John </a:t>
            </a:r>
            <a:r>
              <a:rPr lang="en-US" i="1" dirty="0">
                <a:solidFill>
                  <a:schemeClr val="tx1"/>
                </a:solidFill>
              </a:rPr>
              <a:t>hovered in the doorway, wondering if he needed to wait for a hostess or just sit down at the first table he could find. ‘Oh miss … ‘ he said, trying to catch the uniformed blonde’s eye. She ignored him. ‘Oh miss …’ he tried again.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‘Yes!’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John fought back an urge to salute. ‘What is it?’ she snapped, looking at his finger nails.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‘I </a:t>
            </a:r>
            <a:r>
              <a:rPr lang="en-US" i="1" dirty="0" err="1">
                <a:solidFill>
                  <a:schemeClr val="tx1"/>
                </a:solidFill>
              </a:rPr>
              <a:t>er</a:t>
            </a:r>
            <a:r>
              <a:rPr lang="en-US" i="1" dirty="0">
                <a:solidFill>
                  <a:schemeClr val="tx1"/>
                </a:solidFill>
              </a:rPr>
              <a:t>, was wondering … </a:t>
            </a:r>
            <a:r>
              <a:rPr lang="en-US" i="1" dirty="0" err="1">
                <a:solidFill>
                  <a:schemeClr val="tx1"/>
                </a:solidFill>
              </a:rPr>
              <a:t>er</a:t>
            </a:r>
            <a:r>
              <a:rPr lang="en-US" i="1" dirty="0">
                <a:solidFill>
                  <a:schemeClr val="tx1"/>
                </a:solidFill>
              </a:rPr>
              <a:t>, nothing. Sorry. I’ll go somewhere else.’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729589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http://creative-writing-course.thecraftywriter.com/writing-dialogue/</a:t>
            </a:r>
            <a:endParaRPr lang="en-US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125113" cy="924475"/>
          </a:xfrm>
        </p:spPr>
        <p:txBody>
          <a:bodyPr/>
          <a:lstStyle/>
          <a:p>
            <a:r>
              <a:rPr lang="en-US" sz="3600" b="1" dirty="0"/>
              <a:t>Dialogue tags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05957" cy="40514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‘he said, she said</a:t>
            </a:r>
            <a:r>
              <a:rPr lang="en-US" dirty="0" smtClean="0"/>
              <a:t>’</a:t>
            </a:r>
          </a:p>
          <a:p>
            <a:r>
              <a:rPr lang="en-US" dirty="0"/>
              <a:t>K</a:t>
            </a:r>
            <a:r>
              <a:rPr lang="en-US" dirty="0" smtClean="0"/>
              <a:t>ept </a:t>
            </a:r>
            <a:r>
              <a:rPr lang="en-US" dirty="0"/>
              <a:t>to a </a:t>
            </a:r>
            <a:r>
              <a:rPr lang="en-US" dirty="0" smtClean="0"/>
              <a:t>minimum</a:t>
            </a:r>
          </a:p>
          <a:p>
            <a:r>
              <a:rPr lang="en-US" dirty="0" smtClean="0"/>
              <a:t>When </a:t>
            </a:r>
            <a:r>
              <a:rPr lang="en-US" dirty="0"/>
              <a:t>only two characters are talking, you only need to </a:t>
            </a:r>
            <a:r>
              <a:rPr lang="en-US" b="1" dirty="0"/>
              <a:t>use a dialogue tag the first time a character </a:t>
            </a:r>
            <a:r>
              <a:rPr lang="en-US" b="1" dirty="0" smtClean="0"/>
              <a:t>speaks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Remind </a:t>
            </a:r>
            <a:r>
              <a:rPr lang="en-US" dirty="0"/>
              <a:t>readers of who is saying what by interspersing it with action relating to the speaking character.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example: ‘</a:t>
            </a:r>
            <a:r>
              <a:rPr lang="en-US" i="1" dirty="0"/>
              <a:t>… you’ll be the first to know.’ Carol softened her words with a smile.’ </a:t>
            </a:r>
            <a:endParaRPr lang="en-US" i="1" dirty="0" smtClean="0"/>
          </a:p>
          <a:p>
            <a:r>
              <a:rPr lang="en-US" dirty="0" smtClean="0"/>
              <a:t>Preferable </a:t>
            </a:r>
            <a:r>
              <a:rPr lang="en-US" dirty="0"/>
              <a:t>to </a:t>
            </a:r>
            <a:r>
              <a:rPr lang="en-US" i="1" dirty="0"/>
              <a:t>‘… you’ll be the first to know, ‘ Carol said with a soft smile.’ </a:t>
            </a:r>
            <a:r>
              <a:rPr lang="en-US" b="1" dirty="0"/>
              <a:t>or even worse</a:t>
            </a:r>
            <a:r>
              <a:rPr lang="en-US" dirty="0"/>
              <a:t>: </a:t>
            </a:r>
            <a:r>
              <a:rPr lang="en-US" i="1" dirty="0"/>
              <a:t>‘ … you’ll be the first to know,’ Carol said </a:t>
            </a:r>
            <a:r>
              <a:rPr lang="en-US" i="1" dirty="0" err="1" smtClean="0"/>
              <a:t>placatingly</a:t>
            </a:r>
            <a:r>
              <a:rPr lang="en-US" i="1" dirty="0" smtClean="0"/>
              <a:t> </a:t>
            </a:r>
            <a:r>
              <a:rPr lang="en-US" i="1" dirty="0"/>
              <a:t>with a smile.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55626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http://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creative-writing-course.thecraftywriter.com/writing-dialogue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87" y="152400"/>
            <a:ext cx="7125113" cy="838199"/>
          </a:xfrm>
        </p:spPr>
        <p:txBody>
          <a:bodyPr/>
          <a:lstStyle/>
          <a:p>
            <a:pPr algn="ctr"/>
            <a:r>
              <a:rPr lang="en-US" sz="3600" b="1" dirty="0" smtClean="0"/>
              <a:t>Dialect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419600"/>
          </a:xfrm>
        </p:spPr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controversial </a:t>
            </a:r>
            <a:r>
              <a:rPr lang="en-US" sz="2800" dirty="0" smtClean="0"/>
              <a:t>issue- Some say </a:t>
            </a:r>
            <a:r>
              <a:rPr lang="en-US" sz="2800" b="1" dirty="0" smtClean="0"/>
              <a:t>never </a:t>
            </a:r>
            <a:r>
              <a:rPr lang="en-US" sz="2800" b="1" dirty="0"/>
              <a:t>try </a:t>
            </a:r>
            <a:r>
              <a:rPr lang="en-US" sz="2800" b="1" dirty="0" smtClean="0"/>
              <a:t>reproduce </a:t>
            </a:r>
            <a:r>
              <a:rPr lang="en-US" sz="2800" b="1" dirty="0"/>
              <a:t>a character’s dialect</a:t>
            </a:r>
            <a:r>
              <a:rPr lang="en-US" sz="2800" dirty="0"/>
              <a:t>, but others </a:t>
            </a:r>
            <a:r>
              <a:rPr lang="en-US" sz="2800" dirty="0" smtClean="0"/>
              <a:t>do it... </a:t>
            </a:r>
          </a:p>
          <a:p>
            <a:r>
              <a:rPr lang="en-US" sz="2800" dirty="0" smtClean="0"/>
              <a:t>Example 1: </a:t>
            </a:r>
          </a:p>
          <a:p>
            <a:pPr lvl="1"/>
            <a:r>
              <a:rPr lang="en-US" sz="1800" i="1" dirty="0" smtClean="0"/>
              <a:t>Any </a:t>
            </a:r>
            <a:r>
              <a:rPr lang="en-US" sz="1800" i="1" dirty="0"/>
              <a:t>minute now though, auld Jean-Claude’s ready tae </a:t>
            </a:r>
            <a:r>
              <a:rPr lang="en-US" sz="1800" i="1" dirty="0" err="1"/>
              <a:t>git</a:t>
            </a:r>
            <a:r>
              <a:rPr lang="en-US" sz="1800" i="1" dirty="0"/>
              <a:t> </a:t>
            </a:r>
            <a:r>
              <a:rPr lang="en-US" sz="1800" i="1" dirty="0" err="1"/>
              <a:t>doon</a:t>
            </a:r>
            <a:r>
              <a:rPr lang="en-US" sz="1800" i="1" dirty="0"/>
              <a:t> tae some serious </a:t>
            </a:r>
            <a:r>
              <a:rPr lang="en-US" sz="1800" i="1" dirty="0" err="1"/>
              <a:t>swedgin</a:t>
            </a:r>
            <a:r>
              <a:rPr lang="en-US" sz="1800" i="1" dirty="0"/>
              <a:t>.</a:t>
            </a:r>
            <a:br>
              <a:rPr lang="en-US" sz="1800" i="1" dirty="0"/>
            </a:br>
            <a:r>
              <a:rPr lang="en-US" sz="1800" i="1" dirty="0"/>
              <a:t>- Rents. </a:t>
            </a:r>
            <a:r>
              <a:rPr lang="en-US" sz="1800" i="1" dirty="0" err="1"/>
              <a:t>Ah’ve</a:t>
            </a:r>
            <a:r>
              <a:rPr lang="en-US" sz="1800" i="1" dirty="0"/>
              <a:t> goat tae see Mother Superior, Sick Boy gasped, shaking his </a:t>
            </a:r>
            <a:r>
              <a:rPr lang="en-US" sz="1800" i="1" dirty="0" err="1"/>
              <a:t>heid</a:t>
            </a:r>
            <a:r>
              <a:rPr lang="en-US" sz="1800" i="1" dirty="0"/>
              <a:t>.</a:t>
            </a:r>
            <a:endParaRPr lang="en-US" sz="1800" dirty="0"/>
          </a:p>
          <a:p>
            <a:r>
              <a:rPr lang="en-US" sz="2800" dirty="0" smtClean="0"/>
              <a:t>Example 2</a:t>
            </a:r>
            <a:endParaRPr lang="en-US" sz="2800" dirty="0"/>
          </a:p>
          <a:p>
            <a:pPr lvl="1"/>
            <a:r>
              <a:rPr lang="en-US" sz="1800" i="1" dirty="0"/>
              <a:t>Dad winked at me.</a:t>
            </a:r>
            <a:br>
              <a:rPr lang="en-US" sz="1800" i="1" dirty="0"/>
            </a:br>
            <a:r>
              <a:rPr lang="en-US" sz="1800" i="1" dirty="0"/>
              <a:t>‘When tomorrow comes,’ he said, and he changed the subject to McNulty. ‘</a:t>
            </a:r>
            <a:r>
              <a:rPr lang="en-US" sz="1800" i="1" dirty="0" err="1"/>
              <a:t>Mebbe</a:t>
            </a:r>
            <a:r>
              <a:rPr lang="en-US" sz="1800" i="1" dirty="0"/>
              <a:t> he’s there every Sunday morning,’ he said. ‘I should try to get to talk to him, eh?’</a:t>
            </a:r>
            <a:br>
              <a:rPr lang="en-US" sz="1800" i="1" dirty="0"/>
            </a:br>
            <a:r>
              <a:rPr lang="en-US" sz="1800" i="1" dirty="0"/>
              <a:t>‘Aye,’ I said.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Is it possible to reflect regional variation without clouding the meaning of the text?</a:t>
            </a:r>
          </a:p>
          <a:p>
            <a:pPr lvl="1"/>
            <a:r>
              <a:rPr lang="en-US" sz="2800" dirty="0"/>
              <a:t>One solution may be to use of the occasional word in dialect and the local syntax and rhythm as long as they will be easily understood.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572000"/>
            <a:ext cx="685800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Less is more.  But if you’re not very familiar with a dialect, don’t use it at all!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462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b="1" dirty="0" smtClean="0"/>
              <a:t>Final Tips!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7239000" cy="39163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Show rather than tell.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Discriminate! 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Leave out the boring stuff.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Talking heads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3 </a:t>
            </a:r>
            <a:r>
              <a:rPr lang="en-US" sz="2800" dirty="0">
                <a:solidFill>
                  <a:schemeClr val="tx2"/>
                </a:solidFill>
              </a:rPr>
              <a:t>sentence </a:t>
            </a:r>
            <a:r>
              <a:rPr lang="en-US" sz="2800" dirty="0" smtClean="0">
                <a:solidFill>
                  <a:schemeClr val="tx2"/>
                </a:solidFill>
              </a:rPr>
              <a:t>rule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71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Objectives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2800" dirty="0" smtClean="0"/>
              <a:t>What is dialogue?</a:t>
            </a:r>
          </a:p>
          <a:p>
            <a:r>
              <a:rPr lang="en-US" sz="2800" dirty="0" smtClean="0"/>
              <a:t>How is it different from a real-life conversation?</a:t>
            </a:r>
            <a:endParaRPr lang="en-US" sz="2800" dirty="0"/>
          </a:p>
          <a:p>
            <a:r>
              <a:rPr lang="en-US" sz="2800" dirty="0" smtClean="0"/>
              <a:t>How can we use dialogue to develop </a:t>
            </a:r>
            <a:r>
              <a:rPr lang="en-US" sz="2800" dirty="0"/>
              <a:t>characters and </a:t>
            </a:r>
            <a:r>
              <a:rPr lang="en-US" sz="2800" dirty="0" smtClean="0"/>
              <a:t>events?</a:t>
            </a:r>
            <a:endParaRPr lang="en-US" sz="2800" dirty="0"/>
          </a:p>
          <a:p>
            <a:r>
              <a:rPr lang="en-US" sz="2800" dirty="0" smtClean="0"/>
              <a:t>We will practice, practice, practice…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28" name="Picture 4" descr="C:\Documents and Settings\c-blount\Local Settings\Temporary Internet Files\Content.IE5\T1AUZ3KT\MC9000553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822" y="4648200"/>
            <a:ext cx="1795604" cy="156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6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125113" cy="924475"/>
          </a:xfrm>
        </p:spPr>
        <p:txBody>
          <a:bodyPr/>
          <a:lstStyle/>
          <a:p>
            <a:r>
              <a:rPr lang="en-US" sz="4000" b="1" dirty="0"/>
              <a:t>The Key </a:t>
            </a:r>
            <a:r>
              <a:rPr lang="en-US" sz="4000" b="1" dirty="0" smtClean="0"/>
              <a:t>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267200"/>
          </a:xfrm>
        </p:spPr>
        <p:txBody>
          <a:bodyPr/>
          <a:lstStyle/>
          <a:p>
            <a:pPr lvl="1"/>
            <a:r>
              <a:rPr lang="en-US" sz="2400" dirty="0" smtClean="0"/>
              <a:t>A </a:t>
            </a:r>
            <a:r>
              <a:rPr lang="en-US" sz="2400" dirty="0"/>
              <a:t>character is made up of </a:t>
            </a:r>
            <a:r>
              <a:rPr lang="en-US" sz="2400" b="1" dirty="0"/>
              <a:t>three elements</a:t>
            </a:r>
            <a:r>
              <a:rPr lang="en-US" sz="2400" dirty="0"/>
              <a:t>; </a:t>
            </a:r>
            <a:endParaRPr lang="en-US" sz="2400" dirty="0" smtClean="0"/>
          </a:p>
          <a:p>
            <a:pPr lvl="2"/>
            <a:r>
              <a:rPr lang="en-US" sz="2000" dirty="0"/>
              <a:t>D</a:t>
            </a:r>
            <a:r>
              <a:rPr lang="en-US" sz="2000" dirty="0" smtClean="0"/>
              <a:t>ialogue</a:t>
            </a:r>
            <a:r>
              <a:rPr lang="en-US" sz="2000" dirty="0"/>
              <a:t>, internal thoughts/feelings/beliefs and reaction to events. </a:t>
            </a:r>
          </a:p>
          <a:p>
            <a:pPr lvl="1"/>
            <a:r>
              <a:rPr lang="en-US" sz="2200" dirty="0"/>
              <a:t>Characterization is the inconsistency of these three elements.</a:t>
            </a:r>
          </a:p>
          <a:p>
            <a:pPr lvl="1"/>
            <a:r>
              <a:rPr lang="en-US" sz="2200" dirty="0" smtClean="0"/>
              <a:t>Dialogue </a:t>
            </a:r>
            <a:r>
              <a:rPr lang="en-US" sz="2200" dirty="0"/>
              <a:t>is all about action and reaction.</a:t>
            </a:r>
          </a:p>
          <a:p>
            <a:pPr lvl="2"/>
            <a:r>
              <a:rPr lang="en-US" sz="2000" dirty="0"/>
              <a:t>Effective dialogue begins with </a:t>
            </a:r>
            <a:r>
              <a:rPr lang="en-US" sz="2000" i="1" u="sng" dirty="0"/>
              <a:t>understanding the internal motivations of your characters.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6705600" cy="26036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i="1" dirty="0"/>
              <a:t>Characterization is an accident that flows out of action and dialogue. </a:t>
            </a:r>
            <a:endParaRPr lang="en-US" sz="4400" i="1" dirty="0" smtClean="0"/>
          </a:p>
          <a:p>
            <a:pPr marL="0" indent="0" algn="ctr">
              <a:buNone/>
            </a:pPr>
            <a:r>
              <a:rPr lang="en-US" sz="3600" i="1" dirty="0" smtClean="0">
                <a:hlinkClick r:id="rId3"/>
              </a:rPr>
              <a:t>Jack </a:t>
            </a:r>
            <a:r>
              <a:rPr lang="en-US" sz="3600" i="1" dirty="0">
                <a:hlinkClick r:id="rId3"/>
              </a:rPr>
              <a:t>Woodford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Documents and Settings\c-blount\Local Settings\Temporary Internet Files\Content.IE5\G183WNG5\MC9002953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3400"/>
            <a:ext cx="2286000" cy="20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528" y="609600"/>
            <a:ext cx="7125113" cy="924475"/>
          </a:xfrm>
        </p:spPr>
        <p:txBody>
          <a:bodyPr/>
          <a:lstStyle/>
          <a:p>
            <a:r>
              <a:rPr lang="en-US" sz="4400" b="1" dirty="0"/>
              <a:t>Dialogue is not conversation</a:t>
            </a:r>
            <a:r>
              <a:rPr lang="en-US" sz="4400" b="1" dirty="0" smtClean="0"/>
              <a:t>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85" y="1889918"/>
            <a:ext cx="8229600" cy="3687763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 smtClean="0"/>
              <a:t>The </a:t>
            </a:r>
            <a:r>
              <a:rPr lang="en-US" sz="2400" b="1" u="sng" dirty="0"/>
              <a:t>aim</a:t>
            </a:r>
            <a:r>
              <a:rPr lang="en-US" sz="2400" b="1" dirty="0"/>
              <a:t> of dialogue in a novel is to fulfill one of two very distinct goals: </a:t>
            </a:r>
            <a:endParaRPr lang="en-US" sz="2000" dirty="0"/>
          </a:p>
          <a:p>
            <a:pPr lvl="1"/>
            <a:r>
              <a:rPr lang="en-US" sz="2400" dirty="0"/>
              <a:t>To provide plot or character information.</a:t>
            </a:r>
            <a:endParaRPr lang="en-US" sz="2000" dirty="0"/>
          </a:p>
          <a:p>
            <a:pPr lvl="1"/>
            <a:r>
              <a:rPr lang="en-US" sz="2400" dirty="0"/>
              <a:t>To develop characterization and build the depth of your characters.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3074" name="Picture 2" descr="C:\Documents and Settings\c-blount\Local Settings\Temporary Internet Files\Content.IE5\T1AUZ3KT\MC9002874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582" y="3962400"/>
            <a:ext cx="2883618" cy="218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pPr algn="ctr"/>
            <a:r>
              <a:rPr lang="en-US" sz="3600" b="1" dirty="0"/>
              <a:t>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391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dirty="0" smtClean="0"/>
              <a:t>‘</a:t>
            </a:r>
            <a:r>
              <a:rPr lang="en-US" sz="2000" i="1" dirty="0"/>
              <a:t>the process of conveying information about characters in narrative or dramatic works of art or everyday conversation</a:t>
            </a:r>
            <a:r>
              <a:rPr lang="en-US" sz="2000" i="1" dirty="0" smtClean="0"/>
              <a:t>.’</a:t>
            </a:r>
          </a:p>
          <a:p>
            <a:pPr marL="0" indent="0" algn="ctr">
              <a:buNone/>
            </a:pPr>
            <a:endParaRPr lang="en-US" i="1" dirty="0"/>
          </a:p>
          <a:p>
            <a:pPr lvl="1"/>
            <a:r>
              <a:rPr lang="en-US" sz="1800" dirty="0"/>
              <a:t>Characters may be presented by means of description, through their actions, speech, or thoughts’. </a:t>
            </a:r>
            <a:endParaRPr lang="en-US" dirty="0"/>
          </a:p>
          <a:p>
            <a:pPr marL="800100" lvl="1" indent="-342900"/>
            <a:r>
              <a:rPr lang="en-US" sz="1800" dirty="0"/>
              <a:t>Each </a:t>
            </a:r>
            <a:r>
              <a:rPr lang="en-US" sz="1800" dirty="0" smtClean="0"/>
              <a:t>character </a:t>
            </a:r>
            <a:r>
              <a:rPr lang="en-US" sz="1800" dirty="0"/>
              <a:t>has </a:t>
            </a:r>
            <a:endParaRPr lang="en-US" sz="1800" dirty="0" smtClean="0"/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 smtClean="0"/>
              <a:t>a </a:t>
            </a:r>
            <a:r>
              <a:rPr lang="en-US" sz="1600" dirty="0"/>
              <a:t>set of beliefs and </a:t>
            </a:r>
            <a:r>
              <a:rPr lang="en-US" sz="1600" dirty="0" smtClean="0"/>
              <a:t>understandings called internal </a:t>
            </a:r>
            <a:r>
              <a:rPr lang="en-US" sz="1600" dirty="0"/>
              <a:t>dialogue, the voice in your head that dictates </a:t>
            </a:r>
            <a:r>
              <a:rPr lang="en-US" sz="1600" dirty="0" smtClean="0"/>
              <a:t>thoughts </a:t>
            </a:r>
            <a:r>
              <a:rPr lang="en-US" sz="1600" dirty="0"/>
              <a:t>and </a:t>
            </a:r>
            <a:r>
              <a:rPr lang="en-US" sz="1600" dirty="0" smtClean="0"/>
              <a:t>feelings;</a:t>
            </a:r>
            <a:endParaRPr lang="en-US" sz="1600" dirty="0"/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external dialogue which are </a:t>
            </a:r>
            <a:r>
              <a:rPr lang="en-US" sz="1600" dirty="0"/>
              <a:t>the words </a:t>
            </a:r>
            <a:r>
              <a:rPr lang="en-US" sz="1600" dirty="0" smtClean="0"/>
              <a:t>actually said;</a:t>
            </a:r>
            <a:endParaRPr lang="en-US" sz="1600" dirty="0"/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their reaction </a:t>
            </a:r>
            <a:r>
              <a:rPr lang="en-US" sz="1600" dirty="0"/>
              <a:t>to </a:t>
            </a:r>
            <a:r>
              <a:rPr lang="en-US" sz="1600" dirty="0" smtClean="0"/>
              <a:t>the events occurring around them</a:t>
            </a:r>
          </a:p>
          <a:p>
            <a:pPr lvl="3"/>
            <a:r>
              <a:rPr lang="en-US" sz="1400" dirty="0" smtClean="0"/>
              <a:t>How </a:t>
            </a:r>
            <a:r>
              <a:rPr lang="en-US" sz="1400" dirty="0"/>
              <a:t>you react is a mirror of your internal dialogue and often in contradiction to your external dialogue.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125113" cy="924475"/>
          </a:xfrm>
        </p:spPr>
        <p:txBody>
          <a:bodyPr/>
          <a:lstStyle/>
          <a:p>
            <a:pPr algn="ctr"/>
            <a:r>
              <a:rPr lang="en-US" sz="4400" b="1" dirty="0"/>
              <a:t>Writing </a:t>
            </a:r>
            <a:r>
              <a:rPr lang="en-US" sz="4400" b="1" dirty="0" smtClean="0"/>
              <a:t>Dialogue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59474"/>
            <a:ext cx="6153358" cy="40514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smtClean="0"/>
              <a:t>‘Beats’</a:t>
            </a:r>
            <a:endParaRPr lang="en-US" sz="2400" b="1" dirty="0"/>
          </a:p>
          <a:p>
            <a:pPr lvl="0"/>
            <a:r>
              <a:rPr lang="en-US" dirty="0" smtClean="0"/>
              <a:t>Term coined by Robert McKee a famous creative writing instructor</a:t>
            </a:r>
          </a:p>
          <a:p>
            <a:pPr lvl="0"/>
            <a:r>
              <a:rPr lang="en-US" dirty="0" smtClean="0"/>
              <a:t>A beat is the smallest unit of construction, used to build scenes and acts. </a:t>
            </a:r>
          </a:p>
          <a:p>
            <a:pPr lvl="0"/>
            <a:r>
              <a:rPr lang="en-US" dirty="0" smtClean="0"/>
              <a:t>It is an </a:t>
            </a:r>
            <a:r>
              <a:rPr lang="en-US" dirty="0"/>
              <a:t>exchange of behaviors in action/reaction’. </a:t>
            </a:r>
          </a:p>
          <a:p>
            <a:pPr lvl="0"/>
            <a:r>
              <a:rPr lang="en-US" dirty="0" smtClean="0"/>
              <a:t>It </a:t>
            </a:r>
            <a:r>
              <a:rPr lang="en-US" dirty="0"/>
              <a:t>passes a very particular piece of information or documents a change in character. </a:t>
            </a:r>
          </a:p>
          <a:p>
            <a:pPr lvl="0"/>
            <a:r>
              <a:rPr lang="en-US" dirty="0"/>
              <a:t>Dialogue can be made up of a string of beats, each with its own distinct direction.</a:t>
            </a:r>
          </a:p>
          <a:p>
            <a:endParaRPr lang="en-US" dirty="0"/>
          </a:p>
        </p:txBody>
      </p:sp>
      <p:pic>
        <p:nvPicPr>
          <p:cNvPr id="4098" name="Picture 2" descr="C:\Documents and Settings\c-blount\Local Settings\Temporary Internet Files\Content.IE5\8ZIJY90P\MC9003340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95800"/>
            <a:ext cx="1819656" cy="177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7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125113" cy="924475"/>
          </a:xfrm>
        </p:spPr>
        <p:txBody>
          <a:bodyPr/>
          <a:lstStyle/>
          <a:p>
            <a:r>
              <a:rPr lang="en-US" sz="4000" b="1" dirty="0" smtClean="0"/>
              <a:t>Moving </a:t>
            </a:r>
            <a:r>
              <a:rPr lang="en-US" sz="4000" b="1" dirty="0"/>
              <a:t>the story forward</a:t>
            </a:r>
            <a:r>
              <a:rPr lang="en-US" sz="4000" b="1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phone rang, and Jerry picked it up.</a:t>
            </a:r>
          </a:p>
          <a:p>
            <a:pPr marL="0" indent="0">
              <a:buNone/>
            </a:pPr>
            <a:r>
              <a:rPr lang="en-US" dirty="0"/>
              <a:t>"Hello</a:t>
            </a:r>
            <a:r>
              <a:rPr lang="en-US" dirty="0" smtClean="0"/>
              <a:t>?“ There </a:t>
            </a:r>
            <a:r>
              <a:rPr lang="en-US" dirty="0"/>
              <a:t>was a moment of silence on the</a:t>
            </a:r>
          </a:p>
          <a:p>
            <a:pPr marL="0" indent="0">
              <a:buNone/>
            </a:pPr>
            <a:r>
              <a:rPr lang="en-US" dirty="0"/>
              <a:t>other end</a:t>
            </a:r>
            <a:r>
              <a:rPr lang="en-US" dirty="0" smtClean="0"/>
              <a:t>. "</a:t>
            </a:r>
            <a:r>
              <a:rPr lang="en-US" dirty="0"/>
              <a:t>Is this Jerry Simmons?" a male voice</a:t>
            </a:r>
          </a:p>
          <a:p>
            <a:pPr marL="0" indent="0">
              <a:buNone/>
            </a:pPr>
            <a:r>
              <a:rPr lang="en-US" dirty="0"/>
              <a:t>asked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"Yeah. Who is this</a:t>
            </a:r>
            <a:r>
              <a:rPr lang="en-US" dirty="0" smtClean="0"/>
              <a:t>?“ The </a:t>
            </a:r>
            <a:r>
              <a:rPr lang="en-US" dirty="0"/>
              <a:t>man paused. Jerry could hear him</a:t>
            </a:r>
          </a:p>
          <a:p>
            <a:pPr marL="0" indent="0">
              <a:buNone/>
            </a:pPr>
            <a:r>
              <a:rPr lang="en-US" dirty="0"/>
              <a:t>take a deep breath</a:t>
            </a:r>
            <a:r>
              <a:rPr lang="en-US" dirty="0" smtClean="0"/>
              <a:t>. "</a:t>
            </a:r>
            <a:r>
              <a:rPr lang="en-US" dirty="0"/>
              <a:t>Jerry, my name is Dave. I’m your</a:t>
            </a:r>
          </a:p>
          <a:p>
            <a:pPr marL="0" indent="0">
              <a:buNone/>
            </a:pPr>
            <a:r>
              <a:rPr lang="en-US" dirty="0"/>
              <a:t>brother”</a:t>
            </a:r>
          </a:p>
          <a:p>
            <a:pPr marL="0" indent="0">
              <a:buNone/>
            </a:pPr>
            <a:r>
              <a:rPr lang="en-US" dirty="0"/>
              <a:t>"If this is a prank, it isn’t funny,” Jerry</a:t>
            </a:r>
          </a:p>
          <a:p>
            <a:pPr marL="0" indent="0">
              <a:buNone/>
            </a:pPr>
            <a:r>
              <a:rPr lang="en-US" dirty="0"/>
              <a:t>said. “My family died a long time ago."</a:t>
            </a:r>
          </a:p>
          <a:p>
            <a:pPr marL="0" indent="0">
              <a:buNone/>
            </a:pPr>
            <a:r>
              <a:rPr lang="en-US" dirty="0"/>
              <a:t>“Not your whole family,” Dave said.</a:t>
            </a:r>
          </a:p>
          <a:p>
            <a:pPr marL="0" indent="0">
              <a:buNone/>
            </a:pPr>
            <a:r>
              <a:rPr lang="en-US" dirty="0"/>
              <a:t>Jerry hung up the phone.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125113" cy="924475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"</a:t>
            </a:r>
            <a:r>
              <a:rPr lang="en-US" sz="2400" dirty="0"/>
              <a:t>What's the capital of Spain?" Jerry</a:t>
            </a:r>
          </a:p>
          <a:p>
            <a:pPr marL="0" indent="0">
              <a:buNone/>
            </a:pPr>
            <a:r>
              <a:rPr lang="en-US" sz="2400" dirty="0"/>
              <a:t>asked, pausing over his crossword puzzle.</a:t>
            </a:r>
          </a:p>
          <a:p>
            <a:pPr marL="0" indent="0">
              <a:buNone/>
            </a:pPr>
            <a:r>
              <a:rPr lang="en-US" sz="2400" dirty="0"/>
              <a:t>Susan looked up from her book and</a:t>
            </a:r>
          </a:p>
          <a:p>
            <a:pPr marL="0" indent="0">
              <a:buNone/>
            </a:pPr>
            <a:r>
              <a:rPr lang="en-US" sz="2400" dirty="0"/>
              <a:t>rolled her eyes. "Madrid, duh."</a:t>
            </a:r>
          </a:p>
          <a:p>
            <a:pPr marL="0" indent="0">
              <a:buNone/>
            </a:pPr>
            <a:r>
              <a:rPr lang="en-US" sz="2400" dirty="0"/>
              <a:t>"Why are you so sarcastic all the time?”</a:t>
            </a:r>
          </a:p>
          <a:p>
            <a:pPr marL="0" indent="0">
              <a:buNone/>
            </a:pPr>
            <a:r>
              <a:rPr lang="en-US" sz="2400" dirty="0"/>
              <a:t>Jerry slammed his pencil on table. He</a:t>
            </a:r>
          </a:p>
          <a:p>
            <a:pPr marL="0" indent="0">
              <a:buNone/>
            </a:pPr>
            <a:r>
              <a:rPr lang="en-US" sz="2400" dirty="0"/>
              <a:t>looked like he was going to cry. “I don't</a:t>
            </a:r>
          </a:p>
          <a:p>
            <a:pPr marL="0" indent="0">
              <a:buNone/>
            </a:pPr>
            <a:r>
              <a:rPr lang="en-US" sz="2400" dirty="0"/>
              <a:t>think I can take much more of this."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6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</TotalTime>
  <Words>1607</Words>
  <Application>Microsoft Office PowerPoint</Application>
  <PresentationFormat>On-screen Show (4:3)</PresentationFormat>
  <Paragraphs>151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 NANOWRIMO 2011 Writing Workshop Good Dialogue  (and a few resources)</vt:lpstr>
      <vt:lpstr>Objectives</vt:lpstr>
      <vt:lpstr>The Key Points</vt:lpstr>
      <vt:lpstr>PowerPoint Presentation</vt:lpstr>
      <vt:lpstr>Dialogue is not conversation.</vt:lpstr>
      <vt:lpstr>Characterization</vt:lpstr>
      <vt:lpstr>Writing Dialogue</vt:lpstr>
      <vt:lpstr>Moving the story forward:</vt:lpstr>
      <vt:lpstr>Example 1</vt:lpstr>
      <vt:lpstr>Jerry and Susan’s relationship</vt:lpstr>
      <vt:lpstr>Increasing the tension</vt:lpstr>
      <vt:lpstr>Dialogue layout and punctuation</vt:lpstr>
      <vt:lpstr>Commas </vt:lpstr>
      <vt:lpstr>Paragraphing</vt:lpstr>
      <vt:lpstr>Paraphrasing example</vt:lpstr>
      <vt:lpstr>Dialogue tags</vt:lpstr>
      <vt:lpstr>Dialect</vt:lpstr>
      <vt:lpstr>PowerPoint Presentation</vt:lpstr>
      <vt:lpstr>Final Tips!</vt:lpstr>
    </vt:vector>
  </TitlesOfParts>
  <Company>GSU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NANOWRIMO 2012 Writing Workshop Good Dialogue  (and a few resources) </dc:title>
  <dc:creator>cblount</dc:creator>
  <cp:lastModifiedBy>cblount</cp:lastModifiedBy>
  <cp:revision>16</cp:revision>
  <cp:lastPrinted>2011-10-22T00:36:00Z</cp:lastPrinted>
  <dcterms:created xsi:type="dcterms:W3CDTF">2011-10-21T22:13:09Z</dcterms:created>
  <dcterms:modified xsi:type="dcterms:W3CDTF">2011-10-22T00:57:29Z</dcterms:modified>
</cp:coreProperties>
</file>