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handoutMasterIdLst>
    <p:handoutMasterId r:id="rId40"/>
  </p:handoutMasterIdLst>
  <p:sldIdLst>
    <p:sldId id="256" r:id="rId2"/>
    <p:sldId id="280" r:id="rId3"/>
    <p:sldId id="281" r:id="rId4"/>
    <p:sldId id="282" r:id="rId5"/>
    <p:sldId id="283" r:id="rId6"/>
    <p:sldId id="284" r:id="rId7"/>
    <p:sldId id="285" r:id="rId8"/>
    <p:sldId id="292" r:id="rId9"/>
    <p:sldId id="270" r:id="rId10"/>
    <p:sldId id="271" r:id="rId11"/>
    <p:sldId id="260" r:id="rId12"/>
    <p:sldId id="262" r:id="rId13"/>
    <p:sldId id="275" r:id="rId14"/>
    <p:sldId id="272" r:id="rId15"/>
    <p:sldId id="258" r:id="rId16"/>
    <p:sldId id="288" r:id="rId17"/>
    <p:sldId id="269" r:id="rId18"/>
    <p:sldId id="277" r:id="rId19"/>
    <p:sldId id="259" r:id="rId20"/>
    <p:sldId id="293" r:id="rId21"/>
    <p:sldId id="261" r:id="rId22"/>
    <p:sldId id="289" r:id="rId23"/>
    <p:sldId id="278" r:id="rId24"/>
    <p:sldId id="257" r:id="rId25"/>
    <p:sldId id="279" r:id="rId26"/>
    <p:sldId id="263" r:id="rId27"/>
    <p:sldId id="290" r:id="rId28"/>
    <p:sldId id="264" r:id="rId29"/>
    <p:sldId id="291" r:id="rId30"/>
    <p:sldId id="276" r:id="rId31"/>
    <p:sldId id="273" r:id="rId32"/>
    <p:sldId id="266" r:id="rId33"/>
    <p:sldId id="286" r:id="rId34"/>
    <p:sldId id="274" r:id="rId35"/>
    <p:sldId id="267" r:id="rId36"/>
    <p:sldId id="268" r:id="rId37"/>
    <p:sldId id="28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24" autoAdjust="0"/>
  </p:normalViewPr>
  <p:slideViewPr>
    <p:cSldViewPr>
      <p:cViewPr varScale="1">
        <p:scale>
          <a:sx n="73" d="100"/>
          <a:sy n="73" d="100"/>
        </p:scale>
        <p:origin x="-1308" y="-102"/>
      </p:cViewPr>
      <p:guideLst>
        <p:guide orient="horz" pos="2160"/>
        <p:guide pos="2880"/>
      </p:guideLst>
    </p:cSldViewPr>
  </p:slideViewPr>
  <p:outlineViewPr>
    <p:cViewPr>
      <p:scale>
        <a:sx n="33" d="100"/>
        <a:sy n="33" d="100"/>
      </p:scale>
      <p:origin x="0" y="1050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067DEE-C335-4C51-A992-FFA4387CFFD6}" type="datetimeFigureOut">
              <a:rPr lang="en-US" smtClean="0"/>
              <a:pPr/>
              <a:t>10/19/2013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DC170B5-A7CF-4995-8879-AB03FF3E033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6B5F6-EDBA-4A98-AD7F-56EDF8D1D6E2}" type="datetimeFigureOut">
              <a:rPr lang="en-US" smtClean="0"/>
              <a:pPr/>
              <a:t>10/19/2013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86BFF8-9F74-4728-8125-22AC6A4BDA5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86BFF8-9F74-4728-8125-22AC6A4BDA5D}"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267F3DDE-6BBD-442B-A2EA-5DD57FCCF2CE}" type="datetimeFigureOut">
              <a:rPr lang="en-US" smtClean="0"/>
              <a:pPr/>
              <a:t>10/19/2013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0C4BB11-117B-48C5-AFDD-A152DD9B52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7F3DDE-6BBD-442B-A2EA-5DD57FCCF2CE}" type="datetimeFigureOut">
              <a:rPr lang="en-US" smtClean="0"/>
              <a:pPr/>
              <a:t>10/19/2013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4BB11-117B-48C5-AFDD-A152DD9B52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7F3DDE-6BBD-442B-A2EA-5DD57FCCF2CE}" type="datetimeFigureOut">
              <a:rPr lang="en-US" smtClean="0"/>
              <a:pPr/>
              <a:t>10/19/2013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4BB11-117B-48C5-AFDD-A152DD9B52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7F3DDE-6BBD-442B-A2EA-5DD57FCCF2CE}" type="datetimeFigureOut">
              <a:rPr lang="en-US" smtClean="0"/>
              <a:pPr/>
              <a:t>10/19/2013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4BB11-117B-48C5-AFDD-A152DD9B52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67F3DDE-6BBD-442B-A2EA-5DD57FCCF2CE}" type="datetimeFigureOut">
              <a:rPr lang="en-US" smtClean="0"/>
              <a:pPr/>
              <a:t>10/19/2013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4BB11-117B-48C5-AFDD-A152DD9B52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67F3DDE-6BBD-442B-A2EA-5DD57FCCF2CE}" type="datetimeFigureOut">
              <a:rPr lang="en-US" smtClean="0"/>
              <a:pPr/>
              <a:t>10/19/2013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4BB11-117B-48C5-AFDD-A152DD9B52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267F3DDE-6BBD-442B-A2EA-5DD57FCCF2CE}" type="datetimeFigureOut">
              <a:rPr lang="en-US" smtClean="0"/>
              <a:pPr/>
              <a:t>10/19/2013</a:t>
            </a:fld>
            <a:endParaRPr lang="en-US"/>
          </a:p>
        </p:txBody>
      </p:sp>
      <p:sp>
        <p:nvSpPr>
          <p:cNvPr id="27" name="Slide Number Placeholder 26"/>
          <p:cNvSpPr>
            <a:spLocks noGrp="1"/>
          </p:cNvSpPr>
          <p:nvPr>
            <p:ph type="sldNum" sz="quarter" idx="11"/>
          </p:nvPr>
        </p:nvSpPr>
        <p:spPr/>
        <p:txBody>
          <a:bodyPr rtlCol="0"/>
          <a:lstStyle/>
          <a:p>
            <a:fld id="{00C4BB11-117B-48C5-AFDD-A152DD9B524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267F3DDE-6BBD-442B-A2EA-5DD57FCCF2CE}" type="datetimeFigureOut">
              <a:rPr lang="en-US" smtClean="0"/>
              <a:pPr/>
              <a:t>10/19/2013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00C4BB11-117B-48C5-AFDD-A152DD9B52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7F3DDE-6BBD-442B-A2EA-5DD57FCCF2CE}" type="datetimeFigureOut">
              <a:rPr lang="en-US" smtClean="0"/>
              <a:pPr/>
              <a:t>10/19/2013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C4BB11-117B-48C5-AFDD-A152DD9B52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67F3DDE-6BBD-442B-A2EA-5DD57FCCF2CE}" type="datetimeFigureOut">
              <a:rPr lang="en-US" smtClean="0"/>
              <a:pPr/>
              <a:t>10/19/2013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4BB11-117B-48C5-AFDD-A152DD9B52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67F3DDE-6BBD-442B-A2EA-5DD57FCCF2CE}" type="datetimeFigureOut">
              <a:rPr lang="en-US" smtClean="0"/>
              <a:pPr/>
              <a:t>10/19/2013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4BB11-117B-48C5-AFDD-A152DD9B52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67F3DDE-6BBD-442B-A2EA-5DD57FCCF2CE}" type="datetimeFigureOut">
              <a:rPr lang="en-US" smtClean="0"/>
              <a:pPr/>
              <a:t>10/19/2013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0C4BB11-117B-48C5-AFDD-A152DD9B52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oP3c1h8v2ZQ"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amazon.com/Tale-Dark-Grimm-Adam-Gidwitz/dp/052542334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Tips for Engaging readers and adding tension in writing</a:t>
            </a:r>
            <a:endParaRPr lang="en-US" dirty="0"/>
          </a:p>
        </p:txBody>
      </p:sp>
      <p:sp>
        <p:nvSpPr>
          <p:cNvPr id="3" name="Subtitle 2"/>
          <p:cNvSpPr>
            <a:spLocks noGrp="1"/>
          </p:cNvSpPr>
          <p:nvPr>
            <p:ph type="subTitle" idx="1"/>
          </p:nvPr>
        </p:nvSpPr>
        <p:spPr>
          <a:xfrm>
            <a:off x="457200" y="3899938"/>
            <a:ext cx="3962400" cy="443462"/>
          </a:xfrm>
        </p:spPr>
        <p:txBody>
          <a:bodyPr>
            <a:normAutofit lnSpcReduction="10000"/>
          </a:bodyPr>
          <a:lstStyle/>
          <a:p>
            <a:r>
              <a:rPr lang="en-US" dirty="0" smtClean="0"/>
              <a:t>October 19, 2013</a:t>
            </a:r>
            <a:endParaRPr lang="en-US" dirty="0"/>
          </a:p>
        </p:txBody>
      </p:sp>
      <p:sp>
        <p:nvSpPr>
          <p:cNvPr id="4" name="TextBox 3"/>
          <p:cNvSpPr txBox="1"/>
          <p:nvPr/>
        </p:nvSpPr>
        <p:spPr>
          <a:xfrm>
            <a:off x="838200" y="5943600"/>
            <a:ext cx="6553200" cy="646331"/>
          </a:xfrm>
          <a:prstGeom prst="rect">
            <a:avLst/>
          </a:prstGeom>
          <a:noFill/>
        </p:spPr>
        <p:txBody>
          <a:bodyPr wrap="square" rtlCol="0">
            <a:spAutoFit/>
          </a:bodyPr>
          <a:lstStyle/>
          <a:p>
            <a:r>
              <a:rPr lang="en-US" dirty="0" smtClean="0"/>
              <a:t>Information from Writer’s Digest, Fiction Factor, and the </a:t>
            </a:r>
            <a:r>
              <a:rPr lang="en-US" i="1" dirty="0" smtClean="0"/>
              <a:t>Now Write</a:t>
            </a:r>
            <a:r>
              <a:rPr lang="en-US" dirty="0" smtClean="0"/>
              <a:t> book series</a:t>
            </a:r>
            <a:endParaRPr lang="en-US" dirty="0"/>
          </a:p>
        </p:txBody>
      </p:sp>
      <p:sp>
        <p:nvSpPr>
          <p:cNvPr id="5" name="TextBox 4"/>
          <p:cNvSpPr txBox="1"/>
          <p:nvPr/>
        </p:nvSpPr>
        <p:spPr>
          <a:xfrm>
            <a:off x="3276600" y="4419600"/>
            <a:ext cx="5410200" cy="523220"/>
          </a:xfrm>
          <a:prstGeom prst="rect">
            <a:avLst/>
          </a:prstGeom>
          <a:noFill/>
        </p:spPr>
        <p:txBody>
          <a:bodyPr wrap="square" rtlCol="0">
            <a:spAutoFit/>
          </a:bodyPr>
          <a:lstStyle/>
          <a:p>
            <a:r>
              <a:rPr lang="en-US" sz="2800" dirty="0" smtClean="0"/>
              <a:t>Frank Dahlman - </a:t>
            </a:r>
            <a:r>
              <a:rPr lang="en-US" sz="2800" dirty="0" err="1" smtClean="0"/>
              <a:t>fdahlman</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Topics for today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Where does tension and engaging readers begin?</a:t>
            </a:r>
          </a:p>
          <a:p>
            <a:pPr lvl="1"/>
            <a:r>
              <a:rPr lang="en-US" dirty="0" smtClean="0"/>
              <a:t>Character</a:t>
            </a:r>
          </a:p>
          <a:p>
            <a:pPr lvl="1"/>
            <a:r>
              <a:rPr lang="en-US" dirty="0" smtClean="0"/>
              <a:t>Conflict</a:t>
            </a:r>
          </a:p>
          <a:p>
            <a:r>
              <a:rPr lang="en-US" dirty="0" smtClean="0"/>
              <a:t>Tools for tension</a:t>
            </a:r>
          </a:p>
          <a:p>
            <a:pPr lvl="1"/>
            <a:r>
              <a:rPr lang="en-US" dirty="0" smtClean="0"/>
              <a:t>Questions</a:t>
            </a:r>
          </a:p>
          <a:p>
            <a:pPr lvl="1"/>
            <a:r>
              <a:rPr lang="en-US" dirty="0" smtClean="0"/>
              <a:t>Setting</a:t>
            </a:r>
          </a:p>
          <a:p>
            <a:pPr lvl="1"/>
            <a:r>
              <a:rPr lang="en-US" dirty="0" smtClean="0"/>
              <a:t>Time</a:t>
            </a:r>
          </a:p>
          <a:p>
            <a:pPr lvl="1"/>
            <a:r>
              <a:rPr lang="en-US" dirty="0" smtClean="0"/>
              <a:t>Stakes</a:t>
            </a:r>
          </a:p>
          <a:p>
            <a:pPr lvl="1"/>
            <a:r>
              <a:rPr lang="en-US" dirty="0" smtClean="0"/>
              <a:t>Complications</a:t>
            </a:r>
          </a:p>
          <a:p>
            <a:pPr lvl="1"/>
            <a:r>
              <a:rPr lang="en-US" dirty="0" smtClean="0"/>
              <a:t>Dilemmas</a:t>
            </a:r>
          </a:p>
          <a:p>
            <a:pPr lvl="1"/>
            <a:r>
              <a:rPr lang="en-US" dirty="0" smtClean="0"/>
              <a:t>Plot Twists</a:t>
            </a:r>
          </a:p>
          <a:p>
            <a:r>
              <a:rPr lang="en-US" dirty="0" smtClean="0"/>
              <a:t>Pacing</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Characters</a:t>
            </a:r>
            <a:endParaRPr lang="en-US" dirty="0"/>
          </a:p>
        </p:txBody>
      </p:sp>
      <p:sp>
        <p:nvSpPr>
          <p:cNvPr id="3" name="Content Placeholder 2"/>
          <p:cNvSpPr>
            <a:spLocks noGrp="1"/>
          </p:cNvSpPr>
          <p:nvPr>
            <p:ph idx="1"/>
          </p:nvPr>
        </p:nvSpPr>
        <p:spPr/>
        <p:txBody>
          <a:bodyPr>
            <a:normAutofit/>
          </a:bodyPr>
          <a:lstStyle/>
          <a:p>
            <a:r>
              <a:rPr lang="en-US" dirty="0" smtClean="0"/>
              <a:t>Thank you Katherine!</a:t>
            </a:r>
          </a:p>
          <a:p>
            <a:r>
              <a:rPr lang="en-US" dirty="0" smtClean="0"/>
              <a:t>The most important part of tension is characters.</a:t>
            </a:r>
          </a:p>
          <a:p>
            <a:r>
              <a:rPr lang="en-US" dirty="0" smtClean="0"/>
              <a:t>Your reader has to care if they succeed or fail.</a:t>
            </a:r>
          </a:p>
          <a:p>
            <a:r>
              <a:rPr lang="en-US" dirty="0" smtClean="0"/>
              <a:t>The reader must empathize with the characters situation.</a:t>
            </a:r>
          </a:p>
          <a:p>
            <a:r>
              <a:rPr lang="en-US" dirty="0" smtClean="0"/>
              <a:t>Know their strengths, weaknesses, wants, and flaws.</a:t>
            </a:r>
            <a:endParaRPr lang="en-US" dirty="0"/>
          </a:p>
          <a:p>
            <a:r>
              <a:rPr lang="en-US" dirty="0" smtClean="0"/>
              <a:t>Long story short….know your protagonist well!</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a:t>
            </a:r>
            <a:endParaRPr lang="en-US" dirty="0"/>
          </a:p>
        </p:txBody>
      </p:sp>
      <p:sp>
        <p:nvSpPr>
          <p:cNvPr id="3" name="Content Placeholder 2"/>
          <p:cNvSpPr>
            <a:spLocks noGrp="1"/>
          </p:cNvSpPr>
          <p:nvPr>
            <p:ph idx="1"/>
          </p:nvPr>
        </p:nvSpPr>
        <p:spPr/>
        <p:txBody>
          <a:bodyPr>
            <a:normAutofit lnSpcReduction="10000"/>
          </a:bodyPr>
          <a:lstStyle/>
          <a:p>
            <a:r>
              <a:rPr lang="en-US" sz="4000" dirty="0" smtClean="0"/>
              <a:t>Tension revolves around conflict </a:t>
            </a:r>
          </a:p>
          <a:p>
            <a:pPr lvl="1"/>
            <a:r>
              <a:rPr lang="en-US" sz="3200" dirty="0" smtClean="0"/>
              <a:t>Character vs. character</a:t>
            </a:r>
          </a:p>
          <a:p>
            <a:pPr lvl="1"/>
            <a:r>
              <a:rPr lang="en-US" sz="3200" dirty="0" smtClean="0"/>
              <a:t>Character vs. nature</a:t>
            </a:r>
          </a:p>
          <a:p>
            <a:pPr lvl="1"/>
            <a:r>
              <a:rPr lang="en-US" sz="3200" dirty="0" smtClean="0"/>
              <a:t>Character vs. society</a:t>
            </a:r>
          </a:p>
          <a:p>
            <a:pPr lvl="1"/>
            <a:r>
              <a:rPr lang="en-US" sz="3200" dirty="0" smtClean="0"/>
              <a:t>Character vs. self</a:t>
            </a:r>
          </a:p>
          <a:p>
            <a:pPr lvl="1"/>
            <a:endParaRPr lang="en-US" dirty="0"/>
          </a:p>
          <a:p>
            <a:r>
              <a:rPr lang="en-US" sz="4000" dirty="0" smtClean="0"/>
              <a:t>Have your conflict solid before you write.</a:t>
            </a:r>
            <a:endParaRPr lang="en-US" sz="4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Purpose: to generate ideas, or ways at looking at tension and engaging readers that will help you in November.</a:t>
            </a:r>
          </a:p>
          <a:p>
            <a:r>
              <a:rPr lang="en-US" dirty="0" smtClean="0"/>
              <a:t>Break up in to groups by genre.</a:t>
            </a:r>
          </a:p>
          <a:p>
            <a:r>
              <a:rPr lang="en-US" dirty="0" smtClean="0"/>
              <a:t>Create a protagonist, antagonist, and if needed a side character.</a:t>
            </a:r>
          </a:p>
          <a:p>
            <a:pPr lvl="1"/>
            <a:r>
              <a:rPr lang="en-US" dirty="0" smtClean="0"/>
              <a:t>What are their wants, needs, traits, character flaws?</a:t>
            </a:r>
          </a:p>
          <a:p>
            <a:pPr lvl="1"/>
            <a:r>
              <a:rPr lang="en-US" dirty="0" smtClean="0"/>
              <a:t>How could you develop this conflict?</a:t>
            </a:r>
          </a:p>
          <a:p>
            <a:pPr lvl="1"/>
            <a:r>
              <a:rPr lang="en-US" dirty="0" smtClean="0"/>
              <a:t>What are scenes you can use to set up this conflict?</a:t>
            </a:r>
          </a:p>
          <a:p>
            <a:endParaRPr lang="en-US" dirty="0" smtClean="0"/>
          </a:p>
          <a:p>
            <a:r>
              <a:rPr lang="en-US" dirty="0" smtClean="0"/>
              <a:t>Keep this..you’re going to use it.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tension?</a:t>
            </a:r>
            <a:endParaRPr lang="en-US" dirty="0"/>
          </a:p>
        </p:txBody>
      </p:sp>
      <p:sp>
        <p:nvSpPr>
          <p:cNvPr id="3" name="Content Placeholder 2"/>
          <p:cNvSpPr>
            <a:spLocks noGrp="1"/>
          </p:cNvSpPr>
          <p:nvPr>
            <p:ph idx="1"/>
          </p:nvPr>
        </p:nvSpPr>
        <p:spPr/>
        <p:txBody>
          <a:bodyPr/>
          <a:lstStyle/>
          <a:p>
            <a:r>
              <a:rPr lang="en-US" dirty="0" smtClean="0"/>
              <a:t>Tension is a reader’s feeling of suspense.</a:t>
            </a:r>
          </a:p>
          <a:p>
            <a:r>
              <a:rPr lang="en-US" dirty="0" smtClean="0"/>
              <a:t>There is no terror in the bang, only in the anticipation of it.</a:t>
            </a:r>
            <a:br>
              <a:rPr lang="en-US" dirty="0" smtClean="0"/>
            </a:br>
            <a:r>
              <a:rPr lang="en-US" dirty="0" smtClean="0"/>
              <a:t>-Alfred Hitchcock</a:t>
            </a:r>
          </a:p>
          <a:p>
            <a:r>
              <a:rPr lang="en-US" dirty="0" smtClean="0"/>
              <a:t>Typically Act 2 of our book.</a:t>
            </a:r>
          </a:p>
          <a:p>
            <a:pPr lvl="1"/>
            <a:r>
              <a:rPr lang="en-US" dirty="0" smtClean="0"/>
              <a:t>Rising action of your story.</a:t>
            </a:r>
          </a:p>
          <a:p>
            <a:r>
              <a:rPr lang="en-US" dirty="0" smtClean="0"/>
              <a:t>There are many tools at our disposal we can use to help raise tension as we write.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Stakes</a:t>
            </a:r>
            <a:endParaRPr lang="en-US" dirty="0"/>
          </a:p>
        </p:txBody>
      </p:sp>
      <p:sp>
        <p:nvSpPr>
          <p:cNvPr id="3" name="Content Placeholder 2"/>
          <p:cNvSpPr>
            <a:spLocks noGrp="1"/>
          </p:cNvSpPr>
          <p:nvPr>
            <p:ph idx="1"/>
          </p:nvPr>
        </p:nvSpPr>
        <p:spPr/>
        <p:txBody>
          <a:bodyPr>
            <a:normAutofit/>
          </a:bodyPr>
          <a:lstStyle/>
          <a:p>
            <a:r>
              <a:rPr lang="en-US" dirty="0" smtClean="0"/>
              <a:t>Can be physical or emotional</a:t>
            </a:r>
          </a:p>
          <a:p>
            <a:pPr lvl="1"/>
            <a:r>
              <a:rPr lang="en-US" dirty="0" smtClean="0"/>
              <a:t>Danger/death</a:t>
            </a:r>
          </a:p>
          <a:p>
            <a:pPr lvl="1"/>
            <a:r>
              <a:rPr lang="en-US" dirty="0" smtClean="0"/>
              <a:t>Losing the girl/guy</a:t>
            </a:r>
          </a:p>
          <a:p>
            <a:r>
              <a:rPr lang="en-US" dirty="0" smtClean="0"/>
              <a:t>Does not have to be end of the world, but something dramatic and major for the character. Enough that they would do anything to prevent it.</a:t>
            </a:r>
          </a:p>
          <a:p>
            <a:r>
              <a:rPr lang="en-US" dirty="0" smtClean="0"/>
              <a:t>Allow your character to fail to raise the stakes and increase tension.</a:t>
            </a:r>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Stakes</a:t>
            </a:r>
            <a:endParaRPr lang="en-US" dirty="0"/>
          </a:p>
        </p:txBody>
      </p:sp>
      <p:sp>
        <p:nvSpPr>
          <p:cNvPr id="3" name="Content Placeholder 2"/>
          <p:cNvSpPr>
            <a:spLocks noGrp="1"/>
          </p:cNvSpPr>
          <p:nvPr>
            <p:ph idx="1"/>
          </p:nvPr>
        </p:nvSpPr>
        <p:spPr/>
        <p:txBody>
          <a:bodyPr>
            <a:normAutofit/>
          </a:bodyPr>
          <a:lstStyle/>
          <a:p>
            <a:r>
              <a:rPr lang="en-US" dirty="0" smtClean="0"/>
              <a:t>Example: Hunger Games – Life or death struggle between teenagers.</a:t>
            </a:r>
          </a:p>
          <a:p>
            <a:r>
              <a:rPr lang="en-US" dirty="0" smtClean="0"/>
              <a:t>“Remains of the Day” (emotional) Potential loss of someone he secretly loves</a:t>
            </a:r>
            <a:endParaRPr lang="en-US" dirty="0"/>
          </a:p>
        </p:txBody>
      </p:sp>
      <p:pic>
        <p:nvPicPr>
          <p:cNvPr id="4" name="Picture 3" descr="theremainsoftheday3.jpg"/>
          <p:cNvPicPr>
            <a:picLocks noChangeAspect="1"/>
          </p:cNvPicPr>
          <p:nvPr/>
        </p:nvPicPr>
        <p:blipFill>
          <a:blip r:embed="rId2" cstate="print"/>
          <a:stretch>
            <a:fillRect/>
          </a:stretch>
        </p:blipFill>
        <p:spPr>
          <a:xfrm>
            <a:off x="5486400" y="4457700"/>
            <a:ext cx="3429000" cy="2400300"/>
          </a:xfrm>
          <a:prstGeom prst="rect">
            <a:avLst/>
          </a:prstGeom>
        </p:spPr>
      </p:pic>
      <p:pic>
        <p:nvPicPr>
          <p:cNvPr id="5" name="Picture 4" descr="wpid-hunger_games1-460x307.jpg"/>
          <p:cNvPicPr>
            <a:picLocks noChangeAspect="1"/>
          </p:cNvPicPr>
          <p:nvPr/>
        </p:nvPicPr>
        <p:blipFill>
          <a:blip r:embed="rId3" cstate="print"/>
          <a:stretch>
            <a:fillRect/>
          </a:stretch>
        </p:blipFill>
        <p:spPr>
          <a:xfrm>
            <a:off x="228600" y="4111818"/>
            <a:ext cx="4114800" cy="274618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a:t>
            </a:r>
            <a:endParaRPr lang="en-US" dirty="0"/>
          </a:p>
        </p:txBody>
      </p:sp>
      <p:sp>
        <p:nvSpPr>
          <p:cNvPr id="3" name="Content Placeholder 2"/>
          <p:cNvSpPr>
            <a:spLocks noGrp="1"/>
          </p:cNvSpPr>
          <p:nvPr>
            <p:ph idx="1"/>
          </p:nvPr>
        </p:nvSpPr>
        <p:spPr/>
        <p:txBody>
          <a:bodyPr/>
          <a:lstStyle/>
          <a:p>
            <a:r>
              <a:rPr lang="en-US" dirty="0" smtClean="0"/>
              <a:t>Easy tool to use to create tension</a:t>
            </a:r>
          </a:p>
          <a:p>
            <a:r>
              <a:rPr lang="en-US" dirty="0" smtClean="0"/>
              <a:t>Graveyard and abandoned building are cliché but we know what to expect.</a:t>
            </a:r>
          </a:p>
          <a:p>
            <a:r>
              <a:rPr lang="en-US" dirty="0" smtClean="0"/>
              <a:t>Cliché can be your friend as long as you don’t use it as a cliché.</a:t>
            </a:r>
          </a:p>
          <a:p>
            <a:pPr lvl="1"/>
            <a:r>
              <a:rPr lang="en-US" dirty="0" smtClean="0"/>
              <a:t>House by Ted Dekker</a:t>
            </a:r>
          </a:p>
          <a:p>
            <a:pPr lvl="1"/>
            <a:r>
              <a:rPr lang="en-US" dirty="0" smtClean="0"/>
              <a:t>The Graveyard Book by Neil </a:t>
            </a:r>
            <a:r>
              <a:rPr lang="en-US" dirty="0" err="1" smtClean="0"/>
              <a:t>Gaiman</a:t>
            </a:r>
            <a:endParaRPr lang="en-US" dirty="0" smtClean="0"/>
          </a:p>
          <a:p>
            <a:r>
              <a:rPr lang="en-US" dirty="0" smtClean="0"/>
              <a:t>In romance it can be useful as well.</a:t>
            </a:r>
          </a:p>
          <a:p>
            <a:pPr lvl="1"/>
            <a:r>
              <a:rPr lang="en-US" dirty="0" smtClean="0"/>
              <a:t>Weddings, funerals, foreign land.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 pressure</a:t>
            </a:r>
            <a:endParaRPr lang="en-US" dirty="0"/>
          </a:p>
        </p:txBody>
      </p:sp>
      <p:pic>
        <p:nvPicPr>
          <p:cNvPr id="4" name="Picture 3" descr="images.jpg"/>
          <p:cNvPicPr>
            <a:picLocks noChangeAspect="1"/>
          </p:cNvPicPr>
          <p:nvPr/>
        </p:nvPicPr>
        <p:blipFill>
          <a:blip r:embed="rId2" cstate="print"/>
          <a:stretch>
            <a:fillRect/>
          </a:stretch>
        </p:blipFill>
        <p:spPr>
          <a:xfrm>
            <a:off x="304800" y="2362200"/>
            <a:ext cx="2619375" cy="1743075"/>
          </a:xfrm>
          <a:prstGeom prst="rect">
            <a:avLst/>
          </a:prstGeom>
        </p:spPr>
      </p:pic>
      <p:pic>
        <p:nvPicPr>
          <p:cNvPr id="5" name="Picture 4" descr="download.jpg"/>
          <p:cNvPicPr>
            <a:picLocks noChangeAspect="1"/>
          </p:cNvPicPr>
          <p:nvPr/>
        </p:nvPicPr>
        <p:blipFill>
          <a:blip r:embed="rId3" cstate="print"/>
          <a:stretch>
            <a:fillRect/>
          </a:stretch>
        </p:blipFill>
        <p:spPr>
          <a:xfrm>
            <a:off x="5410200" y="4509770"/>
            <a:ext cx="3276600" cy="2348230"/>
          </a:xfrm>
          <a:prstGeom prst="rect">
            <a:avLst/>
          </a:prstGeom>
        </p:spPr>
      </p:pic>
      <p:pic>
        <p:nvPicPr>
          <p:cNvPr id="6" name="Picture 5" descr="216038972_640.jpg"/>
          <p:cNvPicPr>
            <a:picLocks noChangeAspect="1"/>
          </p:cNvPicPr>
          <p:nvPr/>
        </p:nvPicPr>
        <p:blipFill>
          <a:blip r:embed="rId4" cstate="print"/>
          <a:stretch>
            <a:fillRect/>
          </a:stretch>
        </p:blipFill>
        <p:spPr>
          <a:xfrm>
            <a:off x="4089403" y="1295400"/>
            <a:ext cx="5054597" cy="2851109"/>
          </a:xfrm>
          <a:prstGeom prst="rect">
            <a:avLst/>
          </a:prstGeom>
        </p:spPr>
      </p:pic>
      <p:pic>
        <p:nvPicPr>
          <p:cNvPr id="7" name="Picture 6" descr="dreamstime_1790079-200x133.jpg"/>
          <p:cNvPicPr>
            <a:picLocks noChangeAspect="1"/>
          </p:cNvPicPr>
          <p:nvPr/>
        </p:nvPicPr>
        <p:blipFill>
          <a:blip r:embed="rId5" cstate="print"/>
          <a:stretch>
            <a:fillRect/>
          </a:stretch>
        </p:blipFill>
        <p:spPr>
          <a:xfrm>
            <a:off x="762000" y="4572000"/>
            <a:ext cx="3437594" cy="2286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tchs_hat_labeled_107.jpg"/>
          <p:cNvPicPr>
            <a:picLocks noChangeAspect="1"/>
          </p:cNvPicPr>
          <p:nvPr/>
        </p:nvPicPr>
        <p:blipFill>
          <a:blip r:embed="rId2" cstate="print"/>
          <a:stretch>
            <a:fillRect/>
          </a:stretch>
        </p:blipFill>
        <p:spPr>
          <a:xfrm>
            <a:off x="5410200" y="4191000"/>
            <a:ext cx="3733800" cy="2667000"/>
          </a:xfrm>
          <a:prstGeom prst="rect">
            <a:avLst/>
          </a:prstGeom>
        </p:spPr>
      </p:pic>
      <p:sp>
        <p:nvSpPr>
          <p:cNvPr id="2" name="Title 1"/>
          <p:cNvSpPr>
            <a:spLocks noGrp="1"/>
          </p:cNvSpPr>
          <p:nvPr>
            <p:ph type="title"/>
          </p:nvPr>
        </p:nvSpPr>
        <p:spPr/>
        <p:txBody>
          <a:bodyPr>
            <a:normAutofit/>
          </a:bodyPr>
          <a:lstStyle/>
          <a:p>
            <a:r>
              <a:rPr lang="en-US" dirty="0" smtClean="0"/>
              <a:t>Apply pressure</a:t>
            </a:r>
            <a:endParaRPr lang="en-US" dirty="0"/>
          </a:p>
        </p:txBody>
      </p:sp>
      <p:sp>
        <p:nvSpPr>
          <p:cNvPr id="3" name="Content Placeholder 2"/>
          <p:cNvSpPr>
            <a:spLocks noGrp="1"/>
          </p:cNvSpPr>
          <p:nvPr>
            <p:ph idx="1"/>
          </p:nvPr>
        </p:nvSpPr>
        <p:spPr>
          <a:xfrm>
            <a:off x="304800" y="2057400"/>
            <a:ext cx="8229600" cy="3581400"/>
          </a:xfrm>
        </p:spPr>
        <p:txBody>
          <a:bodyPr>
            <a:normAutofit/>
          </a:bodyPr>
          <a:lstStyle/>
          <a:p>
            <a:r>
              <a:rPr lang="en-US" dirty="0" smtClean="0"/>
              <a:t>Change equals tension.</a:t>
            </a:r>
          </a:p>
          <a:p>
            <a:r>
              <a:rPr lang="en-US" dirty="0" smtClean="0"/>
              <a:t>Make it seem like the protagonist cannot succeed.</a:t>
            </a:r>
          </a:p>
          <a:p>
            <a:r>
              <a:rPr lang="en-US" dirty="0" smtClean="0"/>
              <a:t>Bend but not break.</a:t>
            </a:r>
          </a:p>
          <a:p>
            <a:r>
              <a:rPr lang="en-US" dirty="0" smtClean="0"/>
              <a:t>Ramp up the pressure as the plot progresses.</a:t>
            </a:r>
          </a:p>
          <a:p>
            <a:pPr lvl="1"/>
            <a:r>
              <a:rPr lang="en-US" dirty="0" smtClean="0"/>
              <a:t>The witches hat plot diagram</a:t>
            </a:r>
          </a:p>
          <a:p>
            <a:pPr lvl="1"/>
            <a:r>
              <a:rPr lang="en-US" dirty="0" smtClean="0">
                <a:hlinkClick r:id="rId3"/>
              </a:rPr>
              <a:t>Vonnegut’s shape of stories</a:t>
            </a:r>
            <a:endParaRPr lang="en-US" dirty="0" smtClean="0"/>
          </a:p>
          <a:p>
            <a:pPr lvl="1">
              <a:buNone/>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p:txBody>
          <a:bodyPr>
            <a:normAutofit/>
          </a:bodyPr>
          <a:lstStyle/>
          <a:p>
            <a:r>
              <a:rPr lang="en-US" dirty="0" smtClean="0"/>
              <a:t>Co-ML for the Naperville region</a:t>
            </a:r>
          </a:p>
          <a:p>
            <a:r>
              <a:rPr lang="en-US" dirty="0" smtClean="0"/>
              <a:t>Teacher and Department Chair– 9 years as English/Social Studies teacher</a:t>
            </a:r>
          </a:p>
          <a:p>
            <a:r>
              <a:rPr lang="en-US" dirty="0" smtClean="0"/>
              <a:t>3 time winner of </a:t>
            </a:r>
            <a:r>
              <a:rPr lang="en-US" dirty="0" err="1" smtClean="0"/>
              <a:t>Nanowrimo</a:t>
            </a:r>
            <a:endParaRPr lang="en-US" dirty="0" smtClean="0"/>
          </a:p>
          <a:p>
            <a:r>
              <a:rPr lang="en-US" dirty="0" smtClean="0"/>
              <a:t>No PhD, law degree, or published works to my credit</a:t>
            </a:r>
          </a:p>
          <a:p>
            <a:r>
              <a:rPr lang="en-US" dirty="0" smtClean="0"/>
              <a:t>Father of three, husband to Mary </a:t>
            </a:r>
            <a:r>
              <a:rPr lang="en-US" dirty="0" err="1" smtClean="0"/>
              <a:t>Poppins</a:t>
            </a:r>
            <a:r>
              <a:rPr lang="en-US" dirty="0" smtClean="0"/>
              <a:t>.</a:t>
            </a:r>
          </a:p>
          <a:p>
            <a:r>
              <a:rPr lang="en-US" dirty="0" smtClean="0"/>
              <a:t>Rabid fan of Deadliest Catch and hockey, and an eater of chicken wings.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y-shape-us.jpg"/>
          <p:cNvPicPr>
            <a:picLocks noChangeAspect="1"/>
          </p:cNvPicPr>
          <p:nvPr/>
        </p:nvPicPr>
        <p:blipFill>
          <a:blip r:embed="rId2" cstate="print"/>
          <a:stretch>
            <a:fillRect/>
          </a:stretch>
        </p:blipFill>
        <p:spPr>
          <a:xfrm>
            <a:off x="2353235" y="0"/>
            <a:ext cx="4437529" cy="685799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their life painful!</a:t>
            </a:r>
            <a:endParaRPr lang="en-US" dirty="0"/>
          </a:p>
        </p:txBody>
      </p:sp>
      <p:sp>
        <p:nvSpPr>
          <p:cNvPr id="3" name="Content Placeholder 2"/>
          <p:cNvSpPr>
            <a:spLocks noGrp="1"/>
          </p:cNvSpPr>
          <p:nvPr>
            <p:ph idx="1"/>
          </p:nvPr>
        </p:nvSpPr>
        <p:spPr/>
        <p:txBody>
          <a:bodyPr>
            <a:normAutofit/>
          </a:bodyPr>
          <a:lstStyle/>
          <a:p>
            <a:r>
              <a:rPr lang="en-US" sz="3200" dirty="0" smtClean="0"/>
              <a:t>Antagonist throws things at the protagonist</a:t>
            </a:r>
          </a:p>
          <a:p>
            <a:r>
              <a:rPr lang="en-US" sz="3200" dirty="0" smtClean="0"/>
              <a:t>Awkward tests, challenges, and choices</a:t>
            </a:r>
          </a:p>
          <a:p>
            <a:pPr lvl="1"/>
            <a:r>
              <a:rPr lang="en-US" sz="3200" dirty="0" smtClean="0"/>
              <a:t>They should seem like lose-lose situations</a:t>
            </a:r>
          </a:p>
          <a:p>
            <a:pPr lvl="1"/>
            <a:r>
              <a:rPr lang="en-US" sz="3200" dirty="0" smtClean="0"/>
              <a:t>Emotional tension is from something outside of relationship.</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their life painful!</a:t>
            </a:r>
            <a:endParaRPr lang="en-US" dirty="0"/>
          </a:p>
        </p:txBody>
      </p:sp>
      <p:sp>
        <p:nvSpPr>
          <p:cNvPr id="3" name="Content Placeholder 2"/>
          <p:cNvSpPr>
            <a:spLocks noGrp="1"/>
          </p:cNvSpPr>
          <p:nvPr>
            <p:ph idx="1"/>
          </p:nvPr>
        </p:nvSpPr>
        <p:spPr/>
        <p:txBody>
          <a:bodyPr>
            <a:normAutofit/>
          </a:bodyPr>
          <a:lstStyle/>
          <a:p>
            <a:r>
              <a:rPr lang="en-US" dirty="0" smtClean="0"/>
              <a:t>This is where protagonist and antagonist usually differ</a:t>
            </a:r>
          </a:p>
          <a:p>
            <a:pPr lvl="1"/>
            <a:r>
              <a:rPr lang="en-US" dirty="0" smtClean="0"/>
              <a:t>Antagonist will usually cross lines without a second thought</a:t>
            </a:r>
          </a:p>
          <a:p>
            <a:pPr lvl="1"/>
            <a:r>
              <a:rPr lang="en-US" dirty="0" smtClean="0"/>
              <a:t>Protagonist will often be unwilling to cross lines</a:t>
            </a:r>
          </a:p>
          <a:p>
            <a:r>
              <a:rPr lang="en-US" dirty="0" smtClean="0"/>
              <a:t>Example: Spiderman – save bus full of people, or his girlfriend.</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a:t>
            </a:r>
            <a:endParaRPr lang="en-US" dirty="0"/>
          </a:p>
        </p:txBody>
      </p:sp>
      <p:pic>
        <p:nvPicPr>
          <p:cNvPr id="4" name="Picture 3" descr="313IjxNMSKL._SL500_AA300_.jpg"/>
          <p:cNvPicPr>
            <a:picLocks noChangeAspect="1"/>
          </p:cNvPicPr>
          <p:nvPr/>
        </p:nvPicPr>
        <p:blipFill>
          <a:blip r:embed="rId2" cstate="print"/>
          <a:stretch>
            <a:fillRect/>
          </a:stretch>
        </p:blipFill>
        <p:spPr>
          <a:xfrm>
            <a:off x="6286500" y="914400"/>
            <a:ext cx="2857500" cy="2857500"/>
          </a:xfrm>
          <a:prstGeom prst="rect">
            <a:avLst/>
          </a:prstGeom>
        </p:spPr>
      </p:pic>
      <p:pic>
        <p:nvPicPr>
          <p:cNvPr id="5" name="Picture 4" descr="images (1).jpg"/>
          <p:cNvPicPr>
            <a:picLocks noChangeAspect="1"/>
          </p:cNvPicPr>
          <p:nvPr/>
        </p:nvPicPr>
        <p:blipFill>
          <a:blip r:embed="rId3" cstate="print"/>
          <a:stretch>
            <a:fillRect/>
          </a:stretch>
        </p:blipFill>
        <p:spPr>
          <a:xfrm>
            <a:off x="5562600" y="4483376"/>
            <a:ext cx="3581400" cy="2374624"/>
          </a:xfrm>
          <a:prstGeom prst="rect">
            <a:avLst/>
          </a:prstGeom>
        </p:spPr>
      </p:pic>
      <p:pic>
        <p:nvPicPr>
          <p:cNvPr id="6" name="Picture 5" descr="images (2).jpg"/>
          <p:cNvPicPr>
            <a:picLocks noChangeAspect="1"/>
          </p:cNvPicPr>
          <p:nvPr/>
        </p:nvPicPr>
        <p:blipFill>
          <a:blip r:embed="rId4" cstate="print"/>
          <a:stretch>
            <a:fillRect/>
          </a:stretch>
        </p:blipFill>
        <p:spPr>
          <a:xfrm>
            <a:off x="2667000" y="990600"/>
            <a:ext cx="2009775" cy="2276475"/>
          </a:xfrm>
          <a:prstGeom prst="rect">
            <a:avLst/>
          </a:prstGeom>
        </p:spPr>
      </p:pic>
      <p:pic>
        <p:nvPicPr>
          <p:cNvPr id="7" name="Picture 6" descr="ncb_g_hansbrough_195.jpg"/>
          <p:cNvPicPr>
            <a:picLocks noChangeAspect="1"/>
          </p:cNvPicPr>
          <p:nvPr/>
        </p:nvPicPr>
        <p:blipFill>
          <a:blip r:embed="rId5" cstate="print"/>
          <a:stretch>
            <a:fillRect/>
          </a:stretch>
        </p:blipFill>
        <p:spPr>
          <a:xfrm>
            <a:off x="838200" y="3530600"/>
            <a:ext cx="2476500" cy="33274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a:t>
            </a:r>
            <a:endParaRPr lang="en-US" dirty="0"/>
          </a:p>
        </p:txBody>
      </p:sp>
      <p:sp>
        <p:nvSpPr>
          <p:cNvPr id="3" name="Content Placeholder 2"/>
          <p:cNvSpPr>
            <a:spLocks noGrp="1"/>
          </p:cNvSpPr>
          <p:nvPr>
            <p:ph idx="1"/>
          </p:nvPr>
        </p:nvSpPr>
        <p:spPr/>
        <p:txBody>
          <a:bodyPr/>
          <a:lstStyle/>
          <a:p>
            <a:r>
              <a:rPr lang="en-US" dirty="0" smtClean="0"/>
              <a:t>Use time constraints to add tension.</a:t>
            </a:r>
          </a:p>
          <a:p>
            <a:r>
              <a:rPr lang="en-US" dirty="0" smtClean="0"/>
              <a:t>Work against the clock or something dire will happen to protagonist.</a:t>
            </a:r>
          </a:p>
          <a:p>
            <a:r>
              <a:rPr lang="en-US" dirty="0" smtClean="0"/>
              <a:t>Example: the television series “24”</a:t>
            </a:r>
          </a:p>
          <a:p>
            <a:pPr lvl="1"/>
            <a:r>
              <a:rPr lang="en-US" dirty="0" smtClean="0"/>
              <a:t>Tom Clancy’s </a:t>
            </a:r>
            <a:r>
              <a:rPr lang="en-US" u="sng" dirty="0" smtClean="0"/>
              <a:t>The Sum of All Fears</a:t>
            </a:r>
            <a:r>
              <a:rPr lang="en-US" dirty="0" smtClean="0"/>
              <a:t>. Have to get to Super Bowl before </a:t>
            </a:r>
            <a:r>
              <a:rPr lang="en-US" smtClean="0"/>
              <a:t>nuclear bomb goes off.</a:t>
            </a:r>
            <a:endParaRPr lang="en-US" dirty="0" smtClean="0"/>
          </a:p>
          <a:p>
            <a:pPr lvl="1"/>
            <a:r>
              <a:rPr lang="en-US" dirty="0" smtClean="0"/>
              <a:t>Opening to Ted Dekker’s </a:t>
            </a:r>
            <a:r>
              <a:rPr lang="en-US" u="sng" dirty="0" smtClean="0"/>
              <a:t>Saint.</a:t>
            </a:r>
            <a:r>
              <a:rPr lang="en-US" dirty="0" smtClean="0"/>
              <a:t> One hour to complete assassination or they will kill his wife.</a:t>
            </a:r>
          </a:p>
          <a:p>
            <a:pPr lvl="1"/>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endParaRPr lang="en-US" dirty="0"/>
          </a:p>
        </p:txBody>
      </p:sp>
      <p:pic>
        <p:nvPicPr>
          <p:cNvPr id="4" name="Picture 3" descr="extremely-funny-car-accident-9.jpg"/>
          <p:cNvPicPr>
            <a:picLocks noChangeAspect="1"/>
          </p:cNvPicPr>
          <p:nvPr/>
        </p:nvPicPr>
        <p:blipFill>
          <a:blip r:embed="rId2" cstate="print"/>
          <a:stretch>
            <a:fillRect/>
          </a:stretch>
        </p:blipFill>
        <p:spPr>
          <a:xfrm>
            <a:off x="4267200" y="609600"/>
            <a:ext cx="4567724" cy="3052762"/>
          </a:xfrm>
          <a:prstGeom prst="rect">
            <a:avLst/>
          </a:prstGeom>
        </p:spPr>
      </p:pic>
      <p:pic>
        <p:nvPicPr>
          <p:cNvPr id="5" name="Picture 4" descr="funny-car-accident-4.jpg"/>
          <p:cNvPicPr>
            <a:picLocks noChangeAspect="1"/>
          </p:cNvPicPr>
          <p:nvPr/>
        </p:nvPicPr>
        <p:blipFill>
          <a:blip r:embed="rId3" cstate="print"/>
          <a:stretch>
            <a:fillRect/>
          </a:stretch>
        </p:blipFill>
        <p:spPr>
          <a:xfrm>
            <a:off x="4953000" y="3886200"/>
            <a:ext cx="3757808" cy="2743200"/>
          </a:xfrm>
          <a:prstGeom prst="rect">
            <a:avLst/>
          </a:prstGeom>
        </p:spPr>
      </p:pic>
      <p:pic>
        <p:nvPicPr>
          <p:cNvPr id="6" name="Picture 5" descr="Funny-Irony-02.jpg"/>
          <p:cNvPicPr>
            <a:picLocks noChangeAspect="1"/>
          </p:cNvPicPr>
          <p:nvPr/>
        </p:nvPicPr>
        <p:blipFill>
          <a:blip r:embed="rId4" cstate="print"/>
          <a:stretch>
            <a:fillRect/>
          </a:stretch>
        </p:blipFill>
        <p:spPr>
          <a:xfrm>
            <a:off x="0" y="3775166"/>
            <a:ext cx="4114800" cy="308283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endParaRPr lang="en-US" dirty="0"/>
          </a:p>
        </p:txBody>
      </p:sp>
      <p:sp>
        <p:nvSpPr>
          <p:cNvPr id="3" name="Content Placeholder 2"/>
          <p:cNvSpPr>
            <a:spLocks noGrp="1"/>
          </p:cNvSpPr>
          <p:nvPr>
            <p:ph idx="1"/>
          </p:nvPr>
        </p:nvSpPr>
        <p:spPr/>
        <p:txBody>
          <a:bodyPr>
            <a:normAutofit/>
          </a:bodyPr>
          <a:lstStyle/>
          <a:p>
            <a:r>
              <a:rPr lang="en-US" sz="3600" dirty="0" smtClean="0"/>
              <a:t>This is a piling on of problems or issues.</a:t>
            </a:r>
          </a:p>
          <a:p>
            <a:r>
              <a:rPr lang="en-US" sz="3600" dirty="0" smtClean="0"/>
              <a:t>So many potential issues that could cause protagonists world to come crashing down</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endParaRPr lang="en-US" dirty="0"/>
          </a:p>
        </p:txBody>
      </p:sp>
      <p:sp>
        <p:nvSpPr>
          <p:cNvPr id="3" name="Content Placeholder 2"/>
          <p:cNvSpPr>
            <a:spLocks noGrp="1"/>
          </p:cNvSpPr>
          <p:nvPr>
            <p:ph idx="1"/>
          </p:nvPr>
        </p:nvSpPr>
        <p:spPr/>
        <p:txBody>
          <a:bodyPr>
            <a:normAutofit/>
          </a:bodyPr>
          <a:lstStyle/>
          <a:p>
            <a:r>
              <a:rPr lang="en-US" u="sng" dirty="0" smtClean="0"/>
              <a:t>Hunger Games</a:t>
            </a:r>
            <a:r>
              <a:rPr lang="en-US" dirty="0" smtClean="0"/>
              <a:t>:</a:t>
            </a:r>
          </a:p>
          <a:p>
            <a:pPr lvl="1"/>
            <a:r>
              <a:rPr lang="en-US" dirty="0" err="1" smtClean="0"/>
              <a:t>Katniss</a:t>
            </a:r>
            <a:r>
              <a:rPr lang="en-US" dirty="0" smtClean="0"/>
              <a:t> not sure who to trust, doesn’t trust </a:t>
            </a:r>
            <a:r>
              <a:rPr lang="en-US" dirty="0" err="1" smtClean="0"/>
              <a:t>Peeta</a:t>
            </a:r>
            <a:r>
              <a:rPr lang="en-US" dirty="0" smtClean="0"/>
              <a:t> but now can win with him, has to look like she loves him, does he really love him or is it an act, etc.</a:t>
            </a:r>
          </a:p>
          <a:p>
            <a:endParaRPr lang="en-US" dirty="0"/>
          </a:p>
        </p:txBody>
      </p:sp>
      <p:pic>
        <p:nvPicPr>
          <p:cNvPr id="4" name="Picture 3" descr="Katniss-Peeta-Cave-Scene.png"/>
          <p:cNvPicPr>
            <a:picLocks noChangeAspect="1"/>
          </p:cNvPicPr>
          <p:nvPr/>
        </p:nvPicPr>
        <p:blipFill>
          <a:blip r:embed="rId2" cstate="print"/>
          <a:stretch>
            <a:fillRect/>
          </a:stretch>
        </p:blipFill>
        <p:spPr>
          <a:xfrm>
            <a:off x="5181600" y="4038600"/>
            <a:ext cx="2563091" cy="28194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 Twist</a:t>
            </a:r>
            <a:endParaRPr lang="en-US" dirty="0"/>
          </a:p>
        </p:txBody>
      </p:sp>
      <p:sp>
        <p:nvSpPr>
          <p:cNvPr id="3" name="Content Placeholder 2"/>
          <p:cNvSpPr>
            <a:spLocks noGrp="1"/>
          </p:cNvSpPr>
          <p:nvPr>
            <p:ph idx="1"/>
          </p:nvPr>
        </p:nvSpPr>
        <p:spPr/>
        <p:txBody>
          <a:bodyPr>
            <a:normAutofit/>
          </a:bodyPr>
          <a:lstStyle/>
          <a:p>
            <a:r>
              <a:rPr lang="en-US" dirty="0" smtClean="0"/>
              <a:t>No one can foresee all potential problems in reaching a goal.</a:t>
            </a:r>
          </a:p>
          <a:p>
            <a:r>
              <a:rPr lang="en-US" dirty="0" smtClean="0"/>
              <a:t>No plan ever succeeds without a problem</a:t>
            </a:r>
          </a:p>
          <a:p>
            <a:r>
              <a:rPr lang="en-US" dirty="0" smtClean="0"/>
              <a:t>You need to find problems that are legitimate, but seem to come out of no where.</a:t>
            </a:r>
          </a:p>
          <a:p>
            <a:endParaRPr lang="en-US" dirty="0"/>
          </a:p>
        </p:txBody>
      </p:sp>
      <p:pic>
        <p:nvPicPr>
          <p:cNvPr id="4" name="Picture 3" descr="THG-stills-the-hunger-games-movie-29947854-500-350.png"/>
          <p:cNvPicPr>
            <a:picLocks noChangeAspect="1"/>
          </p:cNvPicPr>
          <p:nvPr/>
        </p:nvPicPr>
        <p:blipFill>
          <a:blip r:embed="rId2" cstate="print"/>
          <a:stretch>
            <a:fillRect/>
          </a:stretch>
        </p:blipFill>
        <p:spPr>
          <a:xfrm>
            <a:off x="762000" y="4671060"/>
            <a:ext cx="3124200" cy="218694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 Twist</a:t>
            </a:r>
            <a:endParaRPr lang="en-US" dirty="0"/>
          </a:p>
        </p:txBody>
      </p:sp>
      <p:sp>
        <p:nvSpPr>
          <p:cNvPr id="3" name="Content Placeholder 2"/>
          <p:cNvSpPr>
            <a:spLocks noGrp="1"/>
          </p:cNvSpPr>
          <p:nvPr>
            <p:ph idx="1"/>
          </p:nvPr>
        </p:nvSpPr>
        <p:spPr/>
        <p:txBody>
          <a:bodyPr>
            <a:normAutofit/>
          </a:bodyPr>
          <a:lstStyle/>
          <a:p>
            <a:r>
              <a:rPr lang="en-US" dirty="0" smtClean="0"/>
              <a:t>A good twist can get a story really going</a:t>
            </a:r>
          </a:p>
          <a:p>
            <a:pPr lvl="1"/>
            <a:r>
              <a:rPr lang="en-US" dirty="0" smtClean="0"/>
              <a:t>“The Most Dangerous Game” we find out the animal being hunted is man/main character.</a:t>
            </a:r>
          </a:p>
          <a:p>
            <a:pPr lvl="1"/>
            <a:r>
              <a:rPr lang="en-US" dirty="0" smtClean="0"/>
              <a:t>Divergent by Veronica Roth – </a:t>
            </a:r>
            <a:r>
              <a:rPr lang="en-US" dirty="0" err="1" smtClean="0"/>
              <a:t>Tris</a:t>
            </a:r>
            <a:r>
              <a:rPr lang="en-US" dirty="0" smtClean="0"/>
              <a:t> leaves her faction to join the dangerous one. Then in the middle of the book she finds out she’s divergent. And the craziness is cranked up.</a:t>
            </a:r>
          </a:p>
          <a:p>
            <a:pPr lvl="1"/>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 Yao</a:t>
            </a:r>
            <a:endParaRPr lang="en-US" dirty="0"/>
          </a:p>
        </p:txBody>
      </p:sp>
      <p:sp>
        <p:nvSpPr>
          <p:cNvPr id="3" name="Content Placeholder 2"/>
          <p:cNvSpPr>
            <a:spLocks noGrp="1"/>
          </p:cNvSpPr>
          <p:nvPr>
            <p:ph idx="1"/>
          </p:nvPr>
        </p:nvSpPr>
        <p:spPr/>
        <p:txBody>
          <a:bodyPr>
            <a:normAutofit/>
          </a:bodyPr>
          <a:lstStyle/>
          <a:p>
            <a:r>
              <a:rPr lang="en-US" sz="4400" dirty="0" err="1" smtClean="0"/>
              <a:t>Nanorimo</a:t>
            </a:r>
            <a:endParaRPr lang="en-US" sz="4400" dirty="0" smtClean="0"/>
          </a:p>
          <a:p>
            <a:r>
              <a:rPr lang="en-US" sz="4400" dirty="0" err="1" smtClean="0"/>
              <a:t>Naperwrimo</a:t>
            </a:r>
            <a:endParaRPr lang="en-US" sz="4400" dirty="0" smtClean="0"/>
          </a:p>
          <a:p>
            <a:r>
              <a:rPr lang="en-US" sz="4400" dirty="0" smtClean="0"/>
              <a:t>The Journey</a:t>
            </a:r>
            <a:endParaRPr lang="en-US" sz="4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Pacing</a:t>
            </a:r>
            <a:endParaRPr lang="en-US" dirty="0"/>
          </a:p>
        </p:txBody>
      </p:sp>
      <p:pic>
        <p:nvPicPr>
          <p:cNvPr id="4" name="Picture 3" descr="2009 Talladega April NSCS Dale Earnhardt Jr and Denny Hamlin racing action_0.jpg"/>
          <p:cNvPicPr>
            <a:picLocks noChangeAspect="1"/>
          </p:cNvPicPr>
          <p:nvPr/>
        </p:nvPicPr>
        <p:blipFill>
          <a:blip r:embed="rId2" cstate="print"/>
          <a:stretch>
            <a:fillRect/>
          </a:stretch>
        </p:blipFill>
        <p:spPr>
          <a:xfrm>
            <a:off x="4572000" y="533400"/>
            <a:ext cx="4572000" cy="3048000"/>
          </a:xfrm>
          <a:prstGeom prst="rect">
            <a:avLst/>
          </a:prstGeom>
        </p:spPr>
      </p:pic>
      <p:pic>
        <p:nvPicPr>
          <p:cNvPr id="5" name="Picture 4" descr="BuschSeriesFieldAtTexasApril2007.jpg"/>
          <p:cNvPicPr>
            <a:picLocks noChangeAspect="1"/>
          </p:cNvPicPr>
          <p:nvPr/>
        </p:nvPicPr>
        <p:blipFill>
          <a:blip r:embed="rId3" cstate="print"/>
          <a:stretch>
            <a:fillRect/>
          </a:stretch>
        </p:blipFill>
        <p:spPr>
          <a:xfrm>
            <a:off x="0" y="3761022"/>
            <a:ext cx="5410200" cy="3096978"/>
          </a:xfrm>
          <a:prstGeom prst="rect">
            <a:avLst/>
          </a:prstGeom>
        </p:spPr>
      </p:pic>
      <p:sp>
        <p:nvSpPr>
          <p:cNvPr id="6" name="TextBox 5"/>
          <p:cNvSpPr txBox="1"/>
          <p:nvPr/>
        </p:nvSpPr>
        <p:spPr>
          <a:xfrm>
            <a:off x="2209800" y="2438400"/>
            <a:ext cx="1524000" cy="369332"/>
          </a:xfrm>
          <a:prstGeom prst="rect">
            <a:avLst/>
          </a:prstGeom>
          <a:noFill/>
        </p:spPr>
        <p:txBody>
          <a:bodyPr wrap="square" rtlCol="0">
            <a:spAutoFit/>
          </a:bodyPr>
          <a:lstStyle/>
          <a:p>
            <a:r>
              <a:rPr lang="en-US" dirty="0" smtClean="0"/>
              <a:t>This is you!</a:t>
            </a:r>
            <a:endParaRPr lang="en-US" dirty="0"/>
          </a:p>
        </p:txBody>
      </p:sp>
      <p:sp>
        <p:nvSpPr>
          <p:cNvPr id="9" name="Right Arrow 8"/>
          <p:cNvSpPr/>
          <p:nvPr/>
        </p:nvSpPr>
        <p:spPr>
          <a:xfrm rot="20814321" flipV="1">
            <a:off x="3673305" y="2217444"/>
            <a:ext cx="1447800" cy="3048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291513">
            <a:off x="1395397" y="2803355"/>
            <a:ext cx="557712" cy="273013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pacing?</a:t>
            </a:r>
            <a:endParaRPr lang="en-US" dirty="0"/>
          </a:p>
        </p:txBody>
      </p:sp>
      <p:sp>
        <p:nvSpPr>
          <p:cNvPr id="3" name="Content Placeholder 2"/>
          <p:cNvSpPr>
            <a:spLocks noGrp="1"/>
          </p:cNvSpPr>
          <p:nvPr>
            <p:ph idx="1"/>
          </p:nvPr>
        </p:nvSpPr>
        <p:spPr/>
        <p:txBody>
          <a:bodyPr>
            <a:normAutofit/>
          </a:bodyPr>
          <a:lstStyle/>
          <a:p>
            <a:r>
              <a:rPr lang="en-US" dirty="0" smtClean="0"/>
              <a:t>Thank you Roger!</a:t>
            </a:r>
          </a:p>
          <a:p>
            <a:r>
              <a:rPr lang="en-US" dirty="0" smtClean="0"/>
              <a:t>Pacing is the rhythm of the novel.</a:t>
            </a:r>
          </a:p>
          <a:p>
            <a:r>
              <a:rPr lang="en-US" dirty="0" smtClean="0"/>
              <a:t>It is also the rate at which your reader will read the book.</a:t>
            </a:r>
          </a:p>
          <a:p>
            <a:r>
              <a:rPr lang="en-US" dirty="0" smtClean="0"/>
              <a:t>You can plan pacing and/or should be aware of it as write your book.</a:t>
            </a:r>
          </a:p>
          <a:p>
            <a:r>
              <a:rPr lang="en-US" dirty="0" smtClean="0"/>
              <a:t>Use scenes to dictate pace.</a:t>
            </a:r>
          </a:p>
          <a:p>
            <a:pPr lvl="1"/>
            <a:r>
              <a:rPr lang="en-US" dirty="0" smtClean="0"/>
              <a:t>Inhale scenes with high tension and suspense</a:t>
            </a:r>
          </a:p>
          <a:p>
            <a:pPr lvl="1"/>
            <a:r>
              <a:rPr lang="en-US" dirty="0" smtClean="0"/>
              <a:t>Exhale scenes to give your reader a breather.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Give your reader time to breathe</a:t>
            </a:r>
            <a:endParaRPr lang="en-US" dirty="0"/>
          </a:p>
        </p:txBody>
      </p:sp>
      <p:sp>
        <p:nvSpPr>
          <p:cNvPr id="3" name="Content Placeholder 2"/>
          <p:cNvSpPr>
            <a:spLocks noGrp="1"/>
          </p:cNvSpPr>
          <p:nvPr>
            <p:ph idx="1"/>
          </p:nvPr>
        </p:nvSpPr>
        <p:spPr/>
        <p:txBody>
          <a:bodyPr>
            <a:normAutofit/>
          </a:bodyPr>
          <a:lstStyle/>
          <a:p>
            <a:r>
              <a:rPr lang="en-US" sz="4400" dirty="0" smtClean="0"/>
              <a:t>You can’t have high tension all the time</a:t>
            </a:r>
          </a:p>
          <a:p>
            <a:r>
              <a:rPr lang="en-US" sz="4400" dirty="0" smtClean="0"/>
              <a:t>Readers can get exhausted or frustrated if it never ends for your protagonist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Give your reader time to breathe</a:t>
            </a:r>
            <a:endParaRPr lang="en-US" dirty="0"/>
          </a:p>
        </p:txBody>
      </p:sp>
      <p:sp>
        <p:nvSpPr>
          <p:cNvPr id="3" name="Content Placeholder 2"/>
          <p:cNvSpPr>
            <a:spLocks noGrp="1"/>
          </p:cNvSpPr>
          <p:nvPr>
            <p:ph idx="1"/>
          </p:nvPr>
        </p:nvSpPr>
        <p:spPr/>
        <p:txBody>
          <a:bodyPr>
            <a:normAutofit/>
          </a:bodyPr>
          <a:lstStyle/>
          <a:p>
            <a:r>
              <a:rPr lang="en-US" sz="3600" dirty="0" smtClean="0"/>
              <a:t>Let it ebb and flow. Know your genre.</a:t>
            </a:r>
          </a:p>
          <a:p>
            <a:pPr lvl="1"/>
            <a:r>
              <a:rPr lang="en-US" dirty="0" smtClean="0"/>
              <a:t>Romance: Requires more breathers than other genres. Emotional tension is something readers like to take time to explore. (Dinner with friend, a walk)</a:t>
            </a:r>
          </a:p>
          <a:p>
            <a:pPr lvl="1"/>
            <a:r>
              <a:rPr lang="en-US" dirty="0" smtClean="0"/>
              <a:t>Thrillers: Can stay ratcheted up more, but transitions allow us to move in time and place, and give your reader a moment to catch their breath.</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normAutofit lnSpcReduction="10000"/>
          </a:bodyPr>
          <a:lstStyle/>
          <a:p>
            <a:pPr algn="ctr">
              <a:buNone/>
            </a:pPr>
            <a:r>
              <a:rPr lang="en-US" dirty="0" smtClean="0"/>
              <a:t>From Jane Cleland-author of the Josie Prescott Antiques Mysteries</a:t>
            </a:r>
          </a:p>
          <a:p>
            <a:pPr algn="ctr">
              <a:buNone/>
            </a:pPr>
            <a:endParaRPr lang="en-US" dirty="0" smtClean="0"/>
          </a:p>
          <a:p>
            <a:r>
              <a:rPr lang="en-US" dirty="0" smtClean="0"/>
              <a:t>The middle of our book tends to slow down</a:t>
            </a:r>
          </a:p>
          <a:p>
            <a:r>
              <a:rPr lang="en-US" dirty="0" smtClean="0"/>
              <a:t>What does your protagonist see, hear, taste, smell, and touch that would startle or frighten him. her.</a:t>
            </a:r>
          </a:p>
          <a:p>
            <a:r>
              <a:rPr lang="en-US" dirty="0" smtClean="0"/>
              <a:t>Use your characters senses to add three plot twists in to the middle of the book.</a:t>
            </a:r>
          </a:p>
          <a:p>
            <a:r>
              <a:rPr lang="en-US" dirty="0" smtClean="0"/>
              <a:t>Now what are your breathers going to be?</a:t>
            </a:r>
          </a:p>
          <a:p>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Tips</a:t>
            </a:r>
            <a:endParaRPr lang="en-US" dirty="0"/>
          </a:p>
        </p:txBody>
      </p:sp>
      <p:sp>
        <p:nvSpPr>
          <p:cNvPr id="3" name="Content Placeholder 2"/>
          <p:cNvSpPr>
            <a:spLocks noGrp="1"/>
          </p:cNvSpPr>
          <p:nvPr>
            <p:ph idx="1"/>
          </p:nvPr>
        </p:nvSpPr>
        <p:spPr/>
        <p:txBody>
          <a:bodyPr>
            <a:normAutofit lnSpcReduction="10000"/>
          </a:bodyPr>
          <a:lstStyle/>
          <a:p>
            <a:r>
              <a:rPr lang="en-US" dirty="0" smtClean="0"/>
              <a:t>Begin your story as late as possible.</a:t>
            </a:r>
          </a:p>
          <a:p>
            <a:r>
              <a:rPr lang="en-US" dirty="0" smtClean="0"/>
              <a:t>Have a lead that creates curiosity and questions.</a:t>
            </a:r>
          </a:p>
          <a:p>
            <a:r>
              <a:rPr lang="en-US" dirty="0" smtClean="0"/>
              <a:t>Have a big dramatic question you are focusing on.</a:t>
            </a:r>
          </a:p>
          <a:p>
            <a:pPr lvl="1"/>
            <a:r>
              <a:rPr lang="en-US" dirty="0" smtClean="0"/>
              <a:t>Will she survive?</a:t>
            </a:r>
          </a:p>
          <a:p>
            <a:pPr lvl="1"/>
            <a:r>
              <a:rPr lang="en-US" dirty="0" smtClean="0"/>
              <a:t>Who are his parents?</a:t>
            </a:r>
          </a:p>
          <a:p>
            <a:pPr lvl="1"/>
            <a:r>
              <a:rPr lang="en-US" dirty="0" smtClean="0"/>
              <a:t>What would mankind do if confronted with an alien race that only wants to destroy them and not communicate.</a:t>
            </a:r>
          </a:p>
          <a:p>
            <a:r>
              <a:rPr lang="en-US" dirty="0" smtClean="0"/>
              <a:t>Do not overpopulate your story.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Tips</a:t>
            </a:r>
            <a:endParaRPr lang="en-US" dirty="0"/>
          </a:p>
        </p:txBody>
      </p:sp>
      <p:sp>
        <p:nvSpPr>
          <p:cNvPr id="3" name="Content Placeholder 2"/>
          <p:cNvSpPr>
            <a:spLocks noGrp="1"/>
          </p:cNvSpPr>
          <p:nvPr>
            <p:ph idx="1"/>
          </p:nvPr>
        </p:nvSpPr>
        <p:spPr/>
        <p:txBody>
          <a:bodyPr>
            <a:normAutofit fontScale="85000" lnSpcReduction="10000"/>
          </a:bodyPr>
          <a:lstStyle/>
          <a:p>
            <a:r>
              <a:rPr lang="en-US" sz="3200" dirty="0" smtClean="0"/>
              <a:t>Is your setting appropriate and does it help create tension?</a:t>
            </a:r>
          </a:p>
          <a:p>
            <a:r>
              <a:rPr lang="en-US" sz="3200" dirty="0" smtClean="0"/>
              <a:t>Are the stakes high enough? Without high stakes a person would not go through the problem.</a:t>
            </a:r>
          </a:p>
          <a:p>
            <a:r>
              <a:rPr lang="en-US" sz="3200" dirty="0" smtClean="0"/>
              <a:t>All this together means nothing if you do not have a reasonable, believable, satisfying ending</a:t>
            </a:r>
            <a:r>
              <a:rPr lang="en-US" sz="3200" dirty="0" smtClean="0"/>
              <a:t>.</a:t>
            </a:r>
          </a:p>
          <a:p>
            <a:r>
              <a:rPr lang="en-US" sz="3200" dirty="0" smtClean="0"/>
              <a:t>Get ahead, you will have a better chance to finish.</a:t>
            </a:r>
          </a:p>
          <a:p>
            <a:r>
              <a:rPr lang="en-US" sz="3200" dirty="0" smtClean="0"/>
              <a:t>Know the scene/goal for the day for writing. It drives my word count.</a:t>
            </a:r>
            <a:endParaRPr lang="en-US" sz="32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normAutofit/>
          </a:bodyPr>
          <a:lstStyle/>
          <a:p>
            <a:r>
              <a:rPr lang="en-US" sz="4000" dirty="0" smtClean="0"/>
              <a:t>Now that you have characters, and a pacing idea….how is it going to end?</a:t>
            </a:r>
          </a:p>
          <a:p>
            <a:r>
              <a:rPr lang="en-US" sz="4000" dirty="0" smtClean="0"/>
              <a:t>What is the climax of the story that resolves the main conflict.</a:t>
            </a:r>
            <a:endParaRPr lang="en-US"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0"/>
            <a:ext cx="9144000" cy="68685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0"/>
            <a:ext cx="918172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726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your readers</a:t>
            </a:r>
            <a:endParaRPr lang="en-US" dirty="0"/>
          </a:p>
        </p:txBody>
      </p:sp>
      <p:pic>
        <p:nvPicPr>
          <p:cNvPr id="5" name="Picture 4" descr="GetBetterGradesNow-Reading-Cartoon.jpg"/>
          <p:cNvPicPr>
            <a:picLocks noChangeAspect="1"/>
          </p:cNvPicPr>
          <p:nvPr/>
        </p:nvPicPr>
        <p:blipFill>
          <a:blip r:embed="rId2" cstate="print"/>
          <a:stretch>
            <a:fillRect/>
          </a:stretch>
        </p:blipFill>
        <p:spPr>
          <a:xfrm>
            <a:off x="0" y="1981200"/>
            <a:ext cx="4038600" cy="4038600"/>
          </a:xfrm>
          <a:prstGeom prst="rect">
            <a:avLst/>
          </a:prstGeom>
        </p:spPr>
      </p:pic>
      <p:pic>
        <p:nvPicPr>
          <p:cNvPr id="6" name="Picture 5" descr="Stop growling, lion ! I'm reading funny picture.jpg"/>
          <p:cNvPicPr>
            <a:picLocks noChangeAspect="1"/>
          </p:cNvPicPr>
          <p:nvPr/>
        </p:nvPicPr>
        <p:blipFill>
          <a:blip r:embed="rId3" cstate="print"/>
          <a:stretch>
            <a:fillRect/>
          </a:stretch>
        </p:blipFill>
        <p:spPr>
          <a:xfrm>
            <a:off x="4038600" y="2133599"/>
            <a:ext cx="5105400" cy="368014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engaging story starts with you</a:t>
            </a:r>
            <a:endParaRPr lang="en-US" dirty="0"/>
          </a:p>
        </p:txBody>
      </p:sp>
      <p:sp>
        <p:nvSpPr>
          <p:cNvPr id="3" name="Content Placeholder 2"/>
          <p:cNvSpPr>
            <a:spLocks noGrp="1"/>
          </p:cNvSpPr>
          <p:nvPr>
            <p:ph idx="1"/>
          </p:nvPr>
        </p:nvSpPr>
        <p:spPr/>
        <p:txBody>
          <a:bodyPr>
            <a:normAutofit/>
          </a:bodyPr>
          <a:lstStyle/>
          <a:p>
            <a:r>
              <a:rPr lang="en-US" sz="3600" dirty="0" smtClean="0"/>
              <a:t>If you are bored, disinterested, not compelled to finish a scene, etc. You reader will probably feel the same.</a:t>
            </a:r>
          </a:p>
          <a:p>
            <a:r>
              <a:rPr lang="en-US" sz="3600" dirty="0" smtClean="0"/>
              <a:t>You feel that way for a reason, listen to your conscience (or your muse as Todd would say).</a:t>
            </a:r>
          </a:p>
          <a:p>
            <a:r>
              <a:rPr lang="en-US" sz="3600" dirty="0" smtClean="0"/>
              <a:t>What do we do?</a:t>
            </a:r>
            <a:endParaRPr lang="en-US"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An engaging story starts with you</a:t>
            </a:r>
            <a:br>
              <a:rPr lang="en-US" dirty="0" smtClean="0"/>
            </a:br>
            <a:r>
              <a:rPr lang="en-US" sz="2000" dirty="0" smtClean="0"/>
              <a:t>Thank you Todd!</a:t>
            </a:r>
            <a:endParaRPr lang="en-US" sz="2000" dirty="0"/>
          </a:p>
        </p:txBody>
      </p:sp>
      <p:sp>
        <p:nvSpPr>
          <p:cNvPr id="3" name="Content Placeholder 2"/>
          <p:cNvSpPr>
            <a:spLocks noGrp="1"/>
          </p:cNvSpPr>
          <p:nvPr>
            <p:ph idx="1"/>
          </p:nvPr>
        </p:nvSpPr>
        <p:spPr/>
        <p:txBody>
          <a:bodyPr>
            <a:normAutofit fontScale="85000" lnSpcReduction="20000"/>
          </a:bodyPr>
          <a:lstStyle/>
          <a:p>
            <a:r>
              <a:rPr lang="en-US" sz="3600" dirty="0" smtClean="0"/>
              <a:t>Have a reader in mind, or type of reader. Write the story you know they would love to read.</a:t>
            </a:r>
          </a:p>
          <a:p>
            <a:r>
              <a:rPr lang="en-US" sz="2900" dirty="0" smtClean="0"/>
              <a:t>Think about how you could make that person want desperately to read every single page of your book. What can you put on that blank page that will make her devour it? And what can you put on the next page that will make her flip to it with such alacrity the ivory paper begins to tear near the binding? Choose a tough-minded friend, critic, student. Choose an honest one. Someone whose taste you respect and share, but not someone who would flatter you or laugh at just anything</a:t>
            </a:r>
            <a:r>
              <a:rPr lang="en-US" sz="2100" dirty="0" smtClean="0"/>
              <a:t>. </a:t>
            </a:r>
            <a:r>
              <a:rPr lang="en-US" sz="2100" b="1" i="1" dirty="0" smtClean="0"/>
              <a:t>Adam </a:t>
            </a:r>
            <a:r>
              <a:rPr lang="en-US" sz="2100" b="1" i="1" dirty="0" err="1" smtClean="0"/>
              <a:t>Gidwitz</a:t>
            </a:r>
            <a:r>
              <a:rPr lang="en-US" sz="2100" i="1" dirty="0" smtClean="0"/>
              <a:t>, author of </a:t>
            </a:r>
            <a:r>
              <a:rPr lang="en-US" sz="2100" i="1" u="sng" dirty="0" smtClean="0">
                <a:hlinkClick r:id="rId2"/>
              </a:rPr>
              <a:t>A Tale Dark and Grimm</a:t>
            </a:r>
            <a:endParaRPr lang="en-US" sz="2100" dirty="0" smtClean="0"/>
          </a:p>
          <a:p>
            <a:endParaRPr lang="en-US" sz="29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799</TotalTime>
  <Words>1420</Words>
  <Application>Microsoft Office PowerPoint</Application>
  <PresentationFormat>On-screen Show (4:3)</PresentationFormat>
  <Paragraphs>165</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Urban</vt:lpstr>
      <vt:lpstr>Tips for Engaging readers and adding tension in writing</vt:lpstr>
      <vt:lpstr>Who am I</vt:lpstr>
      <vt:lpstr>Tim Yao</vt:lpstr>
      <vt:lpstr>Slide 4</vt:lpstr>
      <vt:lpstr>Slide 5</vt:lpstr>
      <vt:lpstr>Slide 6</vt:lpstr>
      <vt:lpstr>Engaging your readers</vt:lpstr>
      <vt:lpstr>An engaging story starts with you</vt:lpstr>
      <vt:lpstr>An engaging story starts with you Thank you Todd!</vt:lpstr>
      <vt:lpstr>Topics for today</vt:lpstr>
      <vt:lpstr>Characters</vt:lpstr>
      <vt:lpstr>Conflict</vt:lpstr>
      <vt:lpstr>Exercise</vt:lpstr>
      <vt:lpstr>What is tension?</vt:lpstr>
      <vt:lpstr>High Stakes</vt:lpstr>
      <vt:lpstr>High Stakes</vt:lpstr>
      <vt:lpstr>Setting</vt:lpstr>
      <vt:lpstr>Apply pressure</vt:lpstr>
      <vt:lpstr>Apply pressure</vt:lpstr>
      <vt:lpstr>Slide 20</vt:lpstr>
      <vt:lpstr>Make their life painful!</vt:lpstr>
      <vt:lpstr>Make their life painful!</vt:lpstr>
      <vt:lpstr>Time</vt:lpstr>
      <vt:lpstr>Time</vt:lpstr>
      <vt:lpstr>Complications</vt:lpstr>
      <vt:lpstr>Complications</vt:lpstr>
      <vt:lpstr>Complications</vt:lpstr>
      <vt:lpstr>Plot Twist</vt:lpstr>
      <vt:lpstr>Plot Twist</vt:lpstr>
      <vt:lpstr>Pacing</vt:lpstr>
      <vt:lpstr>What is pacing?</vt:lpstr>
      <vt:lpstr>Give your reader time to breathe</vt:lpstr>
      <vt:lpstr>Give your reader time to breathe</vt:lpstr>
      <vt:lpstr>Exercise</vt:lpstr>
      <vt:lpstr>General Tips</vt:lpstr>
      <vt:lpstr>General Tips</vt:lpstr>
      <vt:lpstr>Exercise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adding tension in writing</dc:title>
  <dc:creator>fdahlman@gmail.com</dc:creator>
  <cp:lastModifiedBy>fdahlman</cp:lastModifiedBy>
  <cp:revision>68</cp:revision>
  <dcterms:created xsi:type="dcterms:W3CDTF">2013-03-08T02:07:30Z</dcterms:created>
  <dcterms:modified xsi:type="dcterms:W3CDTF">2013-10-19T20:09:29Z</dcterms:modified>
</cp:coreProperties>
</file>