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256" r:id="rId3"/>
    <p:sldId id="257" r:id="rId4"/>
    <p:sldId id="258" r:id="rId5"/>
    <p:sldId id="274" r:id="rId6"/>
    <p:sldId id="259" r:id="rId7"/>
    <p:sldId id="288" r:id="rId8"/>
    <p:sldId id="261" r:id="rId9"/>
    <p:sldId id="290" r:id="rId10"/>
    <p:sldId id="286" r:id="rId11"/>
    <p:sldId id="287" r:id="rId12"/>
    <p:sldId id="281" r:id="rId13"/>
    <p:sldId id="282" r:id="rId14"/>
    <p:sldId id="284" r:id="rId15"/>
    <p:sldId id="263" r:id="rId16"/>
    <p:sldId id="294" r:id="rId17"/>
    <p:sldId id="283" r:id="rId18"/>
    <p:sldId id="265" r:id="rId19"/>
    <p:sldId id="264" r:id="rId20"/>
    <p:sldId id="268" r:id="rId21"/>
    <p:sldId id="266" r:id="rId22"/>
    <p:sldId id="296" r:id="rId23"/>
    <p:sldId id="291" r:id="rId24"/>
    <p:sldId id="297" r:id="rId25"/>
    <p:sldId id="267" r:id="rId26"/>
    <p:sldId id="271" r:id="rId27"/>
    <p:sldId id="273" r:id="rId28"/>
    <p:sldId id="285" r:id="rId29"/>
    <p:sldId id="270" r:id="rId30"/>
    <p:sldId id="275" r:id="rId31"/>
    <p:sldId id="276" r:id="rId32"/>
    <p:sldId id="277" r:id="rId33"/>
    <p:sldId id="278" r:id="rId34"/>
    <p:sldId id="299" r:id="rId35"/>
    <p:sldId id="280" r:id="rId36"/>
    <p:sldId id="272" r:id="rId37"/>
    <p:sldId id="293" r:id="rId38"/>
    <p:sldId id="302" r:id="rId39"/>
    <p:sldId id="303" r:id="rId40"/>
    <p:sldId id="304" r:id="rId41"/>
    <p:sldId id="300" r:id="rId42"/>
    <p:sldId id="301" r:id="rId43"/>
    <p:sldId id="292" r:id="rId44"/>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clrMru>
    <a:srgbClr val="F5A7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inimized">
    <p:restoredLeft sz="6729" autoAdjust="0"/>
    <p:restoredTop sz="68717" autoAdjust="0"/>
  </p:normalViewPr>
  <p:slideViewPr>
    <p:cSldViewPr snapToGrid="0" snapToObjects="1">
      <p:cViewPr>
        <p:scale>
          <a:sx n="90" d="100"/>
          <a:sy n="90" d="100"/>
        </p:scale>
        <p:origin x="-1400"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0" d="100"/>
          <a:sy n="100" d="100"/>
        </p:scale>
        <p:origin x="-221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C1D5F7-3377-6840-9108-8EE8EF153CAE}" type="datetimeFigureOut">
              <a:rPr lang="en-US" smtClean="0"/>
              <a:t>10/8/15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1E6127-599D-C34B-B1A3-AAA68FA189D5}" type="slidenum">
              <a:rPr lang="en-US" smtClean="0"/>
              <a:t>‹#›</a:t>
            </a:fld>
            <a:endParaRPr lang="en-US"/>
          </a:p>
        </p:txBody>
      </p:sp>
    </p:spTree>
    <p:extLst>
      <p:ext uri="{BB962C8B-B14F-4D97-AF65-F5344CB8AC3E}">
        <p14:creationId xmlns:p14="http://schemas.microsoft.com/office/powerpoint/2010/main" val="39314184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www.pbs.org/pov/guiltypleasures/how-to-write-a-romance-novel-gill-sanderson.php"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a:ea typeface="+mn-ea"/>
                <a:cs typeface="Arial"/>
              </a:rPr>
              <a:t>DESCRIPTION</a:t>
            </a:r>
            <a:endParaRPr lang="en-US" sz="1200" kern="1200" dirty="0" smtClean="0">
              <a:solidFill>
                <a:schemeClr val="tx1"/>
              </a:solidFill>
              <a:effectLst/>
              <a:latin typeface="Arial"/>
              <a:ea typeface="+mn-ea"/>
              <a:cs typeface="Arial"/>
            </a:endParaRPr>
          </a:p>
          <a:p>
            <a:r>
              <a:rPr lang="en-US" sz="1200" kern="1200" dirty="0" smtClean="0">
                <a:solidFill>
                  <a:schemeClr val="tx1"/>
                </a:solidFill>
                <a:effectLst/>
                <a:latin typeface="Arial"/>
                <a:ea typeface="+mn-ea"/>
                <a:cs typeface="Arial"/>
              </a:rPr>
              <a:t>The whys &amp; </a:t>
            </a:r>
            <a:r>
              <a:rPr lang="en-US" sz="1200" kern="1200" dirty="0" err="1" smtClean="0">
                <a:solidFill>
                  <a:schemeClr val="tx1"/>
                </a:solidFill>
                <a:effectLst/>
                <a:latin typeface="Arial"/>
                <a:ea typeface="+mn-ea"/>
                <a:cs typeface="Arial"/>
              </a:rPr>
              <a:t>hows</a:t>
            </a:r>
            <a:r>
              <a:rPr lang="en-US" sz="1200" kern="1200" dirty="0" smtClean="0">
                <a:solidFill>
                  <a:schemeClr val="tx1"/>
                </a:solidFill>
                <a:effectLst/>
                <a:latin typeface="Arial"/>
                <a:ea typeface="+mn-ea"/>
                <a:cs typeface="Arial"/>
              </a:rPr>
              <a:t> of writing a novel in a month. Bring your laptop or notebook and pen to this highly interactive and entertaining workshop to gain a better understanding of how NaNoWriMo works and how you can succeed in writing your novel this November. There will be (small) prizes!</a:t>
            </a:r>
            <a:r>
              <a:rPr lang="en-US" dirty="0" smtClean="0">
                <a:effectLst/>
                <a:latin typeface="Arial"/>
                <a:cs typeface="Arial"/>
              </a:rPr>
              <a:t> </a:t>
            </a:r>
          </a:p>
          <a:p>
            <a:endParaRPr lang="en-US" b="1" dirty="0" smtClean="0">
              <a:effectLst/>
              <a:latin typeface="Arial"/>
              <a:cs typeface="Arial"/>
            </a:endParaRPr>
          </a:p>
          <a:p>
            <a:r>
              <a:rPr lang="en-US" b="1" dirty="0" smtClean="0">
                <a:effectLst/>
                <a:latin typeface="Arial"/>
                <a:cs typeface="Arial"/>
              </a:rPr>
              <a:t>PREPARATION</a:t>
            </a:r>
            <a:r>
              <a:rPr lang="en-US" b="1" dirty="0" smtClean="0">
                <a:effectLst/>
                <a:latin typeface="Arial"/>
                <a:cs typeface="Arial"/>
              </a:rPr>
              <a:t>:</a:t>
            </a:r>
            <a:r>
              <a:rPr lang="en-US" b="1" baseline="0" dirty="0" smtClean="0">
                <a:effectLst/>
                <a:latin typeface="Arial"/>
                <a:cs typeface="Arial"/>
              </a:rPr>
              <a:t> </a:t>
            </a:r>
          </a:p>
          <a:p>
            <a:r>
              <a:rPr lang="en-US" b="0" baseline="0" dirty="0" smtClean="0">
                <a:effectLst/>
                <a:latin typeface="Arial"/>
                <a:cs typeface="Arial"/>
              </a:rPr>
              <a:t>Attendees –Bring  some way to write (laptop, or notebook and pen)</a:t>
            </a:r>
          </a:p>
          <a:p>
            <a:r>
              <a:rPr lang="en-US" b="0" baseline="0" dirty="0" smtClean="0">
                <a:effectLst/>
                <a:latin typeface="Arial"/>
                <a:cs typeface="Arial"/>
              </a:rPr>
              <a:t>Presenters - Bring this presentation as well as a way to project it (</a:t>
            </a:r>
            <a:r>
              <a:rPr lang="en-US" dirty="0" smtClean="0">
                <a:latin typeface="Arial"/>
                <a:cs typeface="Arial"/>
              </a:rPr>
              <a:t>thunderbolt to VGA adapter)</a:t>
            </a:r>
            <a:r>
              <a:rPr lang="en-US" b="0" baseline="0" dirty="0" smtClean="0">
                <a:effectLst/>
                <a:latin typeface="Arial"/>
                <a:cs typeface="Arial"/>
              </a:rPr>
              <a:t>, easel and LARGE post-its, historical NaNo prizes, chocolates, Props: Box of Doom, Novelista poster, NaNo USB bracelet, our self-published books (including anthologies), laser pointers, VGA adapter (so important I said it twice) </a:t>
            </a:r>
          </a:p>
          <a:p>
            <a:endParaRPr lang="en-US" b="0" baseline="0" dirty="0" smtClean="0">
              <a:effectLst/>
              <a:latin typeface="Arial"/>
              <a:cs typeface="Arial"/>
            </a:endParaRPr>
          </a:p>
          <a:p>
            <a:r>
              <a:rPr lang="en-US" b="1" baseline="0" dirty="0" smtClean="0">
                <a:effectLst/>
                <a:latin typeface="Arial"/>
                <a:cs typeface="Arial"/>
              </a:rPr>
              <a:t>Timing</a:t>
            </a:r>
            <a:r>
              <a:rPr lang="en-US" b="0" baseline="0" dirty="0" smtClean="0">
                <a:effectLst/>
                <a:latin typeface="Arial"/>
                <a:cs typeface="Arial"/>
              </a:rPr>
              <a:t>: this will be up at the beginning, perhaps while we’re being introduced/introducing </a:t>
            </a:r>
            <a:r>
              <a:rPr lang="en-US" b="0" baseline="0" dirty="0" smtClean="0">
                <a:effectLst/>
                <a:latin typeface="Arial"/>
                <a:cs typeface="Arial"/>
              </a:rPr>
              <a:t>ourselves</a:t>
            </a:r>
          </a:p>
          <a:p>
            <a:endParaRPr lang="en-US" b="0" baseline="0" dirty="0" smtClean="0">
              <a:effectLst/>
              <a:latin typeface="Arial"/>
              <a:cs typeface="Arial"/>
            </a:endParaRPr>
          </a:p>
          <a:p>
            <a:r>
              <a:rPr lang="en-US" sz="1600" b="1" baseline="0" dirty="0" smtClean="0">
                <a:effectLst/>
                <a:latin typeface="Arial"/>
                <a:cs typeface="Arial"/>
              </a:rPr>
              <a:t>START MUSIC, THEN GO TO NEXT SLIDE</a:t>
            </a:r>
            <a:endParaRPr lang="en-US" sz="1600" b="1" baseline="0" dirty="0" smtClean="0">
              <a:effectLst/>
              <a:latin typeface="Arial"/>
              <a:cs typeface="Arial"/>
            </a:endParaRPr>
          </a:p>
        </p:txBody>
      </p:sp>
      <p:sp>
        <p:nvSpPr>
          <p:cNvPr id="4" name="Slide Number Placeholder 3"/>
          <p:cNvSpPr>
            <a:spLocks noGrp="1"/>
          </p:cNvSpPr>
          <p:nvPr>
            <p:ph type="sldNum" sz="quarter" idx="10"/>
          </p:nvPr>
        </p:nvSpPr>
        <p:spPr/>
        <p:txBody>
          <a:bodyPr/>
          <a:lstStyle/>
          <a:p>
            <a:fld id="{301E6127-599D-C34B-B1A3-AAA68FA189D5}" type="slidenum">
              <a:rPr lang="en-US" smtClean="0"/>
              <a:t>1</a:t>
            </a:fld>
            <a:endParaRPr lang="en-US"/>
          </a:p>
        </p:txBody>
      </p:sp>
    </p:spTree>
    <p:extLst>
      <p:ext uri="{BB962C8B-B14F-4D97-AF65-F5344CB8AC3E}">
        <p14:creationId xmlns:p14="http://schemas.microsoft.com/office/powerpoint/2010/main" val="4039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Find buddies, near</a:t>
            </a:r>
            <a:r>
              <a:rPr lang="en-US" baseline="0" dirty="0" smtClean="0"/>
              <a:t> and far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Does this go better in combination with or near the local events/ </a:t>
            </a:r>
            <a:r>
              <a:rPr lang="en-US" baseline="0" dirty="0" err="1" smtClean="0"/>
              <a:t>Naperwrimo</a:t>
            </a:r>
            <a:r>
              <a:rPr lang="en-US" baseline="0" dirty="0" smtClean="0"/>
              <a:t> pages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10</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Slide comes up with Inspiration screen shot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click: refer to the various forums which Tim will talk about in more detail</a:t>
            </a:r>
            <a:endParaRPr lang="en-US" dirty="0" smtClean="0"/>
          </a:p>
          <a:p>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11</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TIM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1 – Reference desk; Tim gives good examples here (whales). (If CB chimes in, maybe something about: </a:t>
            </a:r>
            <a:r>
              <a:rPr lang="en-US" dirty="0" smtClean="0">
                <a:solidFill>
                  <a:srgbClr val="558ED5"/>
                </a:solidFill>
              </a:rPr>
              <a:t>If you want ideas for exotic diseases or to know how the French school system works, post your question in the Reference Desk forums, where you might find a surprise expert!)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 Plot Doctoring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 Adoption Society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4- Genre Lounges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5- NaNo Artisans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6- many more, and move to the next slide (</a:t>
            </a:r>
            <a:r>
              <a:rPr lang="en-US" dirty="0" smtClean="0"/>
              <a:t>Regional forum discussed </a:t>
            </a:r>
            <a:r>
              <a:rPr lang="en-US" dirty="0"/>
              <a:t>right after this slide; lead </a:t>
            </a:r>
            <a:r>
              <a:rPr lang="en-US" dirty="0" smtClean="0"/>
              <a:t>in to that)</a:t>
            </a:r>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12</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TIM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START: left column with regions director</a:t>
            </a:r>
            <a:r>
              <a:rPr lang="en-US" baseline="0" dirty="0" smtClean="0"/>
              <a:t>y is already up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Choose Naperville</a:t>
            </a:r>
            <a:r>
              <a:rPr lang="en-US" baseline="0" dirty="0" smtClean="0"/>
              <a:t> (which takes in many suburbs other than Naperville), Chicago, or whichever might be closest to where you live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1: right column with our region page on the NaNoWriMo page comes up</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2: Check it out! Here’s Tim! Other MLs (Frank, Sam) also appear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3: Brings up box around </a:t>
            </a:r>
            <a:r>
              <a:rPr lang="en-US" baseline="0" dirty="0" smtClean="0"/>
              <a:t>calendar; links to all local resources</a:t>
            </a:r>
            <a:endParaRPr lang="en-US"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13</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TIM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Naperwrimo.org</a:t>
            </a:r>
            <a:r>
              <a:rPr lang="en-US" dirty="0" smtClean="0"/>
              <a:t> is not an official nanowrimo site, it’s one we own and</a:t>
            </a:r>
            <a:r>
              <a:rPr lang="en-US" baseline="0" dirty="0" smtClean="0"/>
              <a:t> Tim maintains, just for our region. There’s a bit more detail about our local events, as well as extra writing tips, notes from our workshops, and more.</a:t>
            </a:r>
          </a:p>
          <a:p>
            <a:endParaRPr lang="en-US" baseline="0" dirty="0" smtClean="0"/>
          </a:p>
          <a:p>
            <a:r>
              <a:rPr lang="en-US" baseline="0" dirty="0" smtClean="0"/>
              <a:t>challenge other regions - regional graphs (</a:t>
            </a:r>
            <a:r>
              <a:rPr lang="en-US" baseline="0" dirty="0" err="1" smtClean="0"/>
              <a:t>faces.naperwrimo.org</a:t>
            </a:r>
            <a:r>
              <a:rPr lang="en-US" baseline="0" dirty="0" smtClean="0"/>
              <a:t>)</a:t>
            </a:r>
          </a:p>
          <a:p>
            <a:r>
              <a:rPr lang="en-US" baseline="0" dirty="0" smtClean="0"/>
              <a:t>community graph slide, special offers after this</a:t>
            </a:r>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14</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TIM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Community</a:t>
            </a:r>
            <a:r>
              <a:rPr lang="en-US" baseline="0" dirty="0" smtClean="0"/>
              <a:t> graph allows you to see how you’re doing within the region, but you need to sign up on the faces page</a:t>
            </a:r>
            <a:endParaRPr lang="en-US"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15</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t>Remember: Need examples/explanations of these for talking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numerous</a:t>
            </a:r>
            <a:r>
              <a:rPr lang="en-US" baseline="0" dirty="0" smtClean="0"/>
              <a:t> price breaks on products you might like, sometimes on an item you sampled during NaNoWriMo: it’s how I got Scrivener.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Others: CreateSpace, Blurb or </a:t>
            </a:r>
            <a:r>
              <a:rPr lang="en-US" baseline="0" dirty="0" err="1" smtClean="0"/>
              <a:t>LuLu</a:t>
            </a:r>
            <a:r>
              <a:rPr lang="en-US" baseline="0" dirty="0" smtClean="0"/>
              <a:t> book, Scrivener, PROPS: books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there are special offers for all participants and there are prizes for winning; there's a difference!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NEED MORE EXAMPLES AND/OR DETAILS FOR MY TALKING NOTES!</a:t>
            </a:r>
          </a:p>
        </p:txBody>
      </p:sp>
      <p:sp>
        <p:nvSpPr>
          <p:cNvPr id="4" name="Slide Number Placeholder 3"/>
          <p:cNvSpPr>
            <a:spLocks noGrp="1"/>
          </p:cNvSpPr>
          <p:nvPr>
            <p:ph type="sldNum" sz="quarter" idx="10"/>
          </p:nvPr>
        </p:nvSpPr>
        <p:spPr/>
        <p:txBody>
          <a:bodyPr/>
          <a:lstStyle/>
          <a:p>
            <a:fld id="{301E6127-599D-C34B-B1A3-AAA68FA189D5}" type="slidenum">
              <a:rPr lang="en-US" smtClean="0"/>
              <a:t>16</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 (5 minutes)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Writing </a:t>
            </a:r>
            <a:r>
              <a:rPr lang="en-US" dirty="0" smtClean="0"/>
              <a:t>Journey is our year-round writing group (separate from NaperWriMo but drawing from NaperWriMo participants. Here’s some of the fun we’ve had: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CLICK</a:t>
            </a:r>
            <a:r>
              <a:rPr lang="en-US" baseline="0" dirty="0" smtClean="0"/>
              <a:t> 1- </a:t>
            </a:r>
            <a:r>
              <a:rPr lang="en-US" dirty="0" smtClean="0"/>
              <a:t>Story walls are more work than social (though</a:t>
            </a:r>
            <a:r>
              <a:rPr lang="en-US" baseline="0" dirty="0" smtClean="0"/>
              <a:t> presentations, like the one above, can be entertaining) </a:t>
            </a:r>
            <a:r>
              <a:rPr lang="en-US" dirty="0" smtClean="0"/>
              <a:t>: anyone</a:t>
            </a:r>
            <a:r>
              <a:rPr lang="en-US" baseline="0" dirty="0" smtClean="0"/>
              <a:t> who hits a snag or otherwise wants feedback on a work in progress is welcome to present a story wall, where they can solicit suggestions from others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2- </a:t>
            </a:r>
            <a:r>
              <a:rPr lang="en-US" dirty="0" smtClean="0"/>
              <a:t>Shakespeare reader’s theatre, which we started after hearing about the genesis of Joss </a:t>
            </a:r>
            <a:r>
              <a:rPr lang="en-US" dirty="0" err="1" smtClean="0"/>
              <a:t>Whedon’s</a:t>
            </a:r>
            <a:r>
              <a:rPr lang="en-US" dirty="0" smtClean="0"/>
              <a:t> film of Much Ado About Nothing. A creative way</a:t>
            </a:r>
            <a:r>
              <a:rPr lang="en-US" baseline="0" dirty="0" smtClean="0"/>
              <a:t> to fill the well and get together with others</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3- Archery</a:t>
            </a:r>
            <a:r>
              <a:rPr lang="en-US" baseline="0" dirty="0" smtClean="0"/>
              <a:t> path – um, research? Again, a way to do something different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4- Asian path – learn about other cultures (and eat)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5- Sometimes we learn about other cultures and drink! One of our members is a violinist who plays with an Irish seisún band. We’ve gone to hear them play.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We’ve also </a:t>
            </a:r>
            <a:r>
              <a:rPr lang="en-US" baseline="0" dirty="0" err="1" smtClean="0"/>
              <a:t>publshed</a:t>
            </a:r>
            <a:r>
              <a:rPr lang="en-US" baseline="0" dirty="0" smtClean="0"/>
              <a:t> short story anthologies and organized mini-writing retreats, writing trips to the arboretum and art institute, theatre and movie outings, game nights; whatever enough people have an interest in doing.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6- You can do everything, a couple of things, or nothing.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 </a:t>
            </a: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 social</a:t>
            </a:r>
            <a:r>
              <a:rPr lang="en-US" baseline="0" dirty="0" smtClean="0"/>
              <a:t> aspect of The Journey is muted in November during NaNoWriMo. We do have the bookend parties, Kick-off(October) and TGIO (December), and there is a mid-month meetup for dinner. But mostly in November we write.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We host write-ins, where people get together at a library or coffee shop for 2-3 hours and write together. There’s also an all-day write-in which tends to be more social than most write-ins, which are usually only a few hours.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Here’s an example of one activity we have at write-ins: NEXT: Word War! (TIM)</a:t>
            </a:r>
            <a:endParaRPr lang="en-US"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17</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TIM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word war is a timed writing activity</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Write for 7 minutes </a:t>
            </a:r>
            <a:r>
              <a:rPr lang="en-US" sz="1200" dirty="0" smtClean="0">
                <a:latin typeface="Avenir Light"/>
                <a:cs typeface="Avenir Light"/>
              </a:rPr>
              <a:t>either from your work-in-progress or one of the images provided</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After writing: Count your word total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(Award prizes</a:t>
            </a:r>
            <a:r>
              <a:rPr lang="en-US" baseline="0" dirty="0" smtClean="0"/>
              <a:t> to the top 3 finishers)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venir Light"/>
                <a:cs typeface="Avenir Light"/>
              </a:rPr>
              <a:t>What did you think of this exercise? Did you come up with anything you like and can use later? </a:t>
            </a:r>
            <a:r>
              <a:rPr lang="en-US" dirty="0" smtClean="0"/>
              <a:t>Allow three people to read what they wrote and/or</a:t>
            </a:r>
            <a:r>
              <a:rPr lang="en-US" baseline="0" dirty="0" smtClean="0"/>
              <a:t> respond to the exercise. No wrong answers. Some people find them motivating and other people don’t participate but just continue to write at their own pace. One reason they’re great at write-ins: you know for sure the room is going to be quiet for the length of the word war!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Next: NaNo Feud! (</a:t>
            </a:r>
            <a:r>
              <a:rPr lang="en-US" b="1" baseline="0" dirty="0" smtClean="0"/>
              <a:t>start music: </a:t>
            </a:r>
            <a:r>
              <a:rPr lang="en-US" baseline="0" dirty="0" smtClean="0"/>
              <a:t>CB runs this one while Tim writes on white board)</a:t>
            </a:r>
          </a:p>
          <a:p>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18</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Music (started after previous slide)</a:t>
            </a:r>
          </a:p>
          <a:p>
            <a:r>
              <a:rPr lang="en-US" dirty="0" smtClean="0"/>
              <a:t>Timing:</a:t>
            </a:r>
            <a:r>
              <a:rPr lang="en-US" baseline="0" dirty="0" smtClean="0"/>
              <a:t> same as Category 1, Two minutes? Five?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 what helps you sit down to write? Stay on task? Keep ideas, characters, settings, notes, and written sections organized?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Tim</a:t>
            </a:r>
            <a:r>
              <a:rPr lang="en-US" baseline="0" dirty="0" smtClean="0"/>
              <a:t>: writes answers and tick marks (don’t erase tick marks per side); takes picture of board before erasing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baseline="0" dirty="0" smtClean="0"/>
              <a:t>answers on next slide) </a:t>
            </a:r>
          </a:p>
        </p:txBody>
      </p:sp>
      <p:sp>
        <p:nvSpPr>
          <p:cNvPr id="4" name="Slide Number Placeholder 3"/>
          <p:cNvSpPr>
            <a:spLocks noGrp="1"/>
          </p:cNvSpPr>
          <p:nvPr>
            <p:ph type="sldNum" sz="quarter" idx="10"/>
          </p:nvPr>
        </p:nvSpPr>
        <p:spPr/>
        <p:txBody>
          <a:bodyPr/>
          <a:lstStyle/>
          <a:p>
            <a:fld id="{301E6127-599D-C34B-B1A3-AAA68FA189D5}" type="slidenum">
              <a:rPr lang="en-US" smtClean="0"/>
              <a:t>19</a:t>
            </a:fld>
            <a:endParaRPr lang="en-US"/>
          </a:p>
        </p:txBody>
      </p:sp>
    </p:spTree>
    <p:extLst>
      <p:ext uri="{BB962C8B-B14F-4D97-AF65-F5344CB8AC3E}">
        <p14:creationId xmlns:p14="http://schemas.microsoft.com/office/powerpoint/2010/main" val="157678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smtClean="0"/>
              <a:t>MUSIC</a:t>
            </a:r>
            <a:r>
              <a:rPr lang="en-US" sz="1800" b="1" baseline="0" dirty="0" smtClean="0"/>
              <a:t>, TIM RUNS, CB WRITES answers on white board (tick marks); </a:t>
            </a:r>
            <a:r>
              <a:rPr lang="en-US" sz="1800" b="0" baseline="0" dirty="0" smtClean="0"/>
              <a:t>take pictures of answers before </a:t>
            </a:r>
            <a:r>
              <a:rPr lang="en-US" sz="1800" b="0" baseline="0" dirty="0" smtClean="0"/>
              <a:t>erasing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b="0" baseline="0" dirty="0" smtClean="0"/>
              <a:t>CB note how Tim runs for my turn</a:t>
            </a:r>
            <a:endParaRPr lang="en-US" sz="1800" b="1" baseline="0"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2</a:t>
            </a:fld>
            <a:endParaRPr lang="en-US"/>
          </a:p>
        </p:txBody>
      </p:sp>
    </p:spTree>
    <p:extLst>
      <p:ext uri="{BB962C8B-B14F-4D97-AF65-F5344CB8AC3E}">
        <p14:creationId xmlns:p14="http://schemas.microsoft.com/office/powerpoint/2010/main" val="1576780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CB</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Before this section: Solicit</a:t>
            </a:r>
            <a:r>
              <a:rPr lang="en-US" sz="1200" b="0" baseline="0" dirty="0" smtClean="0">
                <a:latin typeface="Iowan Old Style Roman"/>
                <a:cs typeface="Iowan Old Style Roman"/>
              </a:rPr>
              <a:t> answers, using the easel and post-it notes. Some people will likely come up with tools we haven’t mentioned – ask for more information if they’re not shown in this presentation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latin typeface="Iowan Old Style Roman"/>
              <a:cs typeface="Iowan Old Style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10 minutes – total for this slide and the next  </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CLICK 1 -Mind</a:t>
            </a:r>
            <a:r>
              <a:rPr lang="en-US" sz="1200" b="0" baseline="0" dirty="0" smtClean="0">
                <a:latin typeface="Iowan Old Style Roman"/>
                <a:cs typeface="Iowan Old Style Roman"/>
              </a:rPr>
              <a:t> mapping – there are various online tools for this, including </a:t>
            </a:r>
            <a:r>
              <a:rPr lang="en-US" sz="1200" b="0" baseline="0" dirty="0" err="1" smtClean="0">
                <a:latin typeface="Iowan Old Style Roman"/>
                <a:cs typeface="Iowan Old Style Roman"/>
              </a:rPr>
              <a:t>Freemind</a:t>
            </a:r>
            <a:r>
              <a:rPr lang="en-US" sz="1200" b="0" baseline="0" dirty="0" smtClean="0">
                <a:latin typeface="Iowan Old Style Roman"/>
                <a:cs typeface="Iowan Old Style Roman"/>
              </a:rPr>
              <a:t> (called </a:t>
            </a:r>
            <a:r>
              <a:rPr lang="en-US" sz="1200" b="0" baseline="0" dirty="0" err="1" smtClean="0">
                <a:latin typeface="Iowan Old Style Roman"/>
                <a:cs typeface="Iowan Old Style Roman"/>
              </a:rPr>
              <a:t>Freemind</a:t>
            </a:r>
            <a:r>
              <a:rPr lang="en-US" sz="1200" b="0" baseline="0" dirty="0" smtClean="0">
                <a:latin typeface="Iowan Old Style Roman"/>
                <a:cs typeface="Iowan Old Style Roman"/>
              </a:rPr>
              <a:t> because it’s free!) and </a:t>
            </a:r>
            <a:r>
              <a:rPr lang="en-US" sz="1200" b="0" baseline="0" dirty="0" err="1" smtClean="0">
                <a:latin typeface="Iowan Old Style Roman"/>
                <a:cs typeface="Iowan Old Style Roman"/>
              </a:rPr>
              <a:t>Xmind</a:t>
            </a:r>
            <a:r>
              <a:rPr lang="en-US" sz="1200" b="0" baseline="0" dirty="0" smtClean="0">
                <a:latin typeface="Iowan Old Style Roman"/>
                <a:cs typeface="Iowan Old Style Roman"/>
              </a:rPr>
              <a:t> (free and paid versions). And there’s also paper and pen or pencil, though that may be harder to keep track of.</a:t>
            </a:r>
            <a:endParaRPr lang="en-US" sz="1200" b="0" dirty="0" smtClean="0">
              <a:latin typeface="Iowan Old Style Roman"/>
              <a:cs typeface="Iowan Old Style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CLICK 2- </a:t>
            </a:r>
            <a:r>
              <a:rPr lang="en-US" sz="1200" b="0" dirty="0" smtClean="0">
                <a:latin typeface="Iowan Old Style Roman"/>
                <a:cs typeface="Iowan Old Style Roman"/>
              </a:rPr>
              <a:t>Sticks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CLICK 3 – Carrots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CLICK</a:t>
            </a:r>
            <a:r>
              <a:rPr lang="en-US" sz="1200" b="0" baseline="0" dirty="0" smtClean="0">
                <a:latin typeface="Iowan Old Style Roman"/>
                <a:cs typeface="Iowan Old Style Roman"/>
              </a:rPr>
              <a:t> 4 - </a:t>
            </a:r>
            <a:r>
              <a:rPr lang="en-US" sz="1200" b="0" dirty="0" smtClean="0">
                <a:latin typeface="Iowan Old Style Roman"/>
                <a:cs typeface="Iowan Old Style Roman"/>
              </a:rPr>
              <a:t>Focus</a:t>
            </a:r>
            <a:r>
              <a:rPr lang="en-US" sz="1200" b="0" baseline="0" dirty="0" smtClean="0">
                <a:latin typeface="Iowan Old Style Roman"/>
                <a:cs typeface="Iowan Old Style Roman"/>
              </a:rPr>
              <a:t> </a:t>
            </a:r>
            <a:r>
              <a:rPr lang="en-US" sz="1200" b="0" baseline="0" dirty="0" smtClean="0">
                <a:latin typeface="Iowan Old Style Roman"/>
                <a:cs typeface="Iowan Old Style Roman"/>
              </a:rPr>
              <a:t>editors – ways of cutting down on distractions while you write: much less focus </a:t>
            </a:r>
            <a:r>
              <a:rPr lang="en-US" sz="1200" b="0" baseline="0" dirty="0" err="1" smtClean="0">
                <a:latin typeface="Iowan Old Style Roman"/>
                <a:cs typeface="Iowan Old Style Roman"/>
              </a:rPr>
              <a:t>writeroom</a:t>
            </a:r>
            <a:r>
              <a:rPr lang="en-US" sz="1200" b="0" baseline="0" dirty="0" smtClean="0">
                <a:latin typeface="Iowan Old Style Roman"/>
                <a:cs typeface="Iowan Old Style Roman"/>
              </a:rPr>
              <a:t>/darkroom (depending on whether you have a mac or windows machine), q10, </a:t>
            </a:r>
            <a:r>
              <a:rPr lang="en-US" sz="1200" b="0" baseline="0" dirty="0" err="1" smtClean="0">
                <a:latin typeface="Iowan Old Style Roman"/>
                <a:cs typeface="Iowan Old Style Roman"/>
              </a:rPr>
              <a:t>writemonkey</a:t>
            </a:r>
            <a:r>
              <a:rPr lang="en-US" sz="1200" b="0" baseline="0" dirty="0" smtClean="0">
                <a:latin typeface="Iowan Old Style Roman"/>
                <a:cs typeface="Iowan Old Style Roman"/>
              </a:rPr>
              <a:t>, </a:t>
            </a:r>
            <a:r>
              <a:rPr lang="en-US" sz="1200" b="0" baseline="0" dirty="0" err="1" smtClean="0">
                <a:latin typeface="Iowan Old Style Roman"/>
                <a:cs typeface="Iowan Old Style Roman"/>
              </a:rPr>
              <a:t>Creawriter</a:t>
            </a:r>
            <a:r>
              <a:rPr lang="en-US" sz="1200" b="0" baseline="0" dirty="0" smtClean="0">
                <a:latin typeface="Iowan Old Style Roman"/>
                <a:cs typeface="Iowan Old Style Roman"/>
              </a:rPr>
              <a:t> (prettier) Then there are online tools to keep you writing at a certain pace: Write or Die, which sets up consequences if you don’t continue to type at a certain pace (you set this yourself). For something less punitive, there’s Written? Kitten!, which rewards you with cute pictures of kittens, puppies or bunnies for achieving word count goals</a:t>
            </a:r>
            <a:r>
              <a:rPr lang="en-US" sz="1200" b="0" baseline="0" dirty="0" smtClean="0">
                <a:latin typeface="Iowan Old Style Roman"/>
                <a:cs typeface="Iowan Old Style Roman"/>
              </a:rPr>
              <a:t>.</a:t>
            </a:r>
            <a:endParaRPr lang="en-US" sz="1200" b="0" baseline="0" dirty="0" smtClean="0">
              <a:latin typeface="Iowan Old Style Roman"/>
              <a:cs typeface="Iowan Old Style Roman"/>
            </a:endParaRPr>
          </a:p>
        </p:txBody>
      </p:sp>
      <p:sp>
        <p:nvSpPr>
          <p:cNvPr id="4" name="Slide Number Placeholder 3"/>
          <p:cNvSpPr>
            <a:spLocks noGrp="1"/>
          </p:cNvSpPr>
          <p:nvPr>
            <p:ph type="sldNum" sz="quarter" idx="10"/>
          </p:nvPr>
        </p:nvSpPr>
        <p:spPr/>
        <p:txBody>
          <a:bodyPr/>
          <a:lstStyle/>
          <a:p>
            <a:fld id="{301E6127-599D-C34B-B1A3-AAA68FA189D5}" type="slidenum">
              <a:rPr lang="en-US" smtClean="0"/>
              <a:t>20</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660233-CBDE-4128-8A65-A3D439D0C730}" type="slidenum">
              <a:rPr lang="en-US"/>
              <a:pPr/>
              <a:t>21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C00000"/>
                </a:solidFill>
              </a:rPr>
              <a:t>TIM:</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C00000"/>
                </a:solidFill>
              </a:rPr>
              <a:t>Write </a:t>
            </a:r>
            <a:r>
              <a:rPr lang="en-US" dirty="0" smtClean="0">
                <a:solidFill>
                  <a:srgbClr val="C00000"/>
                </a:solidFill>
              </a:rPr>
              <a:t>and edit your novel in a distraction-free text editor such as vim, </a:t>
            </a:r>
            <a:r>
              <a:rPr lang="en-US" dirty="0" err="1" smtClean="0">
                <a:solidFill>
                  <a:srgbClr val="C00000"/>
                </a:solidFill>
              </a:rPr>
              <a:t>emacs</a:t>
            </a:r>
            <a:r>
              <a:rPr lang="en-US" dirty="0" smtClean="0">
                <a:solidFill>
                  <a:srgbClr val="C00000"/>
                </a:solidFill>
              </a:rPr>
              <a:t>, notepad++ or Q10 (there are many others)</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CB </a:t>
            </a:r>
            <a:r>
              <a:rPr lang="en-US" dirty="0" smtClean="0"/>
              <a:t>(5</a:t>
            </a:r>
            <a:r>
              <a:rPr lang="en-US" baseline="0" dirty="0" smtClean="0"/>
              <a:t> minutes, tops)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CLICK 1 - Planning, </a:t>
            </a:r>
            <a:r>
              <a:rPr lang="en-US" sz="1200" b="0" dirty="0" err="1" smtClean="0">
                <a:latin typeface="Iowan Old Style Roman"/>
                <a:cs typeface="Iowan Old Style Roman"/>
              </a:rPr>
              <a:t>etc</a:t>
            </a:r>
            <a:r>
              <a:rPr lang="en-US" sz="1200" b="0" dirty="0" smtClean="0">
                <a:latin typeface="Iowan Old Style Roman"/>
                <a:cs typeface="Iowan Old Style Roman"/>
              </a:rPr>
              <a:t>: Scrivener for Mac</a:t>
            </a:r>
            <a:r>
              <a:rPr lang="en-US" sz="1200" b="0" baseline="0" dirty="0" smtClean="0">
                <a:latin typeface="Iowan Old Style Roman"/>
                <a:cs typeface="Iowan Old Style Roman"/>
              </a:rPr>
              <a:t> and Windows, </a:t>
            </a:r>
            <a:r>
              <a:rPr lang="en-US" sz="1200" b="0" baseline="0" dirty="0" err="1" smtClean="0">
                <a:latin typeface="Iowan Old Style Roman"/>
                <a:cs typeface="Iowan Old Style Roman"/>
              </a:rPr>
              <a:t>Ywriter</a:t>
            </a:r>
            <a:r>
              <a:rPr lang="en-US" sz="1200" b="0" baseline="0" dirty="0" smtClean="0">
                <a:latin typeface="Iowan Old Style Roman"/>
                <a:cs typeface="Iowan Old Style Roman"/>
              </a:rPr>
              <a:t> (Windows only); </a:t>
            </a:r>
            <a:r>
              <a:rPr lang="en-US" sz="1200" b="0" baseline="0" dirty="0" err="1" smtClean="0">
                <a:latin typeface="Iowan Old Style Roman"/>
                <a:cs typeface="Iowan Old Style Roman"/>
              </a:rPr>
              <a:t>Storyist</a:t>
            </a:r>
            <a:r>
              <a:rPr lang="en-US" sz="1200" b="0" baseline="0" dirty="0" smtClean="0">
                <a:latin typeface="Iowan Old Style Roman"/>
                <a:cs typeface="Iowan Old Style Roman"/>
              </a:rPr>
              <a:t> for Mac and iPad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CLICK 2 – Free </a:t>
            </a:r>
            <a:r>
              <a:rPr lang="en-US" sz="1200" b="0" baseline="0" dirty="0" smtClean="0">
                <a:latin typeface="Iowan Old Style Roman"/>
                <a:cs typeface="Iowan Old Style Roman"/>
              </a:rPr>
              <a:t>Office suites </a:t>
            </a:r>
            <a:r>
              <a:rPr lang="en-US" sz="1200" b="0" baseline="0" dirty="0" smtClean="0">
                <a:latin typeface="Iowan Old Style Roman"/>
                <a:cs typeface="Iowan Old Style Roman"/>
              </a:rPr>
              <a:t>– </a:t>
            </a:r>
            <a:r>
              <a:rPr lang="en-US" sz="1200" b="0" baseline="0" dirty="0" err="1" smtClean="0">
                <a:latin typeface="Iowan Old Style Roman"/>
                <a:cs typeface="Iowan Old Style Roman"/>
              </a:rPr>
              <a:t>LibreOffice</a:t>
            </a:r>
            <a:r>
              <a:rPr lang="en-US" sz="1200" b="0" baseline="0" dirty="0" smtClean="0">
                <a:latin typeface="Iowan Old Style Roman"/>
                <a:cs typeface="Iowan Old Style Roman"/>
              </a:rPr>
              <a:t> is a download, while with Google docs you can write and format directly online, and it saves your document for you to continue to work online; can download, but then you need a text editor or word processor in order to work offline. Which brings up a point. Have online backups: dropbox, </a:t>
            </a:r>
            <a:r>
              <a:rPr lang="en-US" sz="1200" b="0" baseline="0" dirty="0" err="1" smtClean="0">
                <a:latin typeface="Iowan Old Style Roman"/>
                <a:cs typeface="Iowan Old Style Roman"/>
              </a:rPr>
              <a:t>google</a:t>
            </a:r>
            <a:r>
              <a:rPr lang="en-US" sz="1200" b="0" baseline="0" dirty="0" smtClean="0">
                <a:latin typeface="Iowan Old Style Roman"/>
                <a:cs typeface="Iowan Old Style Roman"/>
              </a:rPr>
              <a:t> drive are two easy and free ways to do it.</a:t>
            </a:r>
          </a:p>
        </p:txBody>
      </p:sp>
      <p:sp>
        <p:nvSpPr>
          <p:cNvPr id="4" name="Slide Number Placeholder 3"/>
          <p:cNvSpPr>
            <a:spLocks noGrp="1"/>
          </p:cNvSpPr>
          <p:nvPr>
            <p:ph type="sldNum" sz="quarter" idx="10"/>
          </p:nvPr>
        </p:nvSpPr>
        <p:spPr/>
        <p:txBody>
          <a:bodyPr/>
          <a:lstStyle/>
          <a:p>
            <a:fld id="{301E6127-599D-C34B-B1A3-AAA68FA189D5}" type="slidenum">
              <a:rPr lang="en-US" smtClean="0"/>
              <a:t>22</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Click 1 – many people, when asked how to write a novel, will offer this plan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2- step 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3- step 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4- step 3</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5- step 4</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6- Of course, this is not repeatable</a:t>
            </a:r>
          </a:p>
        </p:txBody>
      </p:sp>
      <p:sp>
        <p:nvSpPr>
          <p:cNvPr id="4" name="Slide Number Placeholder 3"/>
          <p:cNvSpPr>
            <a:spLocks noGrp="1"/>
          </p:cNvSpPr>
          <p:nvPr>
            <p:ph type="sldNum" sz="quarter" idx="10"/>
          </p:nvPr>
        </p:nvSpPr>
        <p:spPr/>
        <p:txBody>
          <a:bodyPr/>
          <a:lstStyle/>
          <a:p>
            <a:fld id="{301E6127-599D-C34B-B1A3-AAA68FA189D5}" type="slidenum">
              <a:rPr lang="en-US" smtClean="0"/>
              <a:t>23</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TIM (5-10 minutes)</a:t>
            </a:r>
          </a:p>
          <a:p>
            <a:pPr marL="457200" lvl="1" indent="0">
              <a:buNone/>
            </a:pPr>
            <a:r>
              <a:rPr lang="en-US" sz="1500" dirty="0" smtClean="0"/>
              <a:t>From: </a:t>
            </a:r>
            <a:r>
              <a:rPr lang="en-US" sz="1500" dirty="0" smtClean="0">
                <a:hlinkClick r:id="rId3"/>
              </a:rPr>
              <a:t>http://www.pbs.org/pov/guiltypleasures/how-to-write-a-romance-novel-gill-sanderson.php</a:t>
            </a:r>
            <a:endParaRPr lang="en-US" sz="1500" dirty="0" smtClean="0"/>
          </a:p>
          <a:p>
            <a:pPr marL="457200" lvl="1" indent="0">
              <a:buNone/>
            </a:pPr>
            <a:endParaRPr lang="en-US" dirty="0" smtClean="0"/>
          </a:p>
          <a:p>
            <a:pPr lvl="1"/>
            <a:r>
              <a:rPr lang="en-US" sz="1800" dirty="0" smtClean="0"/>
              <a:t>CLICK</a:t>
            </a:r>
            <a:r>
              <a:rPr lang="en-US" sz="1800" baseline="0" dirty="0" smtClean="0"/>
              <a:t> 1 - </a:t>
            </a:r>
            <a:r>
              <a:rPr lang="en-US" sz="1800" dirty="0" smtClean="0"/>
              <a:t>Start with a 100-word synopsis (in real, connected prose, not outline form) telling who the hero and heroine are (if you’re writing a romance), the novel’s time and place, sub-genre and mood.</a:t>
            </a:r>
          </a:p>
          <a:p>
            <a:pPr lvl="1"/>
            <a:r>
              <a:rPr lang="en-US" sz="1800" dirty="0" smtClean="0"/>
              <a:t>2 - Expand to 1000 words, concisely covering the first meeting, the first problem (that becomes a bigger problem) the big climactic scene, the happy ending.</a:t>
            </a:r>
          </a:p>
          <a:p>
            <a:pPr lvl="1"/>
            <a:r>
              <a:rPr lang="en-US" sz="1800" dirty="0" smtClean="0"/>
              <a:t>3 - Expand again, to about a tenth of your expected length, or 5000 words for a 50,000-word novel.</a:t>
            </a:r>
          </a:p>
          <a:p>
            <a:pPr lvl="1"/>
            <a:r>
              <a:rPr lang="en-US" sz="1800" dirty="0" smtClean="0"/>
              <a:t>4 - Divide your story into chapters, writing in notes about what you want to include (though don’t start writing at full length yet; finish your planning in this stage)</a:t>
            </a:r>
          </a:p>
          <a:p>
            <a:pPr lvl="1"/>
            <a:r>
              <a:rPr lang="en-US" sz="1800" dirty="0" smtClean="0"/>
              <a:t>Once this is finished, your actual novel-writing should come very quickly; no fear of writers block!</a:t>
            </a:r>
            <a:endParaRPr lang="en-US"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24</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 (5 minutes)</a:t>
            </a:r>
          </a:p>
          <a:p>
            <a:endParaRPr lang="en-US" baseline="0" dirty="0" smtClean="0"/>
          </a:p>
          <a:p>
            <a:r>
              <a:rPr lang="en-US" baseline="0" dirty="0" smtClean="0"/>
              <a:t>You may already know what you want to write. </a:t>
            </a:r>
          </a:p>
          <a:p>
            <a:r>
              <a:rPr lang="en-US" baseline="0" dirty="0" smtClean="0"/>
              <a:t>One idea, if you can’t decide, is crowdsourcing</a:t>
            </a:r>
            <a:r>
              <a:rPr lang="en-US" baseline="0" dirty="0" smtClean="0"/>
              <a:t>:</a:t>
            </a:r>
          </a:p>
          <a:p>
            <a:r>
              <a:rPr lang="en-US" baseline="0" dirty="0" smtClean="0"/>
              <a:t>I was full of ideas one year and couldn’t decide which story I wanted to concentrate on in November. So, using a short blurb (like the one used in the previous planning document) I created a survey on the NaNo website and linked to it on my Facebook page, asking people to pick their favorite among my story ideas, or rank them, and comment if they felt so inclined. </a:t>
            </a:r>
          </a:p>
          <a:p>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25</a:t>
            </a:fld>
            <a:endParaRPr lang="en-US"/>
          </a:p>
        </p:txBody>
      </p:sp>
    </p:spTree>
    <p:extLst>
      <p:ext uri="{BB962C8B-B14F-4D97-AF65-F5344CB8AC3E}">
        <p14:creationId xmlns:p14="http://schemas.microsoft.com/office/powerpoint/2010/main" val="201426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Tim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Decide how much you want to accomplish in November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a:t>
            </a:r>
            <a:r>
              <a:rPr lang="en-US" baseline="0" dirty="0" smtClean="0"/>
              <a:t> start: image of mansion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1: mansion dissolves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2: roofless house with rubble appears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3: house dissolves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4: little house in the woods appears</a:t>
            </a:r>
            <a:endParaRPr lang="en-US"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26</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 (5 minutes)</a:t>
            </a:r>
            <a:endParaRPr lang="en-US" sz="1200" dirty="0" smtClean="0">
              <a:latin typeface="Avenir Light"/>
              <a:cs typeface="Avenir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venir Light"/>
                <a:cs typeface="Avenir Light"/>
              </a:rPr>
              <a:t>Click 1- Checkpoints  for novel progress (to complete the novel within 30 days);</a:t>
            </a:r>
            <a:r>
              <a:rPr lang="en-US" sz="1200" baseline="0" dirty="0" smtClean="0">
                <a:latin typeface="Avenir Light"/>
                <a:cs typeface="Avenir Light"/>
              </a:rPr>
              <a:t> graphic is from Victoria Lynn Schmidt’s Book in a Month system.</a:t>
            </a:r>
            <a:endParaRPr lang="en-US" sz="1200" dirty="0" smtClean="0">
              <a:latin typeface="Avenir Light"/>
              <a:cs typeface="Avenir Light"/>
            </a:endParaRPr>
          </a:p>
          <a:p>
            <a:pPr lvl="0"/>
            <a:r>
              <a:rPr lang="en-US" sz="1200" dirty="0" smtClean="0">
                <a:latin typeface="Avenir Light"/>
                <a:cs typeface="Avenir Light"/>
              </a:rPr>
              <a:t>Click 2</a:t>
            </a:r>
            <a:r>
              <a:rPr lang="en-US" sz="1200" dirty="0" smtClean="0">
                <a:latin typeface="Avenir Light"/>
                <a:cs typeface="Avenir Light"/>
              </a:rPr>
              <a:t>- Aim to reach the exciting conclusion in the last week. You can even do the Monty Python trick: scene missing. Put in brackets a quick sketch of what needs</a:t>
            </a:r>
            <a:r>
              <a:rPr lang="en-US" sz="1200" baseline="0" dirty="0" smtClean="0">
                <a:latin typeface="Avenir Light"/>
                <a:cs typeface="Avenir Light"/>
              </a:rPr>
              <a:t> to happen to make the conclusion work.</a:t>
            </a:r>
            <a:endParaRPr lang="en-US" sz="1200" dirty="0" smtClean="0">
              <a:latin typeface="Avenir Light"/>
              <a:cs typeface="Avenir Light"/>
            </a:endParaRPr>
          </a:p>
          <a:p>
            <a:pPr lvl="0"/>
            <a:r>
              <a:rPr lang="en-US" sz="1200" dirty="0" smtClean="0">
                <a:latin typeface="Avenir Light"/>
                <a:cs typeface="Avenir Light"/>
              </a:rPr>
              <a:t>Click 3</a:t>
            </a:r>
            <a:r>
              <a:rPr lang="en-US" sz="1200" dirty="0" smtClean="0">
                <a:latin typeface="Avenir Light"/>
                <a:cs typeface="Avenir Light"/>
              </a:rPr>
              <a:t>- Keep your core story lean; you can always add subplots</a:t>
            </a:r>
            <a:r>
              <a:rPr lang="en-US" sz="1200" baseline="0" dirty="0" smtClean="0">
                <a:latin typeface="Avenir Light"/>
                <a:cs typeface="Avenir Light"/>
              </a:rPr>
              <a:t> and even characters</a:t>
            </a:r>
            <a:r>
              <a:rPr lang="en-US" sz="1200" dirty="0" smtClean="0">
                <a:latin typeface="Avenir Light"/>
                <a:cs typeface="Avenir Light"/>
              </a:rPr>
              <a:t> later</a:t>
            </a:r>
          </a:p>
          <a:p>
            <a:pPr lvl="0"/>
            <a:r>
              <a:rPr lang="en-US" sz="1200" dirty="0" smtClean="0">
                <a:latin typeface="Avenir Light"/>
                <a:cs typeface="Avenir Light"/>
              </a:rPr>
              <a:t>Why would you want to finish your novel within NaNo? (easier to flesh out than to finish outside NaNo when you no longer have the group energy; you also know what you’re working towards)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27</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 </a:t>
            </a:r>
            <a:r>
              <a:rPr lang="en-US" baseline="0" dirty="0" smtClean="0"/>
              <a:t>(</a:t>
            </a:r>
            <a:r>
              <a:rPr lang="en-US" dirty="0" smtClean="0"/>
              <a:t>10</a:t>
            </a:r>
            <a:r>
              <a:rPr lang="en-US" baseline="0" dirty="0" smtClean="0"/>
              <a:t> minutes/ c</a:t>
            </a:r>
            <a:r>
              <a:rPr lang="en-US" dirty="0" smtClean="0"/>
              <a:t>redit Mary Robinette Kowal</a:t>
            </a:r>
            <a:r>
              <a:rPr lang="en-US" baseline="0" dirty="0" smtClean="0"/>
              <a:t>) Theosophical Society It’s a basic exercise, but sometimes it helps to go back to basics</a:t>
            </a:r>
          </a:p>
          <a:p>
            <a:pPr marL="971550" lvl="1" indent="-514350">
              <a:lnSpc>
                <a:spcPct val="120000"/>
              </a:lnSpc>
              <a:spcBef>
                <a:spcPts val="1200"/>
              </a:spcBef>
              <a:buFont typeface="+mj-lt"/>
              <a:buAutoNum type="arabicPeriod"/>
            </a:pPr>
            <a:r>
              <a:rPr lang="en-US" dirty="0" smtClean="0">
                <a:solidFill>
                  <a:schemeClr val="tx2">
                    <a:lumMod val="60000"/>
                    <a:lumOff val="40000"/>
                  </a:schemeClr>
                </a:solidFill>
              </a:rPr>
              <a:t>Choose a space to write about. It can be the room we’re in, a setting from a novel you’re planning, or some room you’re extremely familiar with. </a:t>
            </a:r>
          </a:p>
          <a:p>
            <a:pPr marL="971550" lvl="1" indent="-514350">
              <a:lnSpc>
                <a:spcPct val="120000"/>
              </a:lnSpc>
              <a:spcBef>
                <a:spcPts val="1200"/>
              </a:spcBef>
              <a:buFont typeface="+mj-lt"/>
              <a:buAutoNum type="arabicPeriod"/>
            </a:pPr>
            <a:r>
              <a:rPr lang="en-US" dirty="0" smtClean="0">
                <a:solidFill>
                  <a:schemeClr val="tx2">
                    <a:lumMod val="60000"/>
                    <a:lumOff val="40000"/>
                  </a:schemeClr>
                </a:solidFill>
              </a:rPr>
              <a:t>Describe it using third person. You are the point of view character, but instead of writing in first person, write in third. </a:t>
            </a:r>
          </a:p>
          <a:p>
            <a:pPr marL="971550" lvl="1" indent="-514350">
              <a:lnSpc>
                <a:spcPct val="120000"/>
              </a:lnSpc>
              <a:spcBef>
                <a:spcPts val="1200"/>
              </a:spcBef>
              <a:buFont typeface="+mj-lt"/>
              <a:buAutoNum type="arabicPeriod"/>
            </a:pPr>
            <a:r>
              <a:rPr lang="en-US" dirty="0" smtClean="0">
                <a:solidFill>
                  <a:schemeClr val="tx2">
                    <a:lumMod val="60000"/>
                    <a:lumOff val="40000"/>
                  </a:schemeClr>
                </a:solidFill>
              </a:rPr>
              <a:t>Write </a:t>
            </a:r>
            <a:r>
              <a:rPr lang="en-US" i="1" dirty="0" smtClean="0">
                <a:solidFill>
                  <a:schemeClr val="tx2">
                    <a:lumMod val="60000"/>
                    <a:lumOff val="40000"/>
                  </a:schemeClr>
                </a:solidFill>
              </a:rPr>
              <a:t>constantly</a:t>
            </a:r>
            <a:r>
              <a:rPr lang="en-US" dirty="0" smtClean="0">
                <a:solidFill>
                  <a:schemeClr val="tx2">
                    <a:lumMod val="60000"/>
                    <a:lumOff val="40000"/>
                  </a:schemeClr>
                </a:solidFill>
              </a:rPr>
              <a:t> for ten minutes. Keep your hand(s) moving.</a:t>
            </a:r>
          </a:p>
          <a:p>
            <a:pPr marL="971550" lvl="1" indent="-514350">
              <a:lnSpc>
                <a:spcPct val="120000"/>
              </a:lnSpc>
              <a:spcBef>
                <a:spcPts val="1200"/>
              </a:spcBef>
              <a:buFont typeface="+mj-lt"/>
              <a:buAutoNum type="arabicPeriod"/>
            </a:pPr>
            <a:r>
              <a:rPr lang="en-US" dirty="0" smtClean="0">
                <a:solidFill>
                  <a:schemeClr val="tx2">
                    <a:lumMod val="60000"/>
                    <a:lumOff val="40000"/>
                  </a:schemeClr>
                </a:solidFill>
              </a:rPr>
              <a:t>Try to use all five senses. Include what might be heard, smelt, felt, seen, and tasted. </a:t>
            </a:r>
          </a:p>
          <a:p>
            <a:pPr marL="971550" lvl="1" indent="-514350">
              <a:lnSpc>
                <a:spcPct val="120000"/>
              </a:lnSpc>
              <a:spcBef>
                <a:spcPts val="1200"/>
              </a:spcBef>
              <a:buFont typeface="+mj-lt"/>
              <a:buAutoNum type="arabicPeriod"/>
            </a:pPr>
            <a:r>
              <a:rPr lang="en-US" dirty="0" smtClean="0">
                <a:solidFill>
                  <a:schemeClr val="tx2">
                    <a:lumMod val="60000"/>
                    <a:lumOff val="40000"/>
                  </a:schemeClr>
                </a:solidFill>
              </a:rPr>
              <a:t>Do </a:t>
            </a:r>
            <a:r>
              <a:rPr lang="en-US" i="1" dirty="0" smtClean="0">
                <a:solidFill>
                  <a:schemeClr val="tx2">
                    <a:lumMod val="60000"/>
                    <a:lumOff val="40000"/>
                  </a:schemeClr>
                </a:solidFill>
              </a:rPr>
              <a:t>not</a:t>
            </a:r>
            <a:r>
              <a:rPr lang="en-US" dirty="0" smtClean="0">
                <a:solidFill>
                  <a:schemeClr val="tx2">
                    <a:lumMod val="60000"/>
                    <a:lumOff val="40000"/>
                  </a:schemeClr>
                </a:solidFill>
              </a:rPr>
              <a:t> describe people in the location, except where they cause the room to react. For instance, someone shifting in their chair would cause a squeak in the room. </a:t>
            </a:r>
          </a:p>
          <a:p>
            <a:pPr marL="971550" lvl="1" indent="-514350">
              <a:lnSpc>
                <a:spcPct val="120000"/>
              </a:lnSpc>
              <a:spcBef>
                <a:spcPts val="1200"/>
              </a:spcBef>
              <a:buFont typeface="+mj-lt"/>
              <a:buAutoNum type="arabicPeriod"/>
            </a:pPr>
            <a:r>
              <a:rPr lang="en-US" dirty="0" smtClean="0">
                <a:solidFill>
                  <a:schemeClr val="tx2">
                    <a:lumMod val="60000"/>
                    <a:lumOff val="40000"/>
                  </a:schemeClr>
                </a:solidFill>
              </a:rPr>
              <a:t>Write for 10 minutes.</a:t>
            </a:r>
          </a:p>
          <a:p>
            <a:pPr marL="971550" lvl="1" indent="-514350">
              <a:lnSpc>
                <a:spcPct val="120000"/>
              </a:lnSpc>
              <a:spcBef>
                <a:spcPts val="1200"/>
              </a:spcBef>
              <a:buFont typeface="+mj-lt"/>
              <a:buAutoNum type="arabicPeriod"/>
            </a:pPr>
            <a:endParaRPr lang="en-US" dirty="0" smtClean="0">
              <a:solidFill>
                <a:schemeClr val="tx2">
                  <a:lumMod val="60000"/>
                  <a:lumOff val="40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Prizes (3?) for various prizes: most words written (making sure to award people who didn’t already win the first word war), Someone who likes what they wrote? Someone who reads favorite 1-2 paragraphs of what they wrote?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did this exercise strike you? Anything useful?</a:t>
            </a:r>
            <a:endParaRPr lang="en-US" dirty="0" smtClean="0">
              <a:solidFill>
                <a:schemeClr val="tx2">
                  <a:lumMod val="60000"/>
                  <a:lumOff val="40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28</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10 minutes: 5 for</a:t>
            </a:r>
            <a:r>
              <a:rPr lang="en-US" baseline="0" dirty="0" smtClean="0"/>
              <a:t> writing </a:t>
            </a:r>
            <a:r>
              <a:rPr lang="en-US" dirty="0" smtClean="0"/>
              <a:t>plus</a:t>
            </a:r>
            <a:r>
              <a:rPr lang="en-US" baseline="0" dirty="0" smtClean="0"/>
              <a:t> 5 for discussion below, covering both sections) still in third person</a:t>
            </a:r>
          </a:p>
          <a:p>
            <a:pPr lvl="0"/>
            <a:endParaRPr lang="en-US" dirty="0" smtClean="0"/>
          </a:p>
          <a:p>
            <a:pPr lvl="0"/>
            <a:r>
              <a:rPr lang="en-US" dirty="0" smtClean="0"/>
              <a:t>CB: FIX SILHOUETTE IMAGE</a:t>
            </a:r>
          </a:p>
          <a:p>
            <a:pPr lvl="0"/>
            <a:r>
              <a:rPr lang="en-US" dirty="0" smtClean="0"/>
              <a:t>Create</a:t>
            </a:r>
            <a:r>
              <a:rPr lang="en-US" baseline="0" dirty="0" smtClean="0"/>
              <a:t> a character, or use one from a WIP</a:t>
            </a:r>
          </a:p>
          <a:p>
            <a:pPr lvl="0"/>
            <a:endParaRPr lang="en-US" dirty="0" smtClean="0"/>
          </a:p>
          <a:p>
            <a:pPr lvl="0"/>
            <a:r>
              <a:rPr lang="en-US" dirty="0" smtClean="0"/>
              <a:t>After: Ask if anyone made any discoveries while doing this writing. Did anyone surprise themselves</a:t>
            </a:r>
            <a:r>
              <a:rPr lang="en-US" baseline="0" dirty="0" smtClean="0"/>
              <a:t>? </a:t>
            </a:r>
            <a:r>
              <a:rPr lang="en-US" dirty="0" smtClean="0"/>
              <a:t> Does</a:t>
            </a:r>
            <a:r>
              <a:rPr lang="en-US" baseline="0" dirty="0" smtClean="0"/>
              <a:t> anyone want to read a paragraph? (Don</a:t>
            </a:r>
            <a:r>
              <a:rPr lang="fr-FR" baseline="0" dirty="0" smtClean="0"/>
              <a:t>’</a:t>
            </a:r>
            <a:r>
              <a:rPr lang="en-US" baseline="0" dirty="0" smtClean="0"/>
              <a:t>t let this take more than </a:t>
            </a:r>
            <a:r>
              <a:rPr lang="en-US" dirty="0" smtClean="0"/>
              <a:t>5 minutes)</a:t>
            </a:r>
            <a:endParaRPr lang="en-US" u="none" strike="noStrike"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Prize to reader(s) or person who talked the</a:t>
            </a:r>
            <a:r>
              <a:rPr lang="en-US" baseline="0" dirty="0" smtClean="0"/>
              <a:t> most</a:t>
            </a:r>
            <a:endParaRPr lang="en-US" dirty="0" smtClean="0"/>
          </a:p>
          <a:p>
            <a:endParaRPr lang="en-US" dirty="0"/>
          </a:p>
          <a:p>
            <a:r>
              <a:rPr lang="en-US" dirty="0" smtClean="0"/>
              <a:t>Next: </a:t>
            </a:r>
            <a:r>
              <a:rPr lang="en-US" dirty="0" smtClean="0"/>
              <a:t>START MUSIC</a:t>
            </a:r>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29</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(CB) they’ve always wanted to write one, but could use a boost. National Novel Writing Month has both carrots (Both locally and nationally, there’s the opportunity to get loot, aka prizes! We’ll talk about some of those later) and sticks. For example, if you sign up and tell all your friends (highly recommended!), think how embarrassing it will be if you don’t keep at it! </a:t>
            </a:r>
          </a:p>
          <a:p>
            <a:r>
              <a:rPr lang="en-US" baseline="0" dirty="0" smtClean="0"/>
              <a:t>2- (Tim)  picture of internal editor in envelope </a:t>
            </a:r>
          </a:p>
          <a:p>
            <a:r>
              <a:rPr lang="en-US" baseline="0" dirty="0" smtClean="0"/>
              <a:t>3- (CB) you can always use more writer friends; there are opportunities, both online and at local events, to meet new writer friends.</a:t>
            </a:r>
          </a:p>
          <a:p>
            <a:r>
              <a:rPr lang="en-US" baseline="0" dirty="0" smtClean="0"/>
              <a:t>4- (Tim) because ...</a:t>
            </a:r>
          </a:p>
          <a:p>
            <a:r>
              <a:rPr lang="en-US" baseline="0" dirty="0" smtClean="0"/>
              <a:t>5- (CB) Some people are deadline-driven. It’s amazing how much more I get done if I have a deadline. </a:t>
            </a:r>
          </a:p>
          <a:p>
            <a:r>
              <a:rPr lang="en-US" baseline="0" dirty="0" smtClean="0"/>
              <a:t>6- (Tim) we come back year after year</a:t>
            </a:r>
          </a:p>
          <a:p>
            <a:endParaRPr lang="en-US" baseline="0" dirty="0" smtClean="0"/>
          </a:p>
          <a:p>
            <a:r>
              <a:rPr lang="en-US" dirty="0" smtClean="0"/>
              <a:t>National</a:t>
            </a:r>
            <a:r>
              <a:rPr lang="en-US" baseline="0" dirty="0" smtClean="0"/>
              <a:t> Novel Writing Month offers both carrots and sticks. Signing up and telling your friends and family that you’re going to write the first draft of a novel in November invites both skepticism and support, either of which can be motivating. (Bart always asks: how many words did you get today?) Do you want to tell people you quit partway through?</a:t>
            </a:r>
            <a:endParaRPr lang="en-US" dirty="0" smtClean="0"/>
          </a:p>
          <a:p>
            <a:r>
              <a:rPr lang="en-US" baseline="0" dirty="0" smtClean="0"/>
              <a:t>Also, in the NaNoWriMo community, you have friends (or soon-to-be friends) in the same boat. </a:t>
            </a:r>
          </a:p>
          <a:p>
            <a:endParaRPr lang="en-US" baseline="0"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3</a:t>
            </a:fld>
            <a:endParaRPr lang="en-US"/>
          </a:p>
        </p:txBody>
      </p:sp>
    </p:spTree>
    <p:extLst>
      <p:ext uri="{BB962C8B-B14F-4D97-AF65-F5344CB8AC3E}">
        <p14:creationId xmlns:p14="http://schemas.microsoft.com/office/powerpoint/2010/main" val="234103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a:t>
            </a:r>
            <a:r>
              <a:rPr lang="en-US" baseline="0" dirty="0" smtClean="0"/>
              <a:t> (less than 10 minutes); CB write answers and tick marks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What else</a:t>
            </a:r>
            <a:r>
              <a:rPr lang="en-US" sz="1200" b="0" baseline="0" dirty="0" smtClean="0">
                <a:latin typeface="Iowan Old Style Roman"/>
                <a:cs typeface="Iowan Old Style Roman"/>
              </a:rPr>
              <a:t> can you do to make it easier to keep writing and make your word count or story goals?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Iowan Old Style Roman"/>
              <a:cs typeface="Iowan Old Style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Solicit</a:t>
            </a:r>
            <a:r>
              <a:rPr lang="en-US" sz="1200" b="0" baseline="0" dirty="0" smtClean="0">
                <a:latin typeface="Iowan Old Style Roman"/>
                <a:cs typeface="Iowan Old Style Roman"/>
              </a:rPr>
              <a:t> </a:t>
            </a:r>
            <a:r>
              <a:rPr lang="en-US" sz="1200" b="0" baseline="0" dirty="0" smtClean="0">
                <a:latin typeface="Iowan Old Style Roman"/>
                <a:cs typeface="Iowan Old Style Roman"/>
              </a:rPr>
              <a:t>answers; some people will likely come up with tools we haven’t mentioned – ask for any extra needed information if they’re not shown in this presentation</a:t>
            </a:r>
            <a:endParaRPr lang="en-US" baseline="0" dirty="0" smtClean="0"/>
          </a:p>
          <a:p>
            <a:r>
              <a:rPr lang="en-US" baseline="0" dirty="0" smtClean="0"/>
              <a:t>Our answers on next slide</a:t>
            </a:r>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30</a:t>
            </a:fld>
            <a:endParaRPr lang="en-US"/>
          </a:p>
        </p:txBody>
      </p:sp>
    </p:spTree>
    <p:extLst>
      <p:ext uri="{BB962C8B-B14F-4D97-AF65-F5344CB8AC3E}">
        <p14:creationId xmlns:p14="http://schemas.microsoft.com/office/powerpoint/2010/main" val="1576780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10+ minutes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latin typeface="Avenir Light"/>
                <a:cs typeface="Avenir Light"/>
              </a:rPr>
              <a:t>1- Plan ahead: Clear your schedule. Put dinners in the freezer ahead of time.</a:t>
            </a:r>
          </a:p>
          <a:p>
            <a:pPr lvl="1"/>
            <a:r>
              <a:rPr lang="en-US" dirty="0" smtClean="0">
                <a:latin typeface="Avenir Light"/>
                <a:cs typeface="Avenir Light"/>
              </a:rPr>
              <a:t>2- Rewards and motivational items to have while writing: </a:t>
            </a:r>
          </a:p>
          <a:p>
            <a:pPr lvl="1"/>
            <a:r>
              <a:rPr lang="en-US" dirty="0" smtClean="0">
                <a:latin typeface="Avenir Light"/>
                <a:cs typeface="Avenir Light"/>
              </a:rPr>
              <a:t>3- music-for-writing-by, new office supplies or drawing materials, </a:t>
            </a:r>
          </a:p>
          <a:p>
            <a:pPr lvl="1"/>
            <a:r>
              <a:rPr lang="en-US" dirty="0" smtClean="0">
                <a:latin typeface="Avenir Light"/>
                <a:cs typeface="Avenir Light"/>
              </a:rPr>
              <a:t>4- snacks. </a:t>
            </a:r>
          </a:p>
          <a:p>
            <a:pPr lvl="1"/>
            <a:r>
              <a:rPr lang="en-US" dirty="0" smtClean="0">
                <a:latin typeface="Avenir Light"/>
                <a:cs typeface="Avenir Light"/>
              </a:rPr>
              <a:t>5- Creative headspace- music, environment (taking walks, driving, jogging, physical activities that don’t require a lot of mental attention). </a:t>
            </a:r>
          </a:p>
          <a:p>
            <a:pPr lvl="1"/>
            <a:r>
              <a:rPr lang="en-US" dirty="0" smtClean="0">
                <a:latin typeface="Avenir Light"/>
                <a:cs typeface="Avenir Light"/>
              </a:rPr>
              <a:t>6- Taking notes when ideas come </a:t>
            </a:r>
          </a:p>
          <a:p>
            <a:pPr lvl="1"/>
            <a:r>
              <a:rPr lang="en-US" dirty="0" smtClean="0">
                <a:latin typeface="Avenir Light"/>
                <a:cs typeface="Avenir Light"/>
              </a:rPr>
              <a:t>7- Habit of writing (setting aside time of day)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latin typeface="Avenir Light"/>
                <a:cs typeface="Avenir Light"/>
              </a:rPr>
              <a:t>8-</a:t>
            </a:r>
            <a:r>
              <a:rPr lang="en-US" baseline="0" dirty="0" smtClean="0">
                <a:latin typeface="Avenir Light"/>
                <a:cs typeface="Avenir Light"/>
              </a:rPr>
              <a:t>  (clock dissolves) </a:t>
            </a:r>
            <a:r>
              <a:rPr lang="en-US" dirty="0" smtClean="0">
                <a:latin typeface="Avenir Light"/>
                <a:cs typeface="Avenir Light"/>
              </a:rPr>
              <a:t>Rewards like my homemade graphics (props!); </a:t>
            </a:r>
            <a:r>
              <a:rPr lang="en-US" b="0" dirty="0" smtClean="0"/>
              <a:t>refer to </a:t>
            </a:r>
            <a:r>
              <a:rPr lang="en-US" b="0" dirty="0" err="1" smtClean="0"/>
              <a:t>nano</a:t>
            </a:r>
            <a:r>
              <a:rPr lang="en-US" b="0" dirty="0" smtClean="0"/>
              <a:t> artisans for cover design or other motivational art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Iowan Old Style Roman"/>
              <a:cs typeface="Iowan Old Style Roman"/>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Extra rewards: Props: </a:t>
            </a:r>
            <a:r>
              <a:rPr lang="en-US" dirty="0" smtClean="0">
                <a:latin typeface="Avenir Light"/>
                <a:cs typeface="Avenir Light"/>
              </a:rPr>
              <a:t>Novelistas poster, writing</a:t>
            </a:r>
            <a:r>
              <a:rPr lang="en-US" baseline="0" dirty="0" smtClean="0">
                <a:latin typeface="Avenir Light"/>
                <a:cs typeface="Avenir Light"/>
              </a:rPr>
              <a:t> </a:t>
            </a:r>
            <a:r>
              <a:rPr lang="en-US" dirty="0" smtClean="0">
                <a:latin typeface="Avenir Light"/>
                <a:cs typeface="Avenir Light"/>
              </a:rPr>
              <a:t>tiara, Nano USB bracelet and other prizes</a:t>
            </a:r>
            <a:r>
              <a:rPr lang="en-US" baseline="0" dirty="0" smtClean="0">
                <a:latin typeface="Avenir Light"/>
                <a:cs typeface="Avenir Light"/>
              </a:rPr>
              <a:t> from write-ins; </a:t>
            </a:r>
            <a:endParaRPr lang="en-US" b="0" dirty="0"/>
          </a:p>
        </p:txBody>
      </p:sp>
      <p:sp>
        <p:nvSpPr>
          <p:cNvPr id="4" name="Slide Number Placeholder 3"/>
          <p:cNvSpPr>
            <a:spLocks noGrp="1"/>
          </p:cNvSpPr>
          <p:nvPr>
            <p:ph type="sldNum" sz="quarter" idx="10"/>
          </p:nvPr>
        </p:nvSpPr>
        <p:spPr/>
        <p:txBody>
          <a:bodyPr/>
          <a:lstStyle/>
          <a:p>
            <a:fld id="{301E6127-599D-C34B-B1A3-AAA68FA189D5}" type="slidenum">
              <a:rPr lang="en-US" smtClean="0"/>
              <a:t>31</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ON start:</a:t>
            </a:r>
            <a:r>
              <a:rPr lang="en-US" sz="1200" b="0" baseline="0" dirty="0" smtClean="0">
                <a:latin typeface="Iowan Old Style Roman"/>
                <a:cs typeface="Iowan Old Style Roman"/>
              </a:rPr>
              <a:t> train derailment image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Solicit</a:t>
            </a:r>
            <a:r>
              <a:rPr lang="en-US" sz="1200" b="0" baseline="0" dirty="0" smtClean="0">
                <a:latin typeface="Iowan Old Style Roman"/>
                <a:cs typeface="Iowan Old Style Roman"/>
              </a:rPr>
              <a:t> answers and let people talk; some people will likely come up with tools we haven’t mentioned – ask for any extra needed information if they’re not shown in this 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Click 1- train disappears</a:t>
            </a:r>
          </a:p>
          <a:p>
            <a:pPr lvl="0"/>
            <a:r>
              <a:rPr lang="en-US" sz="1200" b="0" baseline="0" dirty="0" smtClean="0">
                <a:latin typeface="Iowan Old Style Roman"/>
                <a:cs typeface="Iowan Old Style Roman"/>
              </a:rPr>
              <a:t>Click </a:t>
            </a:r>
            <a:r>
              <a:rPr lang="en-US" dirty="0" smtClean="0"/>
              <a:t>2</a:t>
            </a:r>
            <a:r>
              <a:rPr lang="en-US" dirty="0" smtClean="0"/>
              <a:t>- writer’s block</a:t>
            </a:r>
          </a:p>
          <a:p>
            <a:pPr lvl="0"/>
            <a:r>
              <a:rPr lang="en-US" sz="1200" b="0" baseline="0" dirty="0" smtClean="0">
                <a:latin typeface="Iowan Old Style Roman"/>
                <a:cs typeface="Iowan Old Style Roman"/>
              </a:rPr>
              <a:t>Click </a:t>
            </a:r>
            <a:r>
              <a:rPr lang="en-US" dirty="0" smtClean="0"/>
              <a:t>3</a:t>
            </a:r>
            <a:r>
              <a:rPr lang="en-US" dirty="0" smtClean="0"/>
              <a:t>- plot bunnies -</a:t>
            </a:r>
            <a:r>
              <a:rPr lang="en-US" baseline="0" dirty="0" smtClean="0"/>
              <a:t> </a:t>
            </a:r>
            <a:r>
              <a:rPr lang="en-US" dirty="0" smtClean="0"/>
              <a:t>ideas that pop 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Click </a:t>
            </a:r>
            <a:r>
              <a:rPr lang="en-US" dirty="0" smtClean="0"/>
              <a:t>4</a:t>
            </a:r>
            <a:r>
              <a:rPr lang="en-US" dirty="0" smtClean="0"/>
              <a:t>- </a:t>
            </a:r>
            <a:r>
              <a:rPr lang="en-US" dirty="0" smtClean="0"/>
              <a:t>(more bunnies) </a:t>
            </a:r>
            <a:r>
              <a:rPr lang="en-US" dirty="0" smtClean="0"/>
              <a:t>appear like magic; multiply like rabbits; can distract you from your framework; need to balance accepting new ideas with being sure to finish in November; save the plot bunnies to possibly use for later but don’t let them change your initial direction (unless it is intentional!)</a:t>
            </a:r>
          </a:p>
          <a:p>
            <a:pPr lvl="0"/>
            <a:r>
              <a:rPr lang="en-US" sz="1200" b="0" baseline="0" dirty="0" smtClean="0">
                <a:latin typeface="Iowan Old Style Roman"/>
                <a:cs typeface="Iowan Old Style Roman"/>
              </a:rPr>
              <a:t>Click </a:t>
            </a:r>
            <a:r>
              <a:rPr lang="en-US" dirty="0" smtClean="0"/>
              <a:t>5</a:t>
            </a:r>
            <a:r>
              <a:rPr lang="en-US" dirty="0" smtClean="0"/>
              <a:t>- mid-story slump (why is my novel</a:t>
            </a:r>
            <a:r>
              <a:rPr lang="en-US" baseline="0" dirty="0" smtClean="0"/>
              <a:t> suddenly so boring? I’m stuck)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Click </a:t>
            </a:r>
            <a:r>
              <a:rPr lang="en-US" baseline="0" dirty="0" smtClean="0"/>
              <a:t>6</a:t>
            </a:r>
            <a:r>
              <a:rPr lang="en-US" baseline="0" dirty="0" smtClean="0"/>
              <a:t>- </a:t>
            </a:r>
            <a:r>
              <a:rPr lang="en-US" dirty="0" smtClean="0"/>
              <a:t>Technical</a:t>
            </a:r>
            <a:r>
              <a:rPr lang="en-US" baseline="0" dirty="0" smtClean="0"/>
              <a:t> </a:t>
            </a:r>
            <a:r>
              <a:rPr lang="en-US" baseline="0" dirty="0" smtClean="0"/>
              <a:t>difficulties, computer crashes</a:t>
            </a:r>
            <a:endParaRPr lang="en-US" dirty="0" smtClean="0"/>
          </a:p>
          <a:p>
            <a:pPr lvl="0"/>
            <a:r>
              <a:rPr lang="en-US" sz="1200" b="0" baseline="0" dirty="0" smtClean="0">
                <a:latin typeface="Iowan Old Style Roman"/>
                <a:cs typeface="Iowan Old Style Roman"/>
              </a:rPr>
              <a:t>Click </a:t>
            </a:r>
            <a:r>
              <a:rPr lang="en-US" dirty="0" smtClean="0"/>
              <a:t>7</a:t>
            </a:r>
            <a:r>
              <a:rPr lang="en-US" dirty="0" smtClean="0"/>
              <a:t>-</a:t>
            </a:r>
            <a:r>
              <a:rPr lang="en-US" baseline="0" dirty="0" smtClean="0"/>
              <a:t> </a:t>
            </a:r>
            <a:r>
              <a:rPr lang="en-US" dirty="0" smtClean="0"/>
              <a:t>failing to finish</a:t>
            </a:r>
          </a:p>
        </p:txBody>
      </p:sp>
      <p:sp>
        <p:nvSpPr>
          <p:cNvPr id="4" name="Slide Number Placeholder 3"/>
          <p:cNvSpPr>
            <a:spLocks noGrp="1"/>
          </p:cNvSpPr>
          <p:nvPr>
            <p:ph type="sldNum" sz="quarter" idx="10"/>
          </p:nvPr>
        </p:nvSpPr>
        <p:spPr/>
        <p:txBody>
          <a:bodyPr/>
          <a:lstStyle/>
          <a:p>
            <a:fld id="{301E6127-599D-C34B-B1A3-AAA68FA189D5}" type="slidenum">
              <a:rPr lang="en-US" smtClean="0"/>
              <a:t>32</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Click </a:t>
            </a:r>
            <a:r>
              <a:rPr lang="en-US" dirty="0" smtClean="0"/>
              <a:t>1: Put</a:t>
            </a:r>
            <a:r>
              <a:rPr lang="en-US" baseline="0" dirty="0" smtClean="0"/>
              <a:t> p</a:t>
            </a:r>
            <a:r>
              <a:rPr lang="en-US" dirty="0" smtClean="0"/>
              <a:t>lot bunnies in a folder/separate document, or file;</a:t>
            </a:r>
            <a:r>
              <a:rPr lang="en-US" baseline="0" dirty="0" smtClean="0"/>
              <a:t> you can save those ideas </a:t>
            </a:r>
            <a:r>
              <a:rPr lang="en-US" dirty="0" smtClean="0"/>
              <a:t>for later</a:t>
            </a:r>
          </a:p>
          <a:p>
            <a:pPr lvl="0"/>
            <a:r>
              <a:rPr lang="en-US" b="0" dirty="0" smtClean="0"/>
              <a:t>2- mid-novel</a:t>
            </a:r>
            <a:r>
              <a:rPr lang="en-US" b="0" baseline="0" dirty="0" smtClean="0"/>
              <a:t> slump around the second week. Why is my novel suddenly so boring? </a:t>
            </a:r>
            <a:r>
              <a:rPr lang="en-US" dirty="0" smtClean="0"/>
              <a:t>Note: different strategies work for different people or work for the same person at different times</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3- </a:t>
            </a:r>
            <a:r>
              <a:rPr lang="en-US" b="0" dirty="0" smtClean="0"/>
              <a:t>power through/write-ins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4- write next interesting scene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5- creative headspace time low level physical activity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6- never stop at the end of a scene; stop when you absolutely have to write what happens next</a:t>
            </a:r>
            <a:endParaRPr lang="en-US" dirty="0" smtClean="0"/>
          </a:p>
          <a:p>
            <a:pPr lvl="0"/>
            <a:r>
              <a:rPr lang="en-US" dirty="0" smtClean="0"/>
              <a:t>Click 7: Internal editors</a:t>
            </a:r>
            <a:r>
              <a:rPr lang="en-US" baseline="0" dirty="0" smtClean="0"/>
              <a:t> (can be a problem if you have writer’s block or mid-novel slump)</a:t>
            </a:r>
          </a:p>
          <a:p>
            <a:pPr lvl="0"/>
            <a:r>
              <a:rPr lang="en-US" baseline="0" dirty="0" smtClean="0"/>
              <a:t>Click 8: Jail internal editor until December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9- Failed to finish? Decide to finish in November even if you have to list what happens (sketch it out; draw from your outline--you will then know what you need to write later)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Help make sure you finish in November by making your novel is slim enough to complete within a month (leave out subplots and even characters for later)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 Even if you kept the novel </a:t>
            </a:r>
            <a:r>
              <a:rPr lang="en-US" dirty="0" smtClean="0"/>
              <a:t>slim enough to complete</a:t>
            </a:r>
            <a:r>
              <a:rPr lang="en-US" baseline="0" dirty="0" smtClean="0"/>
              <a:t>, you might still need to add things or even get to the ending. Keep working with others who need to finish. If you’re stuck or looking for feedback, try continuing to work with novel-writing buddies who also failed to finish</a:t>
            </a:r>
          </a:p>
          <a:p>
            <a:pPr lvl="0"/>
            <a:r>
              <a:rPr lang="en-US" baseline="0" dirty="0" smtClean="0"/>
              <a:t>10: Story walls with other writers; we do them monthly at the Journey</a:t>
            </a:r>
          </a:p>
          <a:p>
            <a:pPr lvl="0"/>
            <a:r>
              <a:rPr lang="en-US" baseline="0" dirty="0" smtClean="0"/>
              <a:t>And finally, don</a:t>
            </a:r>
            <a:r>
              <a:rPr lang="fr-FR" baseline="0" dirty="0" smtClean="0"/>
              <a:t>’</a:t>
            </a:r>
            <a:r>
              <a:rPr lang="en-US" baseline="0" dirty="0" smtClean="0"/>
              <a:t>t forget to</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11: SAVE YOUR WORK! Early and often and in multiple places.</a:t>
            </a:r>
          </a:p>
        </p:txBody>
      </p:sp>
      <p:sp>
        <p:nvSpPr>
          <p:cNvPr id="4" name="Slide Number Placeholder 3"/>
          <p:cNvSpPr>
            <a:spLocks noGrp="1"/>
          </p:cNvSpPr>
          <p:nvPr>
            <p:ph type="sldNum" sz="quarter" idx="10"/>
          </p:nvPr>
        </p:nvSpPr>
        <p:spPr/>
        <p:txBody>
          <a:bodyPr/>
          <a:lstStyle/>
          <a:p>
            <a:fld id="{301E6127-599D-C34B-B1A3-AAA68FA189D5}" type="slidenum">
              <a:rPr lang="en-US" smtClean="0"/>
              <a:t>33</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CB does</a:t>
            </a:r>
            <a:r>
              <a:rPr lang="en-US" sz="1200" b="0" baseline="0" dirty="0" smtClean="0">
                <a:latin typeface="Iowan Old Style Roman"/>
                <a:cs typeface="Iowan Old Style Roman"/>
              </a:rPr>
              <a:t> this</a:t>
            </a:r>
            <a:endParaRPr lang="en-US" sz="1200" b="0" dirty="0" smtClean="0">
              <a:latin typeface="Iowan Old Style Roman"/>
              <a:cs typeface="Iowan Old Style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Iowan Old Style Roman"/>
                <a:cs typeface="Iowan Old Style Roman"/>
              </a:rPr>
              <a:t>Handouts </a:t>
            </a:r>
            <a:r>
              <a:rPr lang="en-US" sz="1200" b="0" dirty="0" smtClean="0">
                <a:latin typeface="Iowan Old Style Roman"/>
                <a:cs typeface="Iowan Old Style Roman"/>
              </a:rPr>
              <a:t>to include at least the links above; possibly a link to this presentation? Link</a:t>
            </a:r>
            <a:r>
              <a:rPr lang="en-US" sz="1200" b="0" baseline="0" dirty="0" smtClean="0">
                <a:latin typeface="Iowan Old Style Roman"/>
                <a:cs typeface="Iowan Old Style Roman"/>
              </a:rPr>
              <a:t> to the public Journey site, or not? Link to </a:t>
            </a:r>
            <a:r>
              <a:rPr lang="en-US" sz="1200" b="0" baseline="0" dirty="0" err="1" smtClean="0">
                <a:latin typeface="Iowan Old Style Roman"/>
                <a:cs typeface="Iowan Old Style Roman"/>
              </a:rPr>
              <a:t>ChiWriMo</a:t>
            </a:r>
            <a:r>
              <a:rPr lang="en-US" sz="1200" b="0" baseline="0" dirty="0" smtClean="0">
                <a:latin typeface="Iowan Old Style Roman"/>
                <a:cs typeface="Iowan Old Style Roman"/>
              </a:rPr>
              <a:t>, or not</a:t>
            </a:r>
            <a:r>
              <a:rPr lang="en-US" sz="1200" b="0" baseline="0" dirty="0" smtClean="0">
                <a:latin typeface="Iowan Old Style Roman"/>
                <a:cs typeface="Iowan Old Style Roman"/>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Iowan Old Style Roman"/>
              <a:cs typeface="Iowan Old Style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Iowan Old Style Roman"/>
                <a:cs typeface="Iowan Old Style Roman"/>
              </a:rPr>
              <a:t>LAST SLIDE OF PRESENTATION; The rest are just extras</a:t>
            </a:r>
            <a:endParaRPr lang="en-US" sz="1200" b="0" baseline="0" dirty="0" smtClean="0">
              <a:latin typeface="Iowan Old Style Roman"/>
              <a:cs typeface="Iowan Old Style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34</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35</a:t>
            </a:fld>
            <a:endParaRPr lang="en-US"/>
          </a:p>
        </p:txBody>
      </p:sp>
    </p:spTree>
    <p:extLst>
      <p:ext uri="{BB962C8B-B14F-4D97-AF65-F5344CB8AC3E}">
        <p14:creationId xmlns:p14="http://schemas.microsoft.com/office/powerpoint/2010/main" val="4197995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36</a:t>
            </a:fld>
            <a:endParaRPr lang="en-US"/>
          </a:p>
        </p:txBody>
      </p:sp>
    </p:spTree>
    <p:extLst>
      <p:ext uri="{BB962C8B-B14F-4D97-AF65-F5344CB8AC3E}">
        <p14:creationId xmlns:p14="http://schemas.microsoft.com/office/powerpoint/2010/main" val="2696675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37</a:t>
            </a:fld>
            <a:endParaRPr lang="en-US"/>
          </a:p>
        </p:txBody>
      </p:sp>
    </p:spTree>
    <p:extLst>
      <p:ext uri="{BB962C8B-B14F-4D97-AF65-F5344CB8AC3E}">
        <p14:creationId xmlns:p14="http://schemas.microsoft.com/office/powerpoint/2010/main" val="2696675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38</a:t>
            </a:fld>
            <a:endParaRPr lang="en-US"/>
          </a:p>
        </p:txBody>
      </p:sp>
    </p:spTree>
    <p:extLst>
      <p:ext uri="{BB962C8B-B14F-4D97-AF65-F5344CB8AC3E}">
        <p14:creationId xmlns:p14="http://schemas.microsoft.com/office/powerpoint/2010/main" val="2696675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E6127-599D-C34B-B1A3-AAA68FA189D5}" type="slidenum">
              <a:rPr lang="en-US" smtClean="0"/>
              <a:t>39</a:t>
            </a:fld>
            <a:endParaRPr lang="en-US"/>
          </a:p>
        </p:txBody>
      </p:sp>
    </p:spTree>
    <p:extLst>
      <p:ext uri="{BB962C8B-B14F-4D97-AF65-F5344CB8AC3E}">
        <p14:creationId xmlns:p14="http://schemas.microsoft.com/office/powerpoint/2010/main" val="269667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Examples </a:t>
            </a:r>
            <a:r>
              <a:rPr lang="en-US" dirty="0" smtClean="0"/>
              <a:t>of pro writers who use NaNoWriMo to draft their novels: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Mary Robinette Kowal, Jason</a:t>
            </a:r>
            <a:r>
              <a:rPr lang="en-US" baseline="0" dirty="0" smtClean="0"/>
              <a:t> Hough, </a:t>
            </a:r>
            <a:r>
              <a:rPr lang="en-US" dirty="0" smtClean="0"/>
              <a:t>Erin Morgenstern, Stephanie Perkins, and Sara</a:t>
            </a:r>
            <a:r>
              <a:rPr lang="en-US" baseline="0" dirty="0" smtClean="0"/>
              <a:t> </a:t>
            </a:r>
            <a:r>
              <a:rPr lang="en-US" baseline="0" dirty="0" err="1" smtClean="0"/>
              <a:t>Gruen</a:t>
            </a:r>
            <a:r>
              <a:rPr lang="en-US" baseline="0" dirty="0" smtClean="0"/>
              <a:t>, </a:t>
            </a:r>
            <a:r>
              <a:rPr lang="en-US" dirty="0" smtClean="0"/>
              <a:t>as well as many others. They’ve found November useful as “focus time” for pushing the world aside while finishing</a:t>
            </a:r>
            <a:r>
              <a:rPr lang="en-US" baseline="0" dirty="0" smtClean="0"/>
              <a:t> their </a:t>
            </a:r>
            <a:r>
              <a:rPr lang="en-US" dirty="0" smtClean="0"/>
              <a:t>novel.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ADD ANECDOTES? See if there are </a:t>
            </a:r>
            <a:r>
              <a:rPr lang="en-US" dirty="0" smtClean="0"/>
              <a:t>author </a:t>
            </a:r>
            <a:r>
              <a:rPr lang="en-US" dirty="0"/>
              <a:t>comments on Nano </a:t>
            </a:r>
            <a:r>
              <a:rPr lang="en-US" dirty="0" smtClean="0"/>
              <a:t>site,</a:t>
            </a:r>
            <a:r>
              <a:rPr lang="en-US" baseline="0" dirty="0" smtClean="0"/>
              <a:t> maybe in </a:t>
            </a:r>
            <a:r>
              <a:rPr lang="en-US" dirty="0" smtClean="0"/>
              <a:t>pep </a:t>
            </a:r>
            <a:r>
              <a:rPr lang="en-US" dirty="0"/>
              <a:t>talks</a:t>
            </a:r>
          </a:p>
        </p:txBody>
      </p:sp>
      <p:sp>
        <p:nvSpPr>
          <p:cNvPr id="4" name="Slide Number Placeholder 3"/>
          <p:cNvSpPr>
            <a:spLocks noGrp="1"/>
          </p:cNvSpPr>
          <p:nvPr>
            <p:ph type="sldNum" sz="quarter" idx="10"/>
          </p:nvPr>
        </p:nvSpPr>
        <p:spPr/>
        <p:txBody>
          <a:bodyPr/>
          <a:lstStyle/>
          <a:p>
            <a:fld id="{301E6127-599D-C34B-B1A3-AAA68FA189D5}" type="slidenum">
              <a:rPr lang="en-US" smtClean="0"/>
              <a:t>4</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spcBef>
                <a:spcPts val="1080"/>
              </a:spcBef>
              <a:buNone/>
            </a:pPr>
            <a:r>
              <a:rPr lang="en-US" dirty="0" smtClean="0">
                <a:latin typeface="Avenir Light"/>
                <a:cs typeface="Avenir Light"/>
              </a:rPr>
              <a:t>- NaNoWriMo is short for National Novel Writing Month; it began in July 1999 </a:t>
            </a:r>
            <a:r>
              <a:rPr lang="en-US" dirty="0" smtClean="0">
                <a:latin typeface="Avenir Light"/>
                <a:cs typeface="Avenir Light"/>
              </a:rPr>
              <a:t>in San Francisco with </a:t>
            </a:r>
            <a:r>
              <a:rPr lang="en-US" dirty="0" smtClean="0">
                <a:latin typeface="Avenir Light"/>
                <a:cs typeface="Avenir Light"/>
              </a:rPr>
              <a:t>21 participants, mostly in their 20s, who</a:t>
            </a:r>
            <a:r>
              <a:rPr lang="en-US" baseline="0" dirty="0" smtClean="0">
                <a:latin typeface="Avenir Light"/>
                <a:cs typeface="Avenir Light"/>
              </a:rPr>
              <a:t> mostly started Besides, they thought, as novelists, that they would find it easier to get dates than as non-novelists</a:t>
            </a:r>
            <a:r>
              <a:rPr lang="en-US" dirty="0" smtClean="0">
                <a:latin typeface="Avenir Light"/>
                <a:cs typeface="Avenir Light"/>
              </a:rPr>
              <a:t>.</a:t>
            </a:r>
          </a:p>
          <a:p>
            <a:pPr marL="0" indent="0">
              <a:lnSpc>
                <a:spcPct val="140000"/>
              </a:lnSpc>
              <a:spcBef>
                <a:spcPts val="1080"/>
              </a:spcBef>
              <a:buNone/>
            </a:pPr>
            <a:endParaRPr lang="en-US" dirty="0" smtClean="0">
              <a:latin typeface="Avenir Light"/>
              <a:cs typeface="Avenir Light"/>
            </a:endParaRPr>
          </a:p>
          <a:p>
            <a:pPr marL="0" indent="0">
              <a:lnSpc>
                <a:spcPct val="140000"/>
              </a:lnSpc>
              <a:spcBef>
                <a:spcPts val="1080"/>
              </a:spcBef>
              <a:buNone/>
            </a:pPr>
            <a:r>
              <a:rPr lang="en-US" dirty="0" smtClean="0">
                <a:latin typeface="Avenir Light"/>
                <a:cs typeface="Avenir Light"/>
              </a:rPr>
              <a:t>- It moved to November the following year (to take advantage of the miserable weather). </a:t>
            </a:r>
          </a:p>
          <a:p>
            <a:pPr marL="0" indent="0">
              <a:lnSpc>
                <a:spcPct val="140000"/>
              </a:lnSpc>
              <a:spcBef>
                <a:spcPts val="1080"/>
              </a:spcBef>
              <a:buNone/>
            </a:pPr>
            <a:endParaRPr lang="en-US" dirty="0" smtClean="0">
              <a:latin typeface="Avenir Light"/>
              <a:cs typeface="Avenir Light"/>
            </a:endParaRPr>
          </a:p>
          <a:p>
            <a:pPr marL="0" indent="0">
              <a:lnSpc>
                <a:spcPct val="140000"/>
              </a:lnSpc>
              <a:spcBef>
                <a:spcPts val="1080"/>
              </a:spcBef>
              <a:buNone/>
            </a:pPr>
            <a:r>
              <a:rPr lang="en-US" dirty="0" smtClean="0">
                <a:latin typeface="Avenir Light"/>
                <a:cs typeface="Avenir Light"/>
              </a:rPr>
              <a:t>- In 2013, the folks at NaNoWriMo tallied 310,000 adult novelists and 89,500 young writers.</a:t>
            </a:r>
          </a:p>
          <a:p>
            <a:pPr marL="0" indent="0">
              <a:lnSpc>
                <a:spcPct val="140000"/>
              </a:lnSpc>
              <a:spcBef>
                <a:spcPts val="1080"/>
              </a:spcBef>
              <a:buNone/>
            </a:pPr>
            <a:r>
              <a:rPr lang="en-US" dirty="0" smtClean="0">
                <a:latin typeface="Avenir Light"/>
                <a:cs typeface="Avenir Light"/>
              </a:rPr>
              <a:t>stats: hundreds of thousands of participants each year; regionally, at least a few hundred in the Naperville region representing the cities and suburbs west of </a:t>
            </a:r>
            <a:r>
              <a:rPr lang="en-US" dirty="0" smtClean="0">
                <a:latin typeface="Avenir Light"/>
                <a:cs typeface="Avenir Light"/>
              </a:rPr>
              <a:t>Chicago</a:t>
            </a:r>
            <a:endParaRPr lang="en-US" baseline="0" dirty="0" smtClean="0"/>
          </a:p>
          <a:p>
            <a:r>
              <a:rPr lang="en-US" baseline="0" dirty="0" smtClean="0"/>
              <a:t>Locally, 154 </a:t>
            </a:r>
            <a:r>
              <a:rPr lang="en-US" baseline="0" dirty="0" smtClean="0"/>
              <a:t>winners out of 554 participants comments - Tim</a:t>
            </a:r>
          </a:p>
        </p:txBody>
      </p:sp>
      <p:sp>
        <p:nvSpPr>
          <p:cNvPr id="4" name="Slide Number Placeholder 3"/>
          <p:cNvSpPr>
            <a:spLocks noGrp="1"/>
          </p:cNvSpPr>
          <p:nvPr>
            <p:ph type="sldNum" sz="quarter" idx="10"/>
          </p:nvPr>
        </p:nvSpPr>
        <p:spPr/>
        <p:txBody>
          <a:bodyPr/>
          <a:lstStyle/>
          <a:p>
            <a:fld id="{301E6127-599D-C34B-B1A3-AAA68FA189D5}" type="slidenum">
              <a:rPr lang="en-US" smtClean="0"/>
              <a:t>5</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November sucks as a  month to do this</a:t>
            </a:r>
            <a:endParaRPr lang="en-US" dirty="0" smtClean="0"/>
          </a:p>
          <a:p>
            <a:r>
              <a:rPr lang="en-US" baseline="0" dirty="0" smtClean="0"/>
              <a:t>Click 1: bad weather</a:t>
            </a:r>
          </a:p>
          <a:p>
            <a:r>
              <a:rPr lang="en-US" baseline="0" dirty="0" smtClean="0"/>
              <a:t>Click 2: work assignments, because everyone wants to get the big stuff out of the way before the holidays</a:t>
            </a:r>
          </a:p>
          <a:p>
            <a:r>
              <a:rPr lang="en-US" baseline="0" dirty="0" smtClean="0"/>
              <a:t>Click 3: School projects/exams</a:t>
            </a:r>
          </a:p>
          <a:p>
            <a:r>
              <a:rPr lang="en-US" baseline="0" dirty="0" smtClean="0"/>
              <a:t>Click 4: Holiday shopping starts to become an issue</a:t>
            </a:r>
          </a:p>
          <a:p>
            <a:r>
              <a:rPr lang="en-US" baseline="0" dirty="0" smtClean="0"/>
              <a:t>Click 5: Thanksgiving – a lovely time with lots of cooking, housecleaning, and company possibly showing up.</a:t>
            </a:r>
          </a:p>
          <a:p>
            <a:r>
              <a:rPr lang="en-US" baseline="0" dirty="0" smtClean="0"/>
              <a:t>Click 6: Punch line</a:t>
            </a:r>
          </a:p>
        </p:txBody>
      </p:sp>
      <p:sp>
        <p:nvSpPr>
          <p:cNvPr id="4" name="Slide Number Placeholder 3"/>
          <p:cNvSpPr>
            <a:spLocks noGrp="1"/>
          </p:cNvSpPr>
          <p:nvPr>
            <p:ph type="sldNum" sz="quarter" idx="10"/>
          </p:nvPr>
        </p:nvSpPr>
        <p:spPr/>
        <p:txBody>
          <a:bodyPr/>
          <a:lstStyle/>
          <a:p>
            <a:fld id="{301E6127-599D-C34B-B1A3-AAA68FA189D5}" type="slidenum">
              <a:rPr lang="en-US" smtClean="0"/>
              <a:t>6</a:t>
            </a:fld>
            <a:endParaRPr lang="en-US"/>
          </a:p>
        </p:txBody>
      </p:sp>
    </p:spTree>
    <p:extLst>
      <p:ext uri="{BB962C8B-B14F-4D97-AF65-F5344CB8AC3E}">
        <p14:creationId xmlns:p14="http://schemas.microsoft.com/office/powerpoint/2010/main" val="3542072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latin typeface="Avenir Light"/>
                <a:cs typeface="Avenir Light"/>
              </a:rPr>
              <a:t>Note</a:t>
            </a:r>
            <a:r>
              <a:rPr lang="en-US" dirty="0" smtClean="0">
                <a:latin typeface="Avenir Light"/>
                <a:cs typeface="Avenir Light"/>
              </a:rPr>
              <a:t>: There used to be a rule requiring you start from scratch; but now you are allowed to add onto an existing work. And there are NaNo rebels who use the motivation by eschew the other rules</a:t>
            </a:r>
            <a:r>
              <a:rPr lang="en-US" dirty="0" smtClean="0">
                <a:latin typeface="Avenir Light"/>
                <a:cs typeface="Avenir Light"/>
              </a:rPr>
              <a:t>.</a:t>
            </a:r>
            <a:endParaRPr lang="en-US" dirty="0" smtClean="0">
              <a:latin typeface="Avenir Light"/>
              <a:cs typeface="Avenir Light"/>
            </a:endParaRPr>
          </a:p>
        </p:txBody>
      </p:sp>
      <p:sp>
        <p:nvSpPr>
          <p:cNvPr id="4" name="Slide Number Placeholder 3"/>
          <p:cNvSpPr>
            <a:spLocks noGrp="1"/>
          </p:cNvSpPr>
          <p:nvPr>
            <p:ph type="sldNum" sz="quarter" idx="10"/>
          </p:nvPr>
        </p:nvSpPr>
        <p:spPr/>
        <p:txBody>
          <a:bodyPr/>
          <a:lstStyle/>
          <a:p>
            <a:fld id="{301E6127-599D-C34B-B1A3-AAA68FA189D5}" type="slidenum">
              <a:rPr lang="en-US" smtClean="0"/>
              <a:t>7</a:t>
            </a:fld>
            <a:endParaRPr lang="en-US"/>
          </a:p>
        </p:txBody>
      </p:sp>
    </p:spTree>
    <p:extLst>
      <p:ext uri="{BB962C8B-B14F-4D97-AF65-F5344CB8AC3E}">
        <p14:creationId xmlns:p14="http://schemas.microsoft.com/office/powerpoint/2010/main" val="33277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CB: At start: Ready to write a novel page is up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1: red </a:t>
            </a:r>
            <a:r>
              <a:rPr lang="en-US" baseline="0" dirty="0" smtClean="0"/>
              <a:t>rectangle; click on this button which brings you to</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2: welcome writer page; </a:t>
            </a:r>
            <a:r>
              <a:rPr lang="en-US" baseline="0" dirty="0" smtClean="0"/>
              <a:t>which you can</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Click 3: arrow to preferred username. Mine is </a:t>
            </a:r>
            <a:r>
              <a:rPr lang="en-US" baseline="0" dirty="0" err="1" smtClean="0"/>
              <a:t>ceebee</a:t>
            </a:r>
            <a:r>
              <a:rPr lang="en-US" baseline="0" dirty="0" smtClean="0"/>
              <a:t>. Fill in the other fields and choose your time zone; tell them you’re at least 13 and have read the Terms and Conditions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8</a:t>
            </a:fld>
            <a:endParaRPr lang="en-US"/>
          </a:p>
        </p:txBody>
      </p:sp>
    </p:spTree>
    <p:extLst>
      <p:ext uri="{BB962C8B-B14F-4D97-AF65-F5344CB8AC3E}">
        <p14:creationId xmlns:p14="http://schemas.microsoft.com/office/powerpoint/2010/main" val="281350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refresh</a:t>
            </a:r>
            <a:r>
              <a:rPr lang="en-US" baseline="0" dirty="0" smtClean="0"/>
              <a:t> your stats whenever you add words. During November a link appears (usually in the upper right of the page) and you can update your total.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Many people find the graphs motivating!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01E6127-599D-C34B-B1A3-AAA68FA189D5}" type="slidenum">
              <a:rPr lang="en-US" smtClean="0"/>
              <a:t>9</a:t>
            </a:fld>
            <a:endParaRPr lang="en-US" dirty="0"/>
          </a:p>
        </p:txBody>
      </p:sp>
    </p:spTree>
    <p:extLst>
      <p:ext uri="{BB962C8B-B14F-4D97-AF65-F5344CB8AC3E}">
        <p14:creationId xmlns:p14="http://schemas.microsoft.com/office/powerpoint/2010/main" val="354207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2D848A-3D2A-AA4D-93C9-D9FBDEC9450A}"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319121974"/>
      </p:ext>
    </p:extLst>
  </p:cSld>
  <p:clrMapOvr>
    <a:masterClrMapping/>
  </p:clrMapOvr>
  <p:transition xmlns:p14="http://schemas.microsoft.com/office/powerpoint/2010/mai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2D848A-3D2A-AA4D-93C9-D9FBDEC9450A}"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1849711018"/>
      </p:ext>
    </p:extLst>
  </p:cSld>
  <p:clrMapOvr>
    <a:masterClrMapping/>
  </p:clrMapOvr>
  <p:transition xmlns:p14="http://schemas.microsoft.com/office/powerpoint/2010/mai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2D848A-3D2A-AA4D-93C9-D9FBDEC9450A}"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486740808"/>
      </p:ext>
    </p:extLst>
  </p:cSld>
  <p:clrMapOvr>
    <a:masterClrMapping/>
  </p:clrMapOvr>
  <p:transition xmlns:p14="http://schemas.microsoft.com/office/powerpoint/2010/mai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D44E1B83-4A1B-4B7A-865C-00DA4A31FD18}"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A1EE43A-C3BC-4C6D-AD8A-68F99A8D02AE}"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E4F45600-4B3E-4ACC-940C-08AEDF5BD4A7}"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11E42339-C89A-4664-A5E1-D694D5D1BCD3}"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7A2C31CB-FEB0-46D3-881F-91283D197E90}"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EC1E6AF1-1A4F-460B-8CC5-67369B255F8B}"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428BA4A0-D7F1-40E5-A933-7F26C3388065}"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B503091C-91B8-4C39-8709-7772950B51FC}"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2D848A-3D2A-AA4D-93C9-D9FBDEC9450A}"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2966289623"/>
      </p:ext>
    </p:extLst>
  </p:cSld>
  <p:clrMapOvr>
    <a:masterClrMapping/>
  </p:clrMapOvr>
  <p:transition xmlns:p14="http://schemas.microsoft.com/office/powerpoint/2010/mai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E78FAF45-7945-4FE3-AED0-14B7E876846E}"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4D6DD0F-D128-45AB-97BE-4E0FAC0D16FB}"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de-DE">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de-DE">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6157FD8C-ED8B-46A9-859F-D5903DD55CE0}" type="slidenum">
              <a:rPr lang="de-DE">
                <a:solidFill>
                  <a:srgbClr val="000000"/>
                </a:solidFill>
                <a:latin typeface="Arial"/>
              </a:rPr>
              <a:pPr/>
              <a:t>‹#›</a:t>
            </a:fld>
            <a:endParaRPr lang="de-DE">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2D848A-3D2A-AA4D-93C9-D9FBDEC9450A}"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1284913153"/>
      </p:ext>
    </p:extLst>
  </p:cSld>
  <p:clrMapOvr>
    <a:masterClrMapping/>
  </p:clrMapOvr>
  <p:transition xmlns:p14="http://schemas.microsoft.com/office/powerpoint/2010/mai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D848A-3D2A-AA4D-93C9-D9FBDEC9450A}"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1322859464"/>
      </p:ext>
    </p:extLst>
  </p:cSld>
  <p:clrMapOvr>
    <a:masterClrMapping/>
  </p:clrMapOvr>
  <p:transition xmlns:p14="http://schemas.microsoft.com/office/powerpoint/2010/mai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2D848A-3D2A-AA4D-93C9-D9FBDEC9450A}" type="datetimeFigureOut">
              <a:rPr lang="en-US" smtClean="0"/>
              <a:t>10/8/15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49302678"/>
      </p:ext>
    </p:extLst>
  </p:cSld>
  <p:clrMapOvr>
    <a:masterClrMapping/>
  </p:clrMapOvr>
  <p:transition xmlns:p14="http://schemas.microsoft.com/office/powerpoint/2010/mai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2D848A-3D2A-AA4D-93C9-D9FBDEC9450A}" type="datetimeFigureOut">
              <a:rPr lang="en-US" smtClean="0"/>
              <a:t>10/8/15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2850484139"/>
      </p:ext>
    </p:extLst>
  </p:cSld>
  <p:clrMapOvr>
    <a:masterClrMapping/>
  </p:clrMapOvr>
  <p:transition xmlns:p14="http://schemas.microsoft.com/office/powerpoint/2010/mai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D848A-3D2A-AA4D-93C9-D9FBDEC9450A}" type="datetimeFigureOut">
              <a:rPr lang="en-US" smtClean="0"/>
              <a:t>10/8/15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2784325183"/>
      </p:ext>
    </p:extLst>
  </p:cSld>
  <p:clrMapOvr>
    <a:masterClrMapping/>
  </p:clrMapOvr>
  <p:transition xmlns:p14="http://schemas.microsoft.com/office/powerpoint/2010/mai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D848A-3D2A-AA4D-93C9-D9FBDEC9450A}"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3654548365"/>
      </p:ext>
    </p:extLst>
  </p:cSld>
  <p:clrMapOvr>
    <a:masterClrMapping/>
  </p:clrMapOvr>
  <p:transition xmlns:p14="http://schemas.microsoft.com/office/powerpoint/2010/mai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2D848A-3D2A-AA4D-93C9-D9FBDEC9450A}"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29531-6DE1-6944-B0AE-5C53BA676AC5}" type="slidenum">
              <a:rPr lang="en-US" smtClean="0"/>
              <a:t>‹#›</a:t>
            </a:fld>
            <a:endParaRPr lang="en-US"/>
          </a:p>
        </p:txBody>
      </p:sp>
    </p:spTree>
    <p:extLst>
      <p:ext uri="{BB962C8B-B14F-4D97-AF65-F5344CB8AC3E}">
        <p14:creationId xmlns:p14="http://schemas.microsoft.com/office/powerpoint/2010/main" val="907287737"/>
      </p:ext>
    </p:extLst>
  </p:cSld>
  <p:clrMapOvr>
    <a:masterClrMapping/>
  </p:clrMapOvr>
  <p:transition xmlns:p14="http://schemas.microsoft.com/office/powerpoint/2010/main" spd="slow" advClick="0">
    <p:push dir="u"/>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D848A-3D2A-AA4D-93C9-D9FBDEC9450A}" type="datetimeFigureOut">
              <a:rPr lang="en-US" smtClean="0"/>
              <a:t>10/8/15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29531-6DE1-6944-B0AE-5C53BA676AC5}" type="slidenum">
              <a:rPr lang="en-US" smtClean="0"/>
              <a:t>‹#›</a:t>
            </a:fld>
            <a:endParaRPr lang="en-US"/>
          </a:p>
        </p:txBody>
      </p:sp>
    </p:spTree>
    <p:extLst>
      <p:ext uri="{BB962C8B-B14F-4D97-AF65-F5344CB8AC3E}">
        <p14:creationId xmlns:p14="http://schemas.microsoft.com/office/powerpoint/2010/main" val="338898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advClick="0">
    <p:push dir="u"/>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de-DE"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endParaRPr lang="de-DE">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de-DE">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F0DC3437-5D45-4891-9A65-8DAEAE99D29D}" type="slidenum">
              <a:rPr lang="de-DE">
                <a:solidFill>
                  <a:srgbClr val="000000"/>
                </a:solidFill>
                <a:latin typeface="Arial"/>
              </a:rPr>
              <a:pPr defTabSz="914400" fontAlgn="base">
                <a:spcBef>
                  <a:spcPct val="0"/>
                </a:spcBef>
                <a:spcAft>
                  <a:spcPct val="0"/>
                </a:spcAft>
              </a:pPr>
              <a:t>‹#›</a:t>
            </a:fld>
            <a:endParaRPr lang="de-DE">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29.tiff"/><Relationship Id="rId7" Type="http://schemas.openxmlformats.org/officeDocument/2006/relationships/image" Target="../media/image30.tiff"/><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jp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tif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7" Type="http://schemas.openxmlformats.org/officeDocument/2006/relationships/image" Target="../media/image41.JPG"/><Relationship Id="rId8"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3.png"/><Relationship Id="rId6"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tiff"/><Relationship Id="rId7"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9" Type="http://schemas.openxmlformats.org/officeDocument/2006/relationships/hyperlink" Target="http://paulrouget.com/dzslides/" TargetMode="External"/><Relationship Id="rId20" Type="http://schemas.openxmlformats.org/officeDocument/2006/relationships/image" Target="../media/image3.png"/><Relationship Id="rId10" Type="http://schemas.openxmlformats.org/officeDocument/2006/relationships/hyperlink" Target="http://www.microsoft.com/interop/openup/openxml/default.aspx" TargetMode="External"/><Relationship Id="rId11" Type="http://schemas.openxmlformats.org/officeDocument/2006/relationships/hyperlink" Target="http://en.wikipedia.org/wiki/OpenDocument" TargetMode="External"/><Relationship Id="rId12" Type="http://schemas.openxmlformats.org/officeDocument/2006/relationships/hyperlink" Target="http://opendocument.xml.org/" TargetMode="External"/><Relationship Id="rId13" Type="http://schemas.openxmlformats.org/officeDocument/2006/relationships/hyperlink" Target="http://en.wikipedia.org/wiki/EPUB" TargetMode="External"/><Relationship Id="rId14" Type="http://schemas.openxmlformats.org/officeDocument/2006/relationships/hyperlink" Target="http://www.fictionbook.org/index.php/Eng:XML_Schema_Fictionbook_2.1" TargetMode="External"/><Relationship Id="rId15" Type="http://schemas.openxmlformats.org/officeDocument/2006/relationships/hyperlink" Target="https://www.adobe.com/content/dam/Adobe/en/devnet/indesign/cs55-docs/IDML/idml-specification.pdf" TargetMode="External"/><Relationship Id="rId16" Type="http://schemas.openxmlformats.org/officeDocument/2006/relationships/hyperlink" Target="http://dev.opml.org/spec2.html" TargetMode="External"/><Relationship Id="rId17" Type="http://schemas.openxmlformats.org/officeDocument/2006/relationships/hyperlink" Target="http://www.latex-project.org/" TargetMode="External"/><Relationship Id="rId18" Type="http://schemas.openxmlformats.org/officeDocument/2006/relationships/hyperlink" Target="http://www.pragma-ade.nl/" TargetMode="External"/><Relationship Id="rId19" Type="http://schemas.openxmlformats.org/officeDocument/2006/relationships/hyperlink" Target="http://en.wikipedia.org/wiki/Portable_Document_Format" TargetMode="External"/><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hyperlink" Target="http://www.w3.org/Talks/Tools/Slidy" TargetMode="External"/><Relationship Id="rId6" Type="http://schemas.openxmlformats.org/officeDocument/2006/relationships/hyperlink" Target="http://lab.hakim.se/reveal-js/" TargetMode="External"/><Relationship Id="rId7" Type="http://schemas.openxmlformats.org/officeDocument/2006/relationships/hyperlink" Target="http://goessner.net/articles/slideous/" TargetMode="External"/><Relationship Id="rId8" Type="http://schemas.openxmlformats.org/officeDocument/2006/relationships/hyperlink" Target="http://meyerweb.com/eric/tools/s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1.tiff"/><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tiff"/><Relationship Id="rId8" Type="http://schemas.openxmlformats.org/officeDocument/2006/relationships/image" Target="../media/image55.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jpg"/><Relationship Id="rId13" Type="http://schemas.openxmlformats.org/officeDocument/2006/relationships/image" Target="../media/image74.png"/><Relationship Id="rId1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gif"/><Relationship Id="rId4" Type="http://schemas.openxmlformats.org/officeDocument/2006/relationships/image" Target="../media/image65.tiff"/><Relationship Id="rId5" Type="http://schemas.openxmlformats.org/officeDocument/2006/relationships/image" Target="../media/image66.png"/><Relationship Id="rId6" Type="http://schemas.openxmlformats.org/officeDocument/2006/relationships/image" Target="../media/image67.jpg"/><Relationship Id="rId7" Type="http://schemas.openxmlformats.org/officeDocument/2006/relationships/image" Target="../media/image68.jpeg"/><Relationship Id="rId8" Type="http://schemas.openxmlformats.org/officeDocument/2006/relationships/image" Target="../media/image69.jpg"/><Relationship Id="rId9" Type="http://schemas.openxmlformats.org/officeDocument/2006/relationships/image" Target="../media/image70.png"/><Relationship Id="rId10"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6.jp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77.png"/><Relationship Id="rId7" Type="http://schemas.openxmlformats.org/officeDocument/2006/relationships/image" Target="../media/image85.png"/><Relationship Id="rId8"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86.tiff"/><Relationship Id="rId4" Type="http://schemas.openxmlformats.org/officeDocument/2006/relationships/image" Target="../media/image34.tiff"/><Relationship Id="rId5" Type="http://schemas.openxmlformats.org/officeDocument/2006/relationships/image" Target="../media/image4.gif"/><Relationship Id="rId6" Type="http://schemas.openxmlformats.org/officeDocument/2006/relationships/image" Target="../media/image20.tiff"/><Relationship Id="rId7" Type="http://schemas.openxmlformats.org/officeDocument/2006/relationships/hyperlink" Target="http://naperwrimo.org" TargetMode="External"/><Relationship Id="rId8" Type="http://schemas.openxmlformats.org/officeDocument/2006/relationships/hyperlink" Target="http://nanowrimo.org/regions/usa-illinois-naperville"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gif"/><Relationship Id="rId7" Type="http://schemas.openxmlformats.org/officeDocument/2006/relationships/image" Target="../media/image4.gif"/><Relationship Id="rId8" Type="http://schemas.openxmlformats.org/officeDocument/2006/relationships/hyperlink" Target="http://www.advancedfictionwriting.com/articles/snowflake-method/"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hyperlink" Target="http://torange.us" TargetMode="External"/><Relationship Id="rId12" Type="http://schemas.openxmlformats.org/officeDocument/2006/relationships/hyperlink" Target="http://creativecommons.org/licenses/by/4.0/legalcode" TargetMode="External"/><Relationship Id="rId13" Type="http://schemas.openxmlformats.org/officeDocument/2006/relationships/hyperlink" Target="http://creativecommons.org/licenses/by-sa/3.0/" TargetMode="External"/><Relationship Id="rId14" Type="http://schemas.openxmlformats.org/officeDocument/2006/relationships/hyperlink" Target="http://www.nanowrimo.org" TargetMode="External"/><Relationship Id="rId15" Type="http://schemas.openxmlformats.org/officeDocument/2006/relationships/hyperlink" Target="http://naperwrimo.org"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amazon.com/Water-Elephants-Novel-Sara-Gruen/dp/1565125606" TargetMode="External"/><Relationship Id="rId4" Type="http://schemas.openxmlformats.org/officeDocument/2006/relationships/hyperlink" Target="http://www.amazon.com/Shades-Milk-Honey-Robinette-Kowal/dp/1472102495/ref=tmm_pap_title_1?_encoding=UTF8&amp;qid=&amp;sr=" TargetMode="External"/><Relationship Id="rId5" Type="http://schemas.openxmlformats.org/officeDocument/2006/relationships/hyperlink" Target="http://www.amazon.com/Anna-French-Kiss-Stephanie-Perkins/dp/B00CVDMPMK/ref=tmm_pap_title_1?_encoding=UTF8&amp;qid=1444257417&amp;sr=1-1" TargetMode="External"/><Relationship Id="rId6" Type="http://schemas.openxmlformats.org/officeDocument/2006/relationships/hyperlink" Target="http://www.amazon.com/Darwin-Elevator-Dire-Earth-Cycle-ebook/dp/B00BABT9VY/ref=sr_1_1?s=books&amp;ie=UTF8&amp;qid=1444257480&amp;sr=1-1&amp;keywords=the+darwin+elevator" TargetMode="External"/><Relationship Id="rId7" Type="http://schemas.openxmlformats.org/officeDocument/2006/relationships/hyperlink" Target="http://www.amazon.com/Night-Circus-Erin-Morgenstern-ebook/dp/B004J4WKTW/ref=sr_1_1?s=books&amp;ie=UTF8&amp;qid=1444257530&amp;sr=1-1&amp;keywords=the+night+circus+by+erin+morgenstern" TargetMode="External"/><Relationship Id="rId8" Type="http://schemas.openxmlformats.org/officeDocument/2006/relationships/hyperlink" Target="https://creativecommons.org/licenses/by/2.5/legalcode" TargetMode="External"/><Relationship Id="rId9" Type="http://schemas.openxmlformats.org/officeDocument/2006/relationships/hyperlink" Target="http://nanowrimo.org" TargetMode="External"/><Relationship Id="rId10" Type="http://schemas.openxmlformats.org/officeDocument/2006/relationships/hyperlink" Target="https://kanbanflow.com/" TargetMode="External"/></Relationships>
</file>

<file path=ppt/slides/_rels/slide38.xml.rels><?xml version="1.0" encoding="UTF-8" standalone="yes"?>
<Relationships xmlns="http://schemas.openxmlformats.org/package/2006/relationships"><Relationship Id="rId9" Type="http://schemas.openxmlformats.org/officeDocument/2006/relationships/hyperlink" Target="http://writeordie.com/" TargetMode="External"/><Relationship Id="rId20" Type="http://schemas.openxmlformats.org/officeDocument/2006/relationships/hyperlink" Target="https://creativecommons.org/licenses/by/3.0/deed.en" TargetMode="External"/><Relationship Id="rId10" Type="http://schemas.openxmlformats.org/officeDocument/2006/relationships/hyperlink" Target="http://writemonkey.com/" TargetMode="External"/><Relationship Id="rId11" Type="http://schemas.openxmlformats.org/officeDocument/2006/relationships/hyperlink" Target="http://www.ommwriter.com/" TargetMode="External"/><Relationship Id="rId12" Type="http://schemas.openxmlformats.org/officeDocument/2006/relationships/hyperlink" Target="http://www.creawriter.com/" TargetMode="External"/><Relationship Id="rId13" Type="http://schemas.openxmlformats.org/officeDocument/2006/relationships/hyperlink" Target="https://www.writersstore.com/scrivener/" TargetMode="External"/><Relationship Id="rId14" Type="http://schemas.openxmlformats.org/officeDocument/2006/relationships/hyperlink" Target="http://www.spacejock.com/yWriter5.html" TargetMode="External"/><Relationship Id="rId15" Type="http://schemas.openxmlformats.org/officeDocument/2006/relationships/hyperlink" Target="http://storyist.com/index.html" TargetMode="External"/><Relationship Id="rId16" Type="http://schemas.openxmlformats.org/officeDocument/2006/relationships/hyperlink" Target="https://www.libreoffice.org/download/libreoffice-fresh/" TargetMode="External"/><Relationship Id="rId17" Type="http://schemas.openxmlformats.org/officeDocument/2006/relationships/hyperlink" Target="https://www.google.com/docs/about/" TargetMode="External"/><Relationship Id="rId18" Type="http://schemas.openxmlformats.org/officeDocument/2006/relationships/hyperlink" Target="http://www.geograph.org.uk/photo/581673" TargetMode="External"/><Relationship Id="rId19" Type="http://schemas.openxmlformats.org/officeDocument/2006/relationships/hyperlink" Target="https://en.wikipedia.org/wiki/en:Creative_Commons"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www.nanowrimo.org" TargetMode="External"/><Relationship Id="rId4" Type="http://schemas.openxmlformats.org/officeDocument/2006/relationships/hyperlink" Target="http://cargocollective.com/darascully" TargetMode="External"/><Relationship Id="rId5" Type="http://schemas.openxmlformats.org/officeDocument/2006/relationships/hyperlink" Target="http://archive.youngwritersproject.org/node/2515" TargetMode="External"/><Relationship Id="rId6" Type="http://schemas.openxmlformats.org/officeDocument/2006/relationships/hyperlink" Target="http://peter-ortiz.deviantart.com/art/Legacy-of-Moth-499514085" TargetMode="External"/><Relationship Id="rId7" Type="http://schemas.openxmlformats.org/officeDocument/2006/relationships/hyperlink" Target="http://freemind.sourceforge.net/wiki/index.php/Main_Page" TargetMode="External"/><Relationship Id="rId8" Type="http://schemas.openxmlformats.org/officeDocument/2006/relationships/hyperlink" Target="https://www.xmind.ne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heosophical.org/" TargetMode="External"/><Relationship Id="rId4" Type="http://schemas.openxmlformats.org/officeDocument/2006/relationships/hyperlink" Target="https://pixabay.com/" TargetMode="External"/><Relationship Id="rId5" Type="http://schemas.openxmlformats.org/officeDocument/2006/relationships/hyperlink" Target="https://commons.wikimedia.org/wiki/File:VirginPendolinoDerailment.jpg%23/media/File:VirginPendolinoDerailment.jpg" TargetMode="External"/><Relationship Id="rId6" Type="http://schemas.openxmlformats.org/officeDocument/2006/relationships/hyperlink" Target="https://commons.wikimedia.org/wiki/File:Kamar_Zard_Buzhan_-_Nishapur_1.jpg%23/media/File:Kamar_Zard_Buzhan_-_Nishapur_1.jpg" TargetMode="External"/><Relationship Id="rId7" Type="http://schemas.openxmlformats.org/officeDocument/2006/relationships/hyperlink" Target="https://creativecommons.org/publicdomain/zero/1.0/deed.en" TargetMode="External"/><Relationship Id="rId8" Type="http://schemas.openxmlformats.org/officeDocument/2006/relationships/hyperlink" Target="https://www.flickr.com/photos/wheatfields/"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hyperlink" Target="https://commons.wikimedia.org/wiki/Category:Commons_OTRS_volunteers" TargetMode="External"/><Relationship Id="rId12" Type="http://schemas.openxmlformats.org/officeDocument/2006/relationships/hyperlink" Target="https://commons.wikimedia.org/wiki/Commons:OTRS" TargetMode="External"/><Relationship Id="rId13" Type="http://schemas.openxmlformats.org/officeDocument/2006/relationships/hyperlink" Target="https://ticket.wikimedia.org/otrs/index.pl?Action=AgentTicketZoom&amp;TicketNumber=2007022710013697" TargetMode="External"/><Relationship Id="rId14" Type="http://schemas.openxmlformats.org/officeDocument/2006/relationships/hyperlink" Target="https://commons.wikimedia.org/wiki/Commons:OTRS/Noticeboard" TargetMode="External"/><Relationship Id="rId15" Type="http://schemas.openxmlformats.org/officeDocument/2006/relationships/hyperlink" Target="https://commons.wikimedia.org/wiki/File:VirginPendolinoDerailment.jpg%23/media/File:VirginPendolinoDerailment.jpg" TargetMode="External"/><Relationship Id="rId1" Type="http://schemas.openxmlformats.org/officeDocument/2006/relationships/slideLayout" Target="../slideLayouts/slideLayout2.xml"/><Relationship Id="rId2" Type="http://schemas.openxmlformats.org/officeDocument/2006/relationships/hyperlink" Target="http://www.geograph.org.uk/photo/581673" TargetMode="External"/><Relationship Id="rId3" Type="http://schemas.openxmlformats.org/officeDocument/2006/relationships/hyperlink" Target="http://www.geograph.org.uk/profile/8888" TargetMode="External"/><Relationship Id="rId4" Type="http://schemas.openxmlformats.org/officeDocument/2006/relationships/hyperlink" Target="http://creativecommons.org/licenses/by-sa/2.0/" TargetMode="External"/><Relationship Id="rId5" Type="http://schemas.openxmlformats.org/officeDocument/2006/relationships/hyperlink" Target="https://en.wikipedia.org/wiki/en:public_domain" TargetMode="External"/><Relationship Id="rId6" Type="http://schemas.openxmlformats.org/officeDocument/2006/relationships/hyperlink" Target="https://en.wikipedia.org/wiki/en:Creative_Commons" TargetMode="External"/><Relationship Id="rId7" Type="http://schemas.openxmlformats.org/officeDocument/2006/relationships/hyperlink" Target="https://creativecommons.org/licenses/by/3.0/deed.en" TargetMode="External"/><Relationship Id="rId8" Type="http://schemas.openxmlformats.org/officeDocument/2006/relationships/hyperlink" Target="https://commons.wikimedia.org/wiki/File:Kamar_Zard_Buzhan_-_Nishapur_1.jpg%23/media/File:Kamar_Zard_Buzhan_-_Nishapur_1.jpg" TargetMode="External"/><Relationship Id="rId9" Type="http://schemas.openxmlformats.org/officeDocument/2006/relationships/hyperlink" Target="http://freedomdefined.org/Definition" TargetMode="External"/><Relationship Id="rId10" Type="http://schemas.openxmlformats.org/officeDocument/2006/relationships/hyperlink" Target="https://commons.wikimedia.org/wiki/Commons:Reusing_content_outside_Wikimedi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lickr.com/photos/wheatfield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2.jpg"/><Relationship Id="rId7" Type="http://schemas.openxmlformats.org/officeDocument/2006/relationships/image" Target="../media/image13.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tiff"/><Relationship Id="rId7" Type="http://schemas.openxmlformats.org/officeDocument/2006/relationships/image" Target="../media/image18.png"/><Relationship Id="rId8"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713745"/>
            <a:ext cx="5943600" cy="2296225"/>
          </a:xfrm>
          <a:ln>
            <a:noFill/>
          </a:ln>
        </p:spPr>
        <p:txBody>
          <a:bodyPr>
            <a:normAutofit/>
          </a:bodyPr>
          <a:lstStyle/>
          <a:p>
            <a:pPr>
              <a:lnSpc>
                <a:spcPct val="120000"/>
              </a:lnSpc>
            </a:pPr>
            <a:r>
              <a:rPr lang="en-US" sz="4800" b="1" dirty="0" smtClean="0">
                <a:solidFill>
                  <a:schemeClr val="bg2">
                    <a:lumMod val="25000"/>
                  </a:schemeClr>
                </a:solidFill>
                <a:latin typeface="Bookman Old Style"/>
                <a:cs typeface="Bookman Old Style"/>
              </a:rPr>
              <a:t>NaNoWriMo </a:t>
            </a:r>
            <a:br>
              <a:rPr lang="en-US" sz="4800" b="1" dirty="0" smtClean="0">
                <a:solidFill>
                  <a:schemeClr val="bg2">
                    <a:lumMod val="25000"/>
                  </a:schemeClr>
                </a:solidFill>
                <a:latin typeface="Bookman Old Style"/>
                <a:cs typeface="Bookman Old Style"/>
              </a:rPr>
            </a:br>
            <a:r>
              <a:rPr lang="en-US" sz="4800" b="1" dirty="0" smtClean="0">
                <a:solidFill>
                  <a:schemeClr val="bg2">
                    <a:lumMod val="25000"/>
                  </a:schemeClr>
                </a:solidFill>
                <a:latin typeface="Bookman Old Style"/>
                <a:cs typeface="Bookman Old Style"/>
              </a:rPr>
              <a:t>in a Nutshell</a:t>
            </a:r>
            <a:endParaRPr lang="en-US" sz="4800" b="1" dirty="0">
              <a:solidFill>
                <a:schemeClr val="bg2">
                  <a:lumMod val="25000"/>
                </a:schemeClr>
              </a:solidFill>
              <a:latin typeface="Bookman Old Style"/>
              <a:cs typeface="Bookman Old Style"/>
            </a:endParaRPr>
          </a:p>
        </p:txBody>
      </p:sp>
      <p:sp>
        <p:nvSpPr>
          <p:cNvPr id="3" name="Subtitle 2"/>
          <p:cNvSpPr>
            <a:spLocks noGrp="1"/>
          </p:cNvSpPr>
          <p:nvPr>
            <p:ph type="subTitle" idx="1"/>
          </p:nvPr>
        </p:nvSpPr>
        <p:spPr>
          <a:xfrm>
            <a:off x="685800" y="3434590"/>
            <a:ext cx="7772400" cy="2204210"/>
          </a:xfrm>
        </p:spPr>
        <p:txBody>
          <a:bodyPr>
            <a:normAutofit lnSpcReduction="10000"/>
          </a:bodyPr>
          <a:lstStyle/>
          <a:p>
            <a:r>
              <a:rPr lang="en-US" i="1" dirty="0" smtClean="0">
                <a:solidFill>
                  <a:srgbClr val="558ED5"/>
                </a:solidFill>
                <a:latin typeface="Arial"/>
                <a:cs typeface="Arial"/>
              </a:rPr>
              <a:t>- </a:t>
            </a:r>
            <a:r>
              <a:rPr lang="en-US" sz="2800" i="1" dirty="0" smtClean="0">
                <a:solidFill>
                  <a:srgbClr val="558ED5"/>
                </a:solidFill>
                <a:latin typeface="Arial"/>
                <a:cs typeface="Arial"/>
              </a:rPr>
              <a:t>or </a:t>
            </a:r>
            <a:r>
              <a:rPr lang="en-US" i="1" dirty="0" smtClean="0">
                <a:solidFill>
                  <a:srgbClr val="558ED5"/>
                </a:solidFill>
                <a:latin typeface="Arial"/>
                <a:cs typeface="Arial"/>
              </a:rPr>
              <a:t>-</a:t>
            </a:r>
          </a:p>
          <a:p>
            <a:endParaRPr lang="en-US" i="1" dirty="0" smtClean="0">
              <a:solidFill>
                <a:srgbClr val="558ED5"/>
              </a:solidFill>
              <a:latin typeface="Arial"/>
              <a:cs typeface="Arial"/>
            </a:endParaRPr>
          </a:p>
          <a:p>
            <a:r>
              <a:rPr lang="en-US" dirty="0" smtClean="0">
                <a:solidFill>
                  <a:srgbClr val="558ED5"/>
                </a:solidFill>
                <a:latin typeface="Arial"/>
                <a:cs typeface="Arial"/>
              </a:rPr>
              <a:t>the whys &amp; hows of writing </a:t>
            </a:r>
          </a:p>
          <a:p>
            <a:r>
              <a:rPr lang="en-US" dirty="0" smtClean="0">
                <a:solidFill>
                  <a:srgbClr val="558ED5"/>
                </a:solidFill>
                <a:latin typeface="Arial"/>
                <a:cs typeface="Arial"/>
              </a:rPr>
              <a:t>your novel in one month</a:t>
            </a:r>
            <a:endParaRPr lang="en-US" dirty="0">
              <a:solidFill>
                <a:srgbClr val="558ED5"/>
              </a:solidFill>
              <a:latin typeface="Arial"/>
              <a:cs typeface="Arial"/>
            </a:endParaRPr>
          </a:p>
        </p:txBody>
      </p:sp>
      <p:pic>
        <p:nvPicPr>
          <p:cNvPr id="4" name="Picture 3"/>
          <p:cNvPicPr>
            <a:picLocks noChangeAspect="1"/>
          </p:cNvPicPr>
          <p:nvPr/>
        </p:nvPicPr>
        <p:blipFill>
          <a:blip r:embed="rId3"/>
          <a:stretch>
            <a:fillRect/>
          </a:stretch>
        </p:blipFill>
        <p:spPr>
          <a:xfrm>
            <a:off x="685800" y="508070"/>
            <a:ext cx="1828800" cy="2501900"/>
          </a:xfrm>
          <a:prstGeom prst="rect">
            <a:avLst/>
          </a:prstGeom>
        </p:spPr>
      </p:pic>
    </p:spTree>
    <p:extLst>
      <p:ext uri="{BB962C8B-B14F-4D97-AF65-F5344CB8AC3E}">
        <p14:creationId xmlns:p14="http://schemas.microsoft.com/office/powerpoint/2010/main" val="1256169767"/>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NaNoWriMo Website</a:t>
            </a:r>
            <a:endParaRPr lang="en-US" sz="3200" b="1" dirty="0">
              <a:solidFill>
                <a:schemeClr val="bg2">
                  <a:lumMod val="25000"/>
                </a:schemeClr>
              </a:solidFill>
              <a:latin typeface="Bookman Old Style"/>
              <a:cs typeface="Bookman Old Style"/>
            </a:endParaRPr>
          </a:p>
        </p:txBody>
      </p:sp>
      <p:pic>
        <p:nvPicPr>
          <p:cNvPr id="10" name="Picture 9" descr="Buddies_S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777" y="1829187"/>
            <a:ext cx="6638719" cy="4552543"/>
          </a:xfrm>
          <a:prstGeom prst="rect">
            <a:avLst/>
          </a:prstGeom>
        </p:spPr>
      </p:pic>
      <p:sp>
        <p:nvSpPr>
          <p:cNvPr id="14" name="TextBox 13"/>
          <p:cNvSpPr txBox="1"/>
          <p:nvPr/>
        </p:nvSpPr>
        <p:spPr>
          <a:xfrm>
            <a:off x="1246777" y="1232972"/>
            <a:ext cx="6638719" cy="369332"/>
          </a:xfrm>
          <a:prstGeom prst="rect">
            <a:avLst/>
          </a:prstGeom>
          <a:noFill/>
        </p:spPr>
        <p:txBody>
          <a:bodyPr wrap="square" rtlCol="0">
            <a:spAutoFit/>
          </a:bodyPr>
          <a:lstStyle/>
          <a:p>
            <a:pPr algn="ctr"/>
            <a:r>
              <a:rPr lang="en-US" dirty="0" smtClean="0">
                <a:solidFill>
                  <a:schemeClr val="tx2">
                    <a:lumMod val="60000"/>
                    <a:lumOff val="40000"/>
                  </a:schemeClr>
                </a:solidFill>
                <a:latin typeface="Arial"/>
                <a:cs typeface="Arial"/>
              </a:rPr>
              <a:t>Create a support system and keep in touch</a:t>
            </a:r>
            <a:endParaRPr lang="en-US" dirty="0">
              <a:solidFill>
                <a:schemeClr val="tx2">
                  <a:lumMod val="60000"/>
                  <a:lumOff val="40000"/>
                </a:schemeClr>
              </a:solidFill>
              <a:latin typeface="Arial"/>
              <a:cs typeface="Arial"/>
            </a:endParaRPr>
          </a:p>
        </p:txBody>
      </p:sp>
      <p:pic>
        <p:nvPicPr>
          <p:cNvPr id="5" name="Picture 4" descr="CB_sm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3885747386"/>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83657"/>
          </a:xfrm>
        </p:spPr>
        <p:txBody>
          <a:bodyPr>
            <a:normAutofit/>
          </a:bodyPr>
          <a:lstStyle/>
          <a:p>
            <a:r>
              <a:rPr lang="en-US" sz="3200" b="1" dirty="0" smtClean="0">
                <a:solidFill>
                  <a:schemeClr val="bg2">
                    <a:lumMod val="25000"/>
                  </a:schemeClr>
                </a:solidFill>
                <a:latin typeface="Bookman Old Style"/>
                <a:cs typeface="Bookman Old Style"/>
              </a:rPr>
              <a:t>NaNoWriMo Website</a:t>
            </a:r>
            <a:endParaRPr lang="en-US" sz="3200" b="1" dirty="0">
              <a:solidFill>
                <a:schemeClr val="bg2">
                  <a:lumMod val="25000"/>
                </a:schemeClr>
              </a:solidFill>
              <a:latin typeface="Bookman Old Style"/>
              <a:cs typeface="Bookman Old Style"/>
            </a:endParaRPr>
          </a:p>
        </p:txBody>
      </p:sp>
      <p:pic>
        <p:nvPicPr>
          <p:cNvPr id="6" name="Picture 5" descr="Inspiration_S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098" y="1686618"/>
            <a:ext cx="3969402" cy="3408466"/>
          </a:xfrm>
          <a:prstGeom prst="rect">
            <a:avLst/>
          </a:prstGeom>
        </p:spPr>
      </p:pic>
      <p:sp>
        <p:nvSpPr>
          <p:cNvPr id="12" name="TextBox 11"/>
          <p:cNvSpPr txBox="1"/>
          <p:nvPr/>
        </p:nvSpPr>
        <p:spPr>
          <a:xfrm>
            <a:off x="920098" y="1232972"/>
            <a:ext cx="5791734" cy="369332"/>
          </a:xfrm>
          <a:prstGeom prst="rect">
            <a:avLst/>
          </a:prstGeom>
          <a:noFill/>
        </p:spPr>
        <p:txBody>
          <a:bodyPr wrap="square" rtlCol="0">
            <a:spAutoFit/>
          </a:bodyPr>
          <a:lstStyle/>
          <a:p>
            <a:r>
              <a:rPr lang="en-US" dirty="0" smtClean="0">
                <a:solidFill>
                  <a:schemeClr val="tx2">
                    <a:lumMod val="60000"/>
                    <a:lumOff val="40000"/>
                  </a:schemeClr>
                </a:solidFill>
                <a:latin typeface="Arial"/>
                <a:cs typeface="Arial"/>
              </a:rPr>
              <a:t>Inspiration</a:t>
            </a:r>
            <a:endParaRPr lang="en-US" dirty="0">
              <a:solidFill>
                <a:schemeClr val="tx2">
                  <a:lumMod val="60000"/>
                  <a:lumOff val="40000"/>
                </a:schemeClr>
              </a:solidFill>
              <a:latin typeface="Arial"/>
              <a:cs typeface="Arial"/>
            </a:endParaRPr>
          </a:p>
        </p:txBody>
      </p:sp>
      <p:sp>
        <p:nvSpPr>
          <p:cNvPr id="13" name="Content Placeholder 2"/>
          <p:cNvSpPr>
            <a:spLocks noGrp="1"/>
          </p:cNvSpPr>
          <p:nvPr>
            <p:ph idx="1"/>
          </p:nvPr>
        </p:nvSpPr>
        <p:spPr>
          <a:xfrm>
            <a:off x="5350807" y="1686619"/>
            <a:ext cx="3216731" cy="988912"/>
          </a:xfrm>
        </p:spPr>
        <p:txBody>
          <a:bodyPr>
            <a:normAutofit/>
          </a:bodyPr>
          <a:lstStyle/>
          <a:p>
            <a:pPr marL="0" indent="0" algn="r">
              <a:buNone/>
            </a:pPr>
            <a:r>
              <a:rPr lang="en-US" sz="1800" dirty="0" smtClean="0">
                <a:solidFill>
                  <a:schemeClr val="tx2">
                    <a:lumMod val="60000"/>
                    <a:lumOff val="40000"/>
                  </a:schemeClr>
                </a:solidFill>
                <a:latin typeface="Arial"/>
                <a:cs typeface="Arial"/>
              </a:rPr>
              <a:t>Get help from </a:t>
            </a:r>
            <a:br>
              <a:rPr lang="en-US" sz="1800" dirty="0" smtClean="0">
                <a:solidFill>
                  <a:schemeClr val="tx2">
                    <a:lumMod val="60000"/>
                    <a:lumOff val="40000"/>
                  </a:schemeClr>
                </a:solidFill>
                <a:latin typeface="Arial"/>
                <a:cs typeface="Arial"/>
              </a:rPr>
            </a:br>
            <a:r>
              <a:rPr lang="en-US" sz="1800" dirty="0" smtClean="0">
                <a:solidFill>
                  <a:schemeClr val="tx2">
                    <a:lumMod val="60000"/>
                    <a:lumOff val="40000"/>
                  </a:schemeClr>
                </a:solidFill>
                <a:latin typeface="Arial"/>
                <a:cs typeface="Arial"/>
              </a:rPr>
              <a:t>(or procrastinate with) </a:t>
            </a:r>
            <a:br>
              <a:rPr lang="en-US" sz="1800" dirty="0" smtClean="0">
                <a:solidFill>
                  <a:schemeClr val="tx2">
                    <a:lumMod val="60000"/>
                    <a:lumOff val="40000"/>
                  </a:schemeClr>
                </a:solidFill>
                <a:latin typeface="Arial"/>
                <a:cs typeface="Arial"/>
              </a:rPr>
            </a:br>
            <a:r>
              <a:rPr lang="en-US" sz="1800" dirty="0" smtClean="0">
                <a:solidFill>
                  <a:schemeClr val="tx2">
                    <a:lumMod val="60000"/>
                    <a:lumOff val="40000"/>
                  </a:schemeClr>
                </a:solidFill>
                <a:latin typeface="Arial"/>
                <a:cs typeface="Arial"/>
              </a:rPr>
              <a:t>fellow writers in the forums</a:t>
            </a:r>
            <a:endParaRPr lang="en-US" sz="1800" dirty="0">
              <a:solidFill>
                <a:schemeClr val="tx2">
                  <a:lumMod val="60000"/>
                  <a:lumOff val="40000"/>
                </a:schemeClr>
              </a:solidFill>
              <a:latin typeface="Arial"/>
              <a:cs typeface="Arial"/>
            </a:endParaRPr>
          </a:p>
        </p:txBody>
      </p:sp>
      <p:pic>
        <p:nvPicPr>
          <p:cNvPr id="14" name="Picture 13" descr="ForumsTips_S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823" y="2579439"/>
            <a:ext cx="4553977" cy="3831588"/>
          </a:xfrm>
          <a:prstGeom prst="rect">
            <a:avLst/>
          </a:prstGeom>
        </p:spPr>
      </p:pic>
      <p:pic>
        <p:nvPicPr>
          <p:cNvPr id="3" name="Picture 2" descr="CB_sm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3209731901"/>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bg2">
                    <a:lumMod val="25000"/>
                  </a:schemeClr>
                </a:solidFill>
                <a:latin typeface="Bookman Old Style"/>
                <a:cs typeface="Bookman Old Style"/>
              </a:rPr>
              <a:t>NaNoWriMo S</a:t>
            </a:r>
            <a:r>
              <a:rPr lang="en-US" sz="3200" b="1" dirty="0" smtClean="0">
                <a:solidFill>
                  <a:schemeClr val="bg2">
                    <a:lumMod val="25000"/>
                  </a:schemeClr>
                </a:solidFill>
                <a:latin typeface="Bookman Old Style"/>
                <a:cs typeface="Bookman Old Style"/>
              </a:rPr>
              <a:t>ite Forums</a:t>
            </a:r>
            <a:endParaRPr lang="en-US" sz="3200" b="1" dirty="0">
              <a:solidFill>
                <a:schemeClr val="bg2">
                  <a:lumMod val="25000"/>
                </a:schemeClr>
              </a:solidFill>
              <a:latin typeface="Bookman Old Style"/>
              <a:cs typeface="Bookman Old Style"/>
            </a:endParaRPr>
          </a:p>
        </p:txBody>
      </p:sp>
      <p:sp>
        <p:nvSpPr>
          <p:cNvPr id="5" name="Content Placeholder 4"/>
          <p:cNvSpPr>
            <a:spLocks noGrp="1"/>
          </p:cNvSpPr>
          <p:nvPr>
            <p:ph idx="1"/>
          </p:nvPr>
        </p:nvSpPr>
        <p:spPr>
          <a:xfrm>
            <a:off x="444705" y="1397724"/>
            <a:ext cx="1822619" cy="376705"/>
          </a:xfrm>
        </p:spPr>
        <p:txBody>
          <a:bodyPr>
            <a:normAutofit/>
          </a:bodyPr>
          <a:lstStyle/>
          <a:p>
            <a:pPr marL="0" indent="0">
              <a:buNone/>
            </a:pPr>
            <a:r>
              <a:rPr lang="en-US" sz="1800" dirty="0" smtClean="0">
                <a:solidFill>
                  <a:srgbClr val="558ED5"/>
                </a:solidFill>
                <a:latin typeface="Arial"/>
                <a:cs typeface="Arial"/>
              </a:rPr>
              <a:t>Reference Desk</a:t>
            </a:r>
            <a:endParaRPr lang="en-US" sz="1800" dirty="0">
              <a:solidFill>
                <a:srgbClr val="558ED5"/>
              </a:solidFill>
              <a:latin typeface="Arial"/>
              <a:cs typeface="Arial"/>
            </a:endParaRPr>
          </a:p>
        </p:txBody>
      </p:sp>
      <p:sp>
        <p:nvSpPr>
          <p:cNvPr id="6" name="TextBox 5"/>
          <p:cNvSpPr txBox="1"/>
          <p:nvPr/>
        </p:nvSpPr>
        <p:spPr>
          <a:xfrm>
            <a:off x="3250413" y="1397724"/>
            <a:ext cx="1681360" cy="369332"/>
          </a:xfrm>
          <a:prstGeom prst="rect">
            <a:avLst/>
          </a:prstGeom>
          <a:noFill/>
        </p:spPr>
        <p:txBody>
          <a:bodyPr wrap="none" rtlCol="0">
            <a:spAutoFit/>
          </a:bodyPr>
          <a:lstStyle/>
          <a:p>
            <a:r>
              <a:rPr lang="en-US" dirty="0" smtClean="0">
                <a:solidFill>
                  <a:srgbClr val="558ED5"/>
                </a:solidFill>
                <a:latin typeface="Arial"/>
                <a:cs typeface="Arial"/>
              </a:rPr>
              <a:t>Plot Doctoring</a:t>
            </a:r>
            <a:endParaRPr lang="en-US" dirty="0">
              <a:solidFill>
                <a:srgbClr val="558ED5"/>
              </a:solidFill>
              <a:latin typeface="Arial"/>
              <a:cs typeface="Arial"/>
            </a:endParaRPr>
          </a:p>
        </p:txBody>
      </p:sp>
      <p:sp>
        <p:nvSpPr>
          <p:cNvPr id="12" name="TextBox 11"/>
          <p:cNvSpPr txBox="1"/>
          <p:nvPr/>
        </p:nvSpPr>
        <p:spPr>
          <a:xfrm>
            <a:off x="444705" y="4023486"/>
            <a:ext cx="2450614" cy="369332"/>
          </a:xfrm>
          <a:prstGeom prst="rect">
            <a:avLst/>
          </a:prstGeom>
          <a:noFill/>
        </p:spPr>
        <p:txBody>
          <a:bodyPr wrap="square" rtlCol="0">
            <a:spAutoFit/>
          </a:bodyPr>
          <a:lstStyle/>
          <a:p>
            <a:r>
              <a:rPr lang="en-US" dirty="0" smtClean="0">
                <a:solidFill>
                  <a:srgbClr val="558ED5"/>
                </a:solidFill>
                <a:latin typeface="Arial"/>
                <a:cs typeface="Arial"/>
              </a:rPr>
              <a:t>Genre Lounges</a:t>
            </a:r>
            <a:endParaRPr lang="en-US" dirty="0">
              <a:solidFill>
                <a:srgbClr val="558ED5"/>
              </a:solidFill>
              <a:latin typeface="Arial"/>
              <a:cs typeface="Arial"/>
            </a:endParaRPr>
          </a:p>
        </p:txBody>
      </p:sp>
      <p:sp>
        <p:nvSpPr>
          <p:cNvPr id="13" name="TextBox 12"/>
          <p:cNvSpPr txBox="1"/>
          <p:nvPr/>
        </p:nvSpPr>
        <p:spPr>
          <a:xfrm>
            <a:off x="6069763" y="1405097"/>
            <a:ext cx="1963901" cy="369332"/>
          </a:xfrm>
          <a:prstGeom prst="rect">
            <a:avLst/>
          </a:prstGeom>
          <a:noFill/>
        </p:spPr>
        <p:txBody>
          <a:bodyPr wrap="none" rtlCol="0">
            <a:spAutoFit/>
          </a:bodyPr>
          <a:lstStyle/>
          <a:p>
            <a:r>
              <a:rPr lang="en-US" dirty="0" smtClean="0">
                <a:solidFill>
                  <a:srgbClr val="558ED5"/>
                </a:solidFill>
                <a:latin typeface="Arial"/>
                <a:cs typeface="Arial"/>
              </a:rPr>
              <a:t>Adoption Society</a:t>
            </a:r>
            <a:endParaRPr lang="en-US" dirty="0">
              <a:solidFill>
                <a:srgbClr val="558ED5"/>
              </a:solidFill>
              <a:latin typeface="Arial"/>
              <a:cs typeface="Arial"/>
            </a:endParaRPr>
          </a:p>
        </p:txBody>
      </p:sp>
      <p:pic>
        <p:nvPicPr>
          <p:cNvPr id="15" name="Picture 14" descr="PlotDoc_S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0413" y="1884612"/>
            <a:ext cx="2352936" cy="1982200"/>
          </a:xfrm>
          <a:prstGeom prst="rect">
            <a:avLst/>
          </a:prstGeom>
        </p:spPr>
      </p:pic>
      <p:pic>
        <p:nvPicPr>
          <p:cNvPr id="16" name="Picture 15" descr="Genres_S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05" y="4467607"/>
            <a:ext cx="2438119" cy="2051806"/>
          </a:xfrm>
          <a:prstGeom prst="rect">
            <a:avLst/>
          </a:prstGeom>
        </p:spPr>
      </p:pic>
      <p:pic>
        <p:nvPicPr>
          <p:cNvPr id="17" name="Picture 16" descr="Adoption_SC.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763" y="1884612"/>
            <a:ext cx="2289855" cy="2003021"/>
          </a:xfrm>
          <a:prstGeom prst="rect">
            <a:avLst/>
          </a:prstGeom>
        </p:spPr>
      </p:pic>
      <p:pic>
        <p:nvPicPr>
          <p:cNvPr id="19" name="Picture 18" descr="ForumRefDesk_SC.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705" y="1884612"/>
            <a:ext cx="2339294" cy="2003021"/>
          </a:xfrm>
          <a:prstGeom prst="rect">
            <a:avLst/>
          </a:prstGeom>
        </p:spPr>
      </p:pic>
      <p:sp>
        <p:nvSpPr>
          <p:cNvPr id="20" name="TextBox 19"/>
          <p:cNvSpPr txBox="1"/>
          <p:nvPr/>
        </p:nvSpPr>
        <p:spPr>
          <a:xfrm>
            <a:off x="6163405" y="5185940"/>
            <a:ext cx="2019240" cy="369332"/>
          </a:xfrm>
          <a:prstGeom prst="rect">
            <a:avLst/>
          </a:prstGeom>
          <a:noFill/>
        </p:spPr>
        <p:txBody>
          <a:bodyPr wrap="none" rtlCol="0">
            <a:spAutoFit/>
          </a:bodyPr>
          <a:lstStyle/>
          <a:p>
            <a:r>
              <a:rPr lang="en-US" dirty="0" smtClean="0">
                <a:solidFill>
                  <a:srgbClr val="558ED5"/>
                </a:solidFill>
                <a:latin typeface="Arial"/>
                <a:cs typeface="Arial"/>
              </a:rPr>
              <a:t>And many more...</a:t>
            </a:r>
            <a:endParaRPr lang="en-US" dirty="0">
              <a:solidFill>
                <a:srgbClr val="558ED5"/>
              </a:solidFill>
              <a:latin typeface="Arial"/>
              <a:cs typeface="Arial"/>
            </a:endParaRPr>
          </a:p>
        </p:txBody>
      </p:sp>
      <p:sp>
        <p:nvSpPr>
          <p:cNvPr id="14" name="TextBox 13"/>
          <p:cNvSpPr txBox="1"/>
          <p:nvPr/>
        </p:nvSpPr>
        <p:spPr>
          <a:xfrm>
            <a:off x="3250413" y="4023486"/>
            <a:ext cx="1673059" cy="369332"/>
          </a:xfrm>
          <a:prstGeom prst="rect">
            <a:avLst/>
          </a:prstGeom>
          <a:noFill/>
        </p:spPr>
        <p:txBody>
          <a:bodyPr wrap="none" rtlCol="0">
            <a:spAutoFit/>
          </a:bodyPr>
          <a:lstStyle/>
          <a:p>
            <a:r>
              <a:rPr lang="en-US" dirty="0" smtClean="0">
                <a:solidFill>
                  <a:srgbClr val="558ED5"/>
                </a:solidFill>
                <a:latin typeface="Arial"/>
                <a:cs typeface="Arial"/>
              </a:rPr>
              <a:t>NaNo Artisans</a:t>
            </a:r>
            <a:endParaRPr lang="en-US" dirty="0">
              <a:solidFill>
                <a:srgbClr val="558ED5"/>
              </a:solidFill>
              <a:latin typeface="Arial"/>
              <a:cs typeface="Arial"/>
            </a:endParaRPr>
          </a:p>
        </p:txBody>
      </p:sp>
      <p:pic>
        <p:nvPicPr>
          <p:cNvPr id="3" name="Picture 2" descr="NaNoArtisans.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0413" y="4467607"/>
            <a:ext cx="2342851" cy="2083350"/>
          </a:xfrm>
          <a:prstGeom prst="rect">
            <a:avLst/>
          </a:prstGeom>
        </p:spPr>
      </p:pic>
      <p:pic>
        <p:nvPicPr>
          <p:cNvPr id="18" name="Picture 17"/>
          <p:cNvPicPr>
            <a:picLocks noChangeAspect="1"/>
          </p:cNvPicPr>
          <p:nvPr/>
        </p:nvPicPr>
        <p:blipFill>
          <a:blip r:embed="rId8"/>
          <a:stretch>
            <a:fillRect/>
          </a:stretch>
        </p:blipFill>
        <p:spPr>
          <a:xfrm>
            <a:off x="8686800" y="6400799"/>
            <a:ext cx="457200" cy="457200"/>
          </a:xfrm>
          <a:prstGeom prst="rect">
            <a:avLst/>
          </a:prstGeom>
        </p:spPr>
      </p:pic>
    </p:spTree>
    <p:extLst>
      <p:ext uri="{BB962C8B-B14F-4D97-AF65-F5344CB8AC3E}">
        <p14:creationId xmlns:p14="http://schemas.microsoft.com/office/powerpoint/2010/main" val="701734809"/>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12" grpId="0"/>
      <p:bldP spid="13" grpId="0"/>
      <p:bldP spid="2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2">
                    <a:lumMod val="25000"/>
                  </a:schemeClr>
                </a:solidFill>
                <a:latin typeface="Bookman Old Style"/>
                <a:cs typeface="Bookman Old Style"/>
              </a:rPr>
              <a:t>Find local events</a:t>
            </a:r>
            <a:endParaRPr lang="en-US" sz="3600" b="1" dirty="0">
              <a:solidFill>
                <a:schemeClr val="bg2">
                  <a:lumMod val="25000"/>
                </a:schemeClr>
              </a:solidFill>
              <a:latin typeface="Bookman Old Style"/>
              <a:cs typeface="Bookman Old Style"/>
            </a:endParaRPr>
          </a:p>
        </p:txBody>
      </p:sp>
      <p:pic>
        <p:nvPicPr>
          <p:cNvPr id="5" name="Content Placeholder 4" descr="FindRegion_SC.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236" r="-120"/>
          <a:stretch/>
        </p:blipFill>
        <p:spPr>
          <a:xfrm>
            <a:off x="457201" y="2675531"/>
            <a:ext cx="4001444" cy="351441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594" y="2675531"/>
            <a:ext cx="3780207" cy="3514412"/>
          </a:xfrm>
          <a:prstGeom prst="rect">
            <a:avLst/>
          </a:prstGeom>
        </p:spPr>
      </p:pic>
      <p:sp>
        <p:nvSpPr>
          <p:cNvPr id="8" name="TextBox 7"/>
          <p:cNvSpPr txBox="1"/>
          <p:nvPr/>
        </p:nvSpPr>
        <p:spPr>
          <a:xfrm>
            <a:off x="457200" y="1566116"/>
            <a:ext cx="4001445" cy="923330"/>
          </a:xfrm>
          <a:prstGeom prst="rect">
            <a:avLst/>
          </a:prstGeom>
          <a:noFill/>
        </p:spPr>
        <p:txBody>
          <a:bodyPr wrap="square" rtlCol="0">
            <a:spAutoFit/>
          </a:bodyPr>
          <a:lstStyle/>
          <a:p>
            <a:r>
              <a:rPr lang="en-US" dirty="0" smtClean="0">
                <a:solidFill>
                  <a:schemeClr val="tx2">
                    <a:lumMod val="60000"/>
                    <a:lumOff val="40000"/>
                  </a:schemeClr>
                </a:solidFill>
                <a:latin typeface="Arial"/>
                <a:cs typeface="Arial"/>
              </a:rPr>
              <a:t>Look for your closest region in the Regions Directory, sorting by country, state, and town</a:t>
            </a:r>
            <a:endParaRPr lang="en-US" dirty="0">
              <a:solidFill>
                <a:schemeClr val="tx2">
                  <a:lumMod val="60000"/>
                  <a:lumOff val="40000"/>
                </a:schemeClr>
              </a:solidFill>
              <a:latin typeface="Arial"/>
              <a:cs typeface="Arial"/>
            </a:endParaRPr>
          </a:p>
        </p:txBody>
      </p:sp>
      <p:sp>
        <p:nvSpPr>
          <p:cNvPr id="9" name="TextBox 8"/>
          <p:cNvSpPr txBox="1"/>
          <p:nvPr/>
        </p:nvSpPr>
        <p:spPr>
          <a:xfrm>
            <a:off x="4713964" y="1566116"/>
            <a:ext cx="3993467" cy="923330"/>
          </a:xfrm>
          <a:prstGeom prst="rect">
            <a:avLst/>
          </a:prstGeom>
          <a:noFill/>
        </p:spPr>
        <p:txBody>
          <a:bodyPr wrap="square" rtlCol="0">
            <a:spAutoFit/>
          </a:bodyPr>
          <a:lstStyle/>
          <a:p>
            <a:r>
              <a:rPr lang="en-US" dirty="0" smtClean="0">
                <a:solidFill>
                  <a:srgbClr val="558ED5"/>
                </a:solidFill>
                <a:latin typeface="Arial"/>
                <a:cs typeface="Arial"/>
              </a:rPr>
              <a:t>Along with contact information, there will be messages, a calendar of events, and other information</a:t>
            </a:r>
            <a:endParaRPr lang="en-US" dirty="0">
              <a:solidFill>
                <a:srgbClr val="558ED5"/>
              </a:solidFill>
              <a:latin typeface="Arial"/>
              <a:cs typeface="Arial"/>
            </a:endParaRPr>
          </a:p>
        </p:txBody>
      </p:sp>
      <p:pic>
        <p:nvPicPr>
          <p:cNvPr id="11" name="Picture 10"/>
          <p:cNvPicPr>
            <a:picLocks noChangeAspect="1"/>
          </p:cNvPicPr>
          <p:nvPr/>
        </p:nvPicPr>
        <p:blipFill>
          <a:blip r:embed="rId5"/>
          <a:stretch>
            <a:fillRect/>
          </a:stretch>
        </p:blipFill>
        <p:spPr>
          <a:xfrm>
            <a:off x="8686800" y="6400799"/>
            <a:ext cx="457200" cy="457200"/>
          </a:xfrm>
          <a:prstGeom prst="rect">
            <a:avLst/>
          </a:prstGeom>
        </p:spPr>
      </p:pic>
      <p:sp>
        <p:nvSpPr>
          <p:cNvPr id="3" name="12-Point Star 2"/>
          <p:cNvSpPr/>
          <p:nvPr/>
        </p:nvSpPr>
        <p:spPr>
          <a:xfrm>
            <a:off x="6811653" y="4058404"/>
            <a:ext cx="754877" cy="817010"/>
          </a:xfrm>
          <a:prstGeom prst="star12">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23692" y="5373077"/>
            <a:ext cx="1973385" cy="81686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992891"/>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0" y="457640"/>
            <a:ext cx="5740400" cy="1409260"/>
          </a:xfrm>
        </p:spPr>
        <p:txBody>
          <a:bodyPr>
            <a:normAutofit/>
          </a:bodyPr>
          <a:lstStyle/>
          <a:p>
            <a:pPr algn="l"/>
            <a:r>
              <a:rPr lang="en-US" b="1" dirty="0" err="1" smtClean="0">
                <a:solidFill>
                  <a:schemeClr val="bg2">
                    <a:lumMod val="25000"/>
                  </a:schemeClr>
                </a:solidFill>
                <a:latin typeface="Bookman Old Style"/>
                <a:cs typeface="Bookman Old Style"/>
              </a:rPr>
              <a:t>Naperwrimo.org</a:t>
            </a:r>
            <a:endParaRPr lang="en-US"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82600" y="1866900"/>
            <a:ext cx="2095500" cy="4458969"/>
          </a:xfrm>
        </p:spPr>
        <p:txBody>
          <a:bodyPr anchor="ctr">
            <a:normAutofit/>
          </a:bodyPr>
          <a:lstStyle/>
          <a:p>
            <a:pPr marL="57150" indent="0">
              <a:lnSpc>
                <a:spcPct val="120000"/>
              </a:lnSpc>
              <a:spcBef>
                <a:spcPts val="1200"/>
              </a:spcBef>
              <a:buNone/>
            </a:pPr>
            <a:r>
              <a:rPr lang="en-US" sz="1400" dirty="0" smtClean="0">
                <a:solidFill>
                  <a:srgbClr val="558ED5"/>
                </a:solidFill>
                <a:latin typeface="Arial"/>
                <a:cs typeface="Arial"/>
              </a:rPr>
              <a:t>Local </a:t>
            </a:r>
            <a:r>
              <a:rPr lang="en-US" sz="1400" dirty="0">
                <a:solidFill>
                  <a:srgbClr val="558ED5"/>
                </a:solidFill>
                <a:latin typeface="Arial"/>
                <a:cs typeface="Arial"/>
              </a:rPr>
              <a:t>preparatory </a:t>
            </a:r>
            <a:r>
              <a:rPr lang="en-US" sz="1400" dirty="0" smtClean="0">
                <a:solidFill>
                  <a:srgbClr val="558ED5"/>
                </a:solidFill>
                <a:latin typeface="Arial"/>
                <a:cs typeface="Arial"/>
              </a:rPr>
              <a:t>workshops</a:t>
            </a:r>
          </a:p>
          <a:p>
            <a:pPr marL="57150" indent="0">
              <a:lnSpc>
                <a:spcPct val="120000"/>
              </a:lnSpc>
              <a:spcBef>
                <a:spcPts val="1200"/>
              </a:spcBef>
              <a:buNone/>
            </a:pPr>
            <a:r>
              <a:rPr lang="en-US" sz="1400" dirty="0" err="1" smtClean="0">
                <a:solidFill>
                  <a:srgbClr val="558ED5"/>
                </a:solidFill>
                <a:latin typeface="Arial"/>
                <a:cs typeface="Arial"/>
              </a:rPr>
              <a:t>naperwrimo.org</a:t>
            </a:r>
            <a:r>
              <a:rPr lang="en-US" sz="1400" dirty="0">
                <a:solidFill>
                  <a:srgbClr val="558ED5"/>
                </a:solidFill>
                <a:latin typeface="Arial"/>
                <a:cs typeface="Arial"/>
              </a:rPr>
              <a:t>/events </a:t>
            </a:r>
          </a:p>
          <a:p>
            <a:pPr marL="57150" indent="0">
              <a:lnSpc>
                <a:spcPct val="120000"/>
              </a:lnSpc>
              <a:spcBef>
                <a:spcPts val="1200"/>
              </a:spcBef>
              <a:buNone/>
            </a:pPr>
            <a:r>
              <a:rPr lang="en-US" sz="1400" dirty="0" smtClean="0">
                <a:solidFill>
                  <a:srgbClr val="558ED5"/>
                </a:solidFill>
                <a:latin typeface="Arial"/>
                <a:cs typeface="Arial"/>
              </a:rPr>
              <a:t>Local </a:t>
            </a:r>
            <a:r>
              <a:rPr lang="en-US" sz="1400" dirty="0">
                <a:solidFill>
                  <a:srgbClr val="558ED5"/>
                </a:solidFill>
                <a:latin typeface="Arial"/>
                <a:cs typeface="Arial"/>
              </a:rPr>
              <a:t>write-ins (Library Crawl</a:t>
            </a:r>
            <a:r>
              <a:rPr lang="en-US" sz="1400" dirty="0" smtClean="0">
                <a:solidFill>
                  <a:srgbClr val="558ED5"/>
                </a:solidFill>
                <a:latin typeface="Arial"/>
                <a:cs typeface="Arial"/>
              </a:rPr>
              <a:t>, games, challenges)</a:t>
            </a:r>
            <a:endParaRPr lang="en-US" sz="1400" dirty="0">
              <a:solidFill>
                <a:srgbClr val="558ED5"/>
              </a:solidFill>
              <a:latin typeface="Arial"/>
              <a:cs typeface="Arial"/>
            </a:endParaRPr>
          </a:p>
          <a:p>
            <a:pPr marL="57150" indent="0">
              <a:lnSpc>
                <a:spcPct val="120000"/>
              </a:lnSpc>
              <a:spcBef>
                <a:spcPts val="1200"/>
              </a:spcBef>
              <a:buNone/>
            </a:pPr>
            <a:r>
              <a:rPr lang="en-US" sz="1400" dirty="0" smtClean="0">
                <a:solidFill>
                  <a:srgbClr val="558ED5"/>
                </a:solidFill>
                <a:latin typeface="Arial"/>
                <a:cs typeface="Arial"/>
              </a:rPr>
              <a:t>Also </a:t>
            </a:r>
            <a:r>
              <a:rPr lang="en-US" sz="1400" dirty="0">
                <a:solidFill>
                  <a:srgbClr val="558ED5"/>
                </a:solidFill>
                <a:latin typeface="Arial"/>
                <a:cs typeface="Arial"/>
              </a:rPr>
              <a:t>see the Chicago regional forum </a:t>
            </a:r>
            <a:r>
              <a:rPr lang="en-US" sz="1400" dirty="0" smtClean="0">
                <a:solidFill>
                  <a:srgbClr val="558ED5"/>
                </a:solidFill>
                <a:latin typeface="Arial"/>
                <a:cs typeface="Arial"/>
              </a:rPr>
              <a:t>at </a:t>
            </a:r>
            <a:r>
              <a:rPr lang="en-US" sz="1400" dirty="0" err="1" smtClean="0">
                <a:solidFill>
                  <a:srgbClr val="558ED5"/>
                </a:solidFill>
                <a:latin typeface="Arial"/>
                <a:cs typeface="Arial"/>
              </a:rPr>
              <a:t>chiwrimo.org</a:t>
            </a:r>
            <a:endParaRPr lang="en-US" sz="1400" dirty="0">
              <a:solidFill>
                <a:srgbClr val="558ED5"/>
              </a:solidFill>
              <a:latin typeface="Arial"/>
              <a:cs typeface="Arial"/>
            </a:endParaRPr>
          </a:p>
          <a:p>
            <a:endParaRPr lang="en-US" dirty="0"/>
          </a:p>
        </p:txBody>
      </p:sp>
      <p:pic>
        <p:nvPicPr>
          <p:cNvPr id="4" name="Picture 3" descr="Nxdragon_and_typewriter_small.png.pagespeed.ic.jbXdciImW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13240"/>
            <a:ext cx="1697903" cy="1409260"/>
          </a:xfrm>
          <a:prstGeom prst="rect">
            <a:avLst/>
          </a:prstGeom>
        </p:spPr>
      </p:pic>
      <p:pic>
        <p:nvPicPr>
          <p:cNvPr id="5" name="Picture 4" descr="NaperWriMo Hom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866900"/>
            <a:ext cx="5600700" cy="4458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8686800" y="6400799"/>
            <a:ext cx="457200" cy="457200"/>
          </a:xfrm>
          <a:prstGeom prst="rect">
            <a:avLst/>
          </a:prstGeom>
        </p:spPr>
      </p:pic>
    </p:spTree>
    <p:extLst>
      <p:ext uri="{BB962C8B-B14F-4D97-AF65-F5344CB8AC3E}">
        <p14:creationId xmlns:p14="http://schemas.microsoft.com/office/powerpoint/2010/main" val="2927591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8293100" cy="1866900"/>
          </a:xfrm>
        </p:spPr>
        <p:txBody>
          <a:bodyPr>
            <a:normAutofit/>
          </a:bodyPr>
          <a:lstStyle/>
          <a:p>
            <a:r>
              <a:rPr lang="en-US" sz="2800" b="1" dirty="0" smtClean="0">
                <a:solidFill>
                  <a:schemeClr val="bg2">
                    <a:lumMod val="25000"/>
                  </a:schemeClr>
                </a:solidFill>
                <a:latin typeface="Bookman Old Style"/>
                <a:cs typeface="Bookman Old Style"/>
              </a:rPr>
              <a:t>Naperville Region – Community Graph</a:t>
            </a:r>
            <a:endParaRPr lang="en-US" sz="2800" b="1" dirty="0">
              <a:solidFill>
                <a:schemeClr val="bg2">
                  <a:lumMod val="25000"/>
                </a:schemeClr>
              </a:solidFill>
              <a:latin typeface="Bookman Old Style"/>
              <a:cs typeface="Bookman Old Style"/>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385" y="1539119"/>
            <a:ext cx="6481415" cy="4975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8686800" y="6400799"/>
            <a:ext cx="457200" cy="457200"/>
          </a:xfrm>
          <a:prstGeom prst="rect">
            <a:avLst/>
          </a:prstGeom>
        </p:spPr>
      </p:pic>
      <p:sp>
        <p:nvSpPr>
          <p:cNvPr id="3" name="Oval 2"/>
          <p:cNvSpPr/>
          <p:nvPr/>
        </p:nvSpPr>
        <p:spPr>
          <a:xfrm>
            <a:off x="2895600" y="2081794"/>
            <a:ext cx="622300" cy="431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720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Special Offers</a:t>
            </a:r>
            <a:endParaRPr lang="en-US" sz="3200" b="1" dirty="0">
              <a:solidFill>
                <a:schemeClr val="bg2">
                  <a:lumMod val="25000"/>
                </a:schemeClr>
              </a:solidFill>
              <a:latin typeface="Bookman Old Style"/>
              <a:cs typeface="Bookman Old Style"/>
            </a:endParaRPr>
          </a:p>
        </p:txBody>
      </p:sp>
      <p:pic>
        <p:nvPicPr>
          <p:cNvPr id="5" name="Picture 4" descr="SponsorOffers_S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837" y="1532326"/>
            <a:ext cx="3617565" cy="4928785"/>
          </a:xfrm>
          <a:prstGeom prst="rect">
            <a:avLst/>
          </a:prstGeom>
        </p:spPr>
      </p:pic>
      <p:sp>
        <p:nvSpPr>
          <p:cNvPr id="6" name="Content Placeholder 5"/>
          <p:cNvSpPr>
            <a:spLocks noGrp="1"/>
          </p:cNvSpPr>
          <p:nvPr>
            <p:ph idx="1"/>
          </p:nvPr>
        </p:nvSpPr>
        <p:spPr>
          <a:xfrm>
            <a:off x="457200" y="1532326"/>
            <a:ext cx="3737563" cy="4928785"/>
          </a:xfrm>
        </p:spPr>
        <p:txBody>
          <a:bodyPr>
            <a:normAutofit/>
          </a:bodyPr>
          <a:lstStyle/>
          <a:p>
            <a:pPr marL="0" indent="0">
              <a:lnSpc>
                <a:spcPct val="150000"/>
              </a:lnSpc>
              <a:buNone/>
            </a:pPr>
            <a:r>
              <a:rPr lang="en-US" sz="2400" dirty="0" smtClean="0">
                <a:solidFill>
                  <a:srgbClr val="558ED5"/>
                </a:solidFill>
                <a:latin typeface="Arial"/>
                <a:cs typeface="Arial"/>
              </a:rPr>
              <a:t>When you sign up on the website, you become eligible for contests and for price breaks (and freebies!) on writing software, and copies of your book</a:t>
            </a:r>
            <a:endParaRPr lang="en-US" sz="2400" dirty="0">
              <a:solidFill>
                <a:srgbClr val="558ED5"/>
              </a:solidFill>
              <a:latin typeface="Arial"/>
              <a:cs typeface="Arial"/>
            </a:endParaRPr>
          </a:p>
        </p:txBody>
      </p:sp>
      <p:pic>
        <p:nvPicPr>
          <p:cNvPr id="8" name="Picture 7" descr="CB_sm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2000881589"/>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40333"/>
          </a:xfrm>
        </p:spPr>
        <p:txBody>
          <a:bodyPr>
            <a:noAutofit/>
          </a:bodyPr>
          <a:lstStyle/>
          <a:p>
            <a:pPr lvl="1" algn="ctr" defTabSz="457200" rtl="0">
              <a:lnSpc>
                <a:spcPct val="120000"/>
              </a:lnSpc>
              <a:spcBef>
                <a:spcPts val="1200"/>
              </a:spcBef>
            </a:pPr>
            <a:r>
              <a:rPr lang="en-US" sz="3200" b="1" dirty="0">
                <a:solidFill>
                  <a:schemeClr val="bg2">
                    <a:lumMod val="25000"/>
                  </a:schemeClr>
                </a:solidFill>
                <a:latin typeface="Bookman Old Style"/>
                <a:cs typeface="Bookman Old Style"/>
              </a:rPr>
              <a:t>NaNo = novel writing + (social) = (fun</a:t>
            </a:r>
            <a:r>
              <a:rPr lang="en-US" sz="3200" b="1" dirty="0" smtClean="0">
                <a:solidFill>
                  <a:schemeClr val="bg2">
                    <a:lumMod val="25000"/>
                  </a:schemeClr>
                </a:solidFill>
                <a:latin typeface="Bookman Old Style"/>
                <a:cs typeface="Bookman Old Style"/>
              </a:rPr>
              <a:t>)</a:t>
            </a:r>
            <a:br>
              <a:rPr lang="en-US" sz="3200" b="1" dirty="0" smtClean="0">
                <a:solidFill>
                  <a:schemeClr val="bg2">
                    <a:lumMod val="25000"/>
                  </a:schemeClr>
                </a:solidFill>
                <a:latin typeface="Bookman Old Style"/>
                <a:cs typeface="Bookman Old Style"/>
              </a:rPr>
            </a:br>
            <a:endParaRPr lang="en-US" sz="32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57200" y="6107713"/>
            <a:ext cx="8229600" cy="566798"/>
          </a:xfrm>
        </p:spPr>
        <p:txBody>
          <a:bodyPr>
            <a:normAutofit/>
          </a:bodyPr>
          <a:lstStyle/>
          <a:p>
            <a:pPr marL="57150" indent="0">
              <a:buNone/>
            </a:pPr>
            <a:r>
              <a:rPr lang="en-US" sz="2000" dirty="0">
                <a:solidFill>
                  <a:schemeClr val="tx2">
                    <a:lumMod val="60000"/>
                    <a:lumOff val="40000"/>
                  </a:schemeClr>
                </a:solidFill>
                <a:latin typeface="Arial"/>
                <a:cs typeface="Arial"/>
              </a:rPr>
              <a:t>Though how much social you do is </a:t>
            </a:r>
            <a:r>
              <a:rPr lang="en-US" sz="2000" dirty="0" smtClean="0">
                <a:solidFill>
                  <a:schemeClr val="tx2">
                    <a:lumMod val="60000"/>
                    <a:lumOff val="40000"/>
                  </a:schemeClr>
                </a:solidFill>
                <a:latin typeface="Arial"/>
                <a:cs typeface="Arial"/>
              </a:rPr>
              <a:t>entirely up </a:t>
            </a:r>
            <a:r>
              <a:rPr lang="en-US" sz="2000" dirty="0">
                <a:solidFill>
                  <a:schemeClr val="tx2">
                    <a:lumMod val="60000"/>
                    <a:lumOff val="40000"/>
                  </a:schemeClr>
                </a:solidFill>
                <a:latin typeface="Arial"/>
                <a:cs typeface="Arial"/>
              </a:rPr>
              <a:t>to </a:t>
            </a:r>
            <a:r>
              <a:rPr lang="en-US" sz="2000" dirty="0" smtClean="0">
                <a:solidFill>
                  <a:schemeClr val="tx2">
                    <a:lumMod val="60000"/>
                    <a:lumOff val="40000"/>
                  </a:schemeClr>
                </a:solidFill>
                <a:latin typeface="Arial"/>
                <a:cs typeface="Arial"/>
              </a:rPr>
              <a:t>you...</a:t>
            </a:r>
          </a:p>
        </p:txBody>
      </p:sp>
      <p:grpSp>
        <p:nvGrpSpPr>
          <p:cNvPr id="14" name="Group 13"/>
          <p:cNvGrpSpPr/>
          <p:nvPr/>
        </p:nvGrpSpPr>
        <p:grpSpPr>
          <a:xfrm>
            <a:off x="457200" y="1314971"/>
            <a:ext cx="2933699" cy="2251288"/>
            <a:chOff x="457201" y="1314971"/>
            <a:chExt cx="2344574" cy="1758430"/>
          </a:xfrm>
        </p:grpSpPr>
        <p:pic>
          <p:nvPicPr>
            <p:cNvPr id="9" name="Picture 8" descr="StoryW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314971"/>
              <a:ext cx="2344574" cy="1758430"/>
            </a:xfrm>
            <a:prstGeom prst="rect">
              <a:avLst/>
            </a:prstGeom>
          </p:spPr>
        </p:pic>
        <p:sp>
          <p:nvSpPr>
            <p:cNvPr id="4" name="TextBox 3"/>
            <p:cNvSpPr txBox="1"/>
            <p:nvPr/>
          </p:nvSpPr>
          <p:spPr>
            <a:xfrm>
              <a:off x="457201" y="1323982"/>
              <a:ext cx="1052629" cy="307777"/>
            </a:xfrm>
            <a:prstGeom prst="rect">
              <a:avLst/>
            </a:prstGeom>
            <a:noFill/>
          </p:spPr>
          <p:txBody>
            <a:bodyPr wrap="none" rtlCol="0">
              <a:spAutoFit/>
            </a:bodyPr>
            <a:lstStyle/>
            <a:p>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Story walls</a:t>
              </a:r>
            </a:p>
          </p:txBody>
        </p:sp>
      </p:grpSp>
      <p:grpSp>
        <p:nvGrpSpPr>
          <p:cNvPr id="16" name="Group 15"/>
          <p:cNvGrpSpPr/>
          <p:nvPr/>
        </p:nvGrpSpPr>
        <p:grpSpPr>
          <a:xfrm>
            <a:off x="6224016" y="1077546"/>
            <a:ext cx="2462784" cy="1847088"/>
            <a:chOff x="6224016" y="1452471"/>
            <a:chExt cx="2462784" cy="1847088"/>
          </a:xfrm>
        </p:grpSpPr>
        <p:pic>
          <p:nvPicPr>
            <p:cNvPr id="6" name="Picture 5" descr="ArcheryTarg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016" y="1452471"/>
              <a:ext cx="2462784" cy="1847088"/>
            </a:xfrm>
            <a:prstGeom prst="rect">
              <a:avLst/>
            </a:prstGeom>
          </p:spPr>
        </p:pic>
        <p:sp>
          <p:nvSpPr>
            <p:cNvPr id="11" name="Rectangle 10"/>
            <p:cNvSpPr/>
            <p:nvPr/>
          </p:nvSpPr>
          <p:spPr>
            <a:xfrm>
              <a:off x="6274257" y="1477870"/>
              <a:ext cx="1202535" cy="307777"/>
            </a:xfrm>
            <a:prstGeom prst="rect">
              <a:avLst/>
            </a:prstGeom>
          </p:spPr>
          <p:txBody>
            <a:bodyPr wrap="none">
              <a:spAutoFit/>
            </a:bodyPr>
            <a:lstStyle/>
            <a:p>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Archery path</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grpSp>
      <p:grpSp>
        <p:nvGrpSpPr>
          <p:cNvPr id="17" name="Group 16"/>
          <p:cNvGrpSpPr/>
          <p:nvPr/>
        </p:nvGrpSpPr>
        <p:grpSpPr>
          <a:xfrm>
            <a:off x="5806649" y="3794859"/>
            <a:ext cx="2880151" cy="2160113"/>
            <a:chOff x="688549" y="3566259"/>
            <a:chExt cx="2880151" cy="2160113"/>
          </a:xfrm>
        </p:grpSpPr>
        <p:pic>
          <p:nvPicPr>
            <p:cNvPr id="8" name="Picture 7" descr="WhiskyBr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49" y="3566259"/>
              <a:ext cx="2880151" cy="2160113"/>
            </a:xfrm>
            <a:prstGeom prst="rect">
              <a:avLst/>
            </a:prstGeom>
          </p:spPr>
        </p:pic>
        <p:sp>
          <p:nvSpPr>
            <p:cNvPr id="12" name="Rectangle 11"/>
            <p:cNvSpPr/>
            <p:nvPr/>
          </p:nvSpPr>
          <p:spPr>
            <a:xfrm>
              <a:off x="1326999" y="5349827"/>
              <a:ext cx="2241701" cy="307777"/>
            </a:xfrm>
            <a:prstGeom prst="rect">
              <a:avLst/>
            </a:prstGeom>
          </p:spPr>
          <p:txBody>
            <a:bodyPr wrap="square">
              <a:spAutoFit/>
            </a:bodyPr>
            <a:lstStyle/>
            <a:p>
              <a:pPr algn="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Irish music at Ballydoyle </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grpSp>
      <p:grpSp>
        <p:nvGrpSpPr>
          <p:cNvPr id="18" name="Group 17"/>
          <p:cNvGrpSpPr/>
          <p:nvPr/>
        </p:nvGrpSpPr>
        <p:grpSpPr>
          <a:xfrm>
            <a:off x="881840" y="3794859"/>
            <a:ext cx="2788460" cy="2091345"/>
            <a:chOff x="5120145" y="3566259"/>
            <a:chExt cx="2788460" cy="2091345"/>
          </a:xfrm>
        </p:grpSpPr>
        <p:pic>
          <p:nvPicPr>
            <p:cNvPr id="7" name="Picture 6" descr="AsianPat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0145" y="3566259"/>
              <a:ext cx="2788460" cy="2091345"/>
            </a:xfrm>
            <a:prstGeom prst="rect">
              <a:avLst/>
            </a:prstGeom>
          </p:spPr>
        </p:pic>
        <p:sp>
          <p:nvSpPr>
            <p:cNvPr id="13" name="Rectangle 12"/>
            <p:cNvSpPr/>
            <p:nvPr/>
          </p:nvSpPr>
          <p:spPr>
            <a:xfrm>
              <a:off x="5120145" y="3566259"/>
              <a:ext cx="1033080" cy="307777"/>
            </a:xfrm>
            <a:prstGeom prst="rect">
              <a:avLst/>
            </a:prstGeom>
          </p:spPr>
          <p:txBody>
            <a:bodyPr wrap="none">
              <a:spAutoFit/>
            </a:bodyPr>
            <a:lstStyle/>
            <a:p>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Asian path</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grpSp>
      <p:grpSp>
        <p:nvGrpSpPr>
          <p:cNvPr id="15" name="Group 14"/>
          <p:cNvGrpSpPr/>
          <p:nvPr/>
        </p:nvGrpSpPr>
        <p:grpSpPr>
          <a:xfrm>
            <a:off x="3134467" y="1542408"/>
            <a:ext cx="3380633" cy="2469562"/>
            <a:chOff x="2930250" y="1452471"/>
            <a:chExt cx="3089549" cy="2318200"/>
          </a:xfrm>
        </p:grpSpPr>
        <p:pic>
          <p:nvPicPr>
            <p:cNvPr id="5" name="Picture 4" descr="Due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250" y="1452471"/>
              <a:ext cx="3089549" cy="2318200"/>
            </a:xfrm>
            <a:prstGeom prst="rect">
              <a:avLst/>
            </a:prstGeom>
          </p:spPr>
        </p:pic>
        <p:sp>
          <p:nvSpPr>
            <p:cNvPr id="10" name="Rectangle 9"/>
            <p:cNvSpPr/>
            <p:nvPr/>
          </p:nvSpPr>
          <p:spPr>
            <a:xfrm>
              <a:off x="2930250" y="1452471"/>
              <a:ext cx="1561871" cy="523220"/>
            </a:xfrm>
            <a:prstGeom prst="rect">
              <a:avLst/>
            </a:prstGeom>
          </p:spPr>
          <p:txBody>
            <a:bodyPr wrap="none">
              <a:spAutoFit/>
            </a:bodyPr>
            <a:lstStyle/>
            <a:p>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Shakespeare </a:t>
              </a:r>
            </a:p>
            <a:p>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Readers’ Theatre</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grpSp>
      <p:pic>
        <p:nvPicPr>
          <p:cNvPr id="19" name="Picture 18" descr="CB_smlogo.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3396900735"/>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_Pyram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870" y="1084737"/>
            <a:ext cx="2535072" cy="3802610"/>
          </a:xfrm>
          <a:prstGeom prst="rect">
            <a:avLst/>
          </a:prstGeom>
        </p:spPr>
      </p:pic>
      <p:sp>
        <p:nvSpPr>
          <p:cNvPr id="2" name="Title 1"/>
          <p:cNvSpPr>
            <a:spLocks noGrp="1"/>
          </p:cNvSpPr>
          <p:nvPr>
            <p:ph type="title"/>
          </p:nvPr>
        </p:nvSpPr>
        <p:spPr>
          <a:xfrm>
            <a:off x="457200" y="18084"/>
            <a:ext cx="8229600" cy="1143000"/>
          </a:xfrm>
        </p:spPr>
        <p:txBody>
          <a:bodyPr>
            <a:normAutofit/>
          </a:bodyPr>
          <a:lstStyle/>
          <a:p>
            <a:r>
              <a:rPr lang="en-US" sz="3600" b="1" dirty="0" smtClean="0">
                <a:solidFill>
                  <a:schemeClr val="bg2">
                    <a:lumMod val="25000"/>
                  </a:schemeClr>
                </a:solidFill>
                <a:latin typeface="Bookman Old Style"/>
                <a:cs typeface="Bookman Old Style"/>
              </a:rPr>
              <a:t>Word War!</a:t>
            </a:r>
            <a:endParaRPr lang="en-US" sz="3600" b="1" dirty="0">
              <a:solidFill>
                <a:schemeClr val="bg2">
                  <a:lumMod val="25000"/>
                </a:schemeClr>
              </a:solidFill>
              <a:latin typeface="Bookman Old Style"/>
              <a:cs typeface="Bookman Old Style"/>
            </a:endParaRPr>
          </a:p>
        </p:txBody>
      </p:sp>
      <p:pic>
        <p:nvPicPr>
          <p:cNvPr id="7" name="Picture 6" descr="FloodedStre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6535" y="3980031"/>
            <a:ext cx="3501435" cy="2707295"/>
          </a:xfrm>
          <a:prstGeom prst="rect">
            <a:avLst/>
          </a:prstGeom>
        </p:spPr>
      </p:pic>
      <p:pic>
        <p:nvPicPr>
          <p:cNvPr id="8" name="Picture 7"/>
          <p:cNvPicPr>
            <a:picLocks noChangeAspect="1"/>
          </p:cNvPicPr>
          <p:nvPr/>
        </p:nvPicPr>
        <p:blipFill>
          <a:blip r:embed="rId5"/>
          <a:stretch>
            <a:fillRect/>
          </a:stretch>
        </p:blipFill>
        <p:spPr>
          <a:xfrm>
            <a:off x="8686800" y="6400799"/>
            <a:ext cx="457200" cy="457200"/>
          </a:xfrm>
          <a:prstGeom prst="rect">
            <a:avLst/>
          </a:prstGeom>
        </p:spPr>
      </p:pic>
      <p:pic>
        <p:nvPicPr>
          <p:cNvPr id="4" name="Picture 3" descr="Girl_W_Elephan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714" y="1084737"/>
            <a:ext cx="3283481" cy="3086473"/>
          </a:xfrm>
          <a:prstGeom prst="rect">
            <a:avLst/>
          </a:prstGeom>
        </p:spPr>
      </p:pic>
    </p:spTree>
    <p:extLst>
      <p:ext uri="{BB962C8B-B14F-4D97-AF65-F5344CB8AC3E}">
        <p14:creationId xmlns:p14="http://schemas.microsoft.com/office/powerpoint/2010/main" val="2459751876"/>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0"/>
            <a:ext cx="9144000" cy="6858000"/>
          </a:xfrm>
          <a:solidFill>
            <a:schemeClr val="tx1"/>
          </a:solidFill>
        </p:spPr>
        <p:txBody>
          <a:bodyPr anchor="t" anchorCtr="0">
            <a:noAutofit/>
          </a:bodyPr>
          <a:lstStyle/>
          <a:p>
            <a:pPr algn="l"/>
            <a:r>
              <a:rPr lang="en-US" sz="2800" dirty="0" smtClean="0">
                <a:solidFill>
                  <a:schemeClr val="accent6">
                    <a:lumMod val="60000"/>
                    <a:lumOff val="40000"/>
                  </a:schemeClr>
                </a:solidFill>
                <a:latin typeface="Avenir Oblique"/>
                <a:cs typeface="Avenir Oblique"/>
              </a:rPr>
              <a:t>  </a:t>
            </a:r>
            <a:br>
              <a:rPr lang="en-US" sz="2800" dirty="0" smtClean="0">
                <a:solidFill>
                  <a:schemeClr val="accent6">
                    <a:lumMod val="60000"/>
                    <a:lumOff val="40000"/>
                  </a:schemeClr>
                </a:solidFill>
                <a:latin typeface="Avenir Oblique"/>
                <a:cs typeface="Avenir Oblique"/>
              </a:rPr>
            </a:br>
            <a:endParaRPr lang="en-US" sz="2800" dirty="0">
              <a:solidFill>
                <a:schemeClr val="accent6">
                  <a:lumMod val="60000"/>
                  <a:lumOff val="40000"/>
                </a:schemeClr>
              </a:solidFill>
              <a:latin typeface="Avenir Oblique"/>
              <a:cs typeface="Avenir Oblique"/>
            </a:endParaRPr>
          </a:p>
        </p:txBody>
      </p:sp>
      <p:pic>
        <p:nvPicPr>
          <p:cNvPr id="7" name="Picture 6" descr="Nano4fl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0" y="695684"/>
            <a:ext cx="5969000" cy="3784600"/>
          </a:xfrm>
          <a:prstGeom prst="rect">
            <a:avLst/>
          </a:prstGeom>
        </p:spPr>
      </p:pic>
      <p:sp>
        <p:nvSpPr>
          <p:cNvPr id="8" name="TextBox 7"/>
          <p:cNvSpPr txBox="1"/>
          <p:nvPr/>
        </p:nvSpPr>
        <p:spPr>
          <a:xfrm>
            <a:off x="0" y="5054600"/>
            <a:ext cx="9144000" cy="1107996"/>
          </a:xfrm>
          <a:prstGeom prst="rect">
            <a:avLst/>
          </a:prstGeom>
          <a:noFill/>
        </p:spPr>
        <p:txBody>
          <a:bodyPr wrap="square" rtlCol="0">
            <a:spAutoFit/>
          </a:bodyPr>
          <a:lstStyle/>
          <a:p>
            <a:pPr algn="ctr">
              <a:spcBef>
                <a:spcPts val="1200"/>
              </a:spcBef>
            </a:pPr>
            <a:r>
              <a:rPr lang="en-US" sz="2000" b="1" dirty="0">
                <a:solidFill>
                  <a:schemeClr val="tx2">
                    <a:lumMod val="40000"/>
                    <a:lumOff val="60000"/>
                  </a:schemeClr>
                </a:solidFill>
                <a:latin typeface="Arial"/>
                <a:cs typeface="Arial"/>
              </a:rPr>
              <a:t>Category 2</a:t>
            </a:r>
            <a:r>
              <a:rPr lang="en-US" sz="2000" b="1" dirty="0" smtClean="0">
                <a:solidFill>
                  <a:schemeClr val="tx2">
                    <a:lumMod val="40000"/>
                    <a:lumOff val="60000"/>
                  </a:schemeClr>
                </a:solidFill>
                <a:latin typeface="Arial"/>
                <a:cs typeface="Arial"/>
              </a:rPr>
              <a:t>: </a:t>
            </a:r>
          </a:p>
          <a:p>
            <a:pPr algn="ctr">
              <a:spcBef>
                <a:spcPts val="1200"/>
              </a:spcBef>
            </a:pPr>
            <a:r>
              <a:rPr lang="en-US" b="1" dirty="0">
                <a:solidFill>
                  <a:srgbClr val="F5A731"/>
                </a:solidFill>
                <a:latin typeface="Bookman Old Style"/>
                <a:cs typeface="Bookman Old Style"/>
              </a:rPr>
              <a:t>Free or commercial tools for planning, </a:t>
            </a:r>
            <a:r>
              <a:rPr lang="en-US" b="1" dirty="0" smtClean="0">
                <a:solidFill>
                  <a:srgbClr val="F5A731"/>
                </a:solidFill>
                <a:latin typeface="Bookman Old Style"/>
                <a:cs typeface="Bookman Old Style"/>
              </a:rPr>
              <a:t>organizing </a:t>
            </a:r>
            <a:r>
              <a:rPr lang="en-US" b="1" dirty="0">
                <a:solidFill>
                  <a:srgbClr val="F5A731"/>
                </a:solidFill>
                <a:latin typeface="Bookman Old Style"/>
                <a:cs typeface="Bookman Old Style"/>
              </a:rPr>
              <a:t>&amp; writing your novel </a:t>
            </a:r>
            <a:r>
              <a:rPr lang="en-US" dirty="0">
                <a:solidFill>
                  <a:srgbClr val="F5A731"/>
                </a:solidFill>
                <a:latin typeface="Bookman Old Style"/>
                <a:cs typeface="Bookman Old Style"/>
              </a:rPr>
              <a:t/>
            </a:r>
            <a:br>
              <a:rPr lang="en-US" dirty="0">
                <a:solidFill>
                  <a:srgbClr val="F5A731"/>
                </a:solidFill>
                <a:latin typeface="Bookman Old Style"/>
                <a:cs typeface="Bookman Old Style"/>
              </a:rPr>
            </a:br>
            <a:endParaRPr lang="en-US" dirty="0">
              <a:solidFill>
                <a:srgbClr val="F5A731"/>
              </a:solidFill>
              <a:latin typeface="Bookman Old Style"/>
              <a:cs typeface="Bookman Old Style"/>
            </a:endParaRPr>
          </a:p>
        </p:txBody>
      </p:sp>
      <p:pic>
        <p:nvPicPr>
          <p:cNvPr id="6" name="Picture 5" descr="CB_sm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1108338741"/>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nchor="t" anchorCtr="0">
            <a:noAutofit/>
          </a:bodyPr>
          <a:lstStyle/>
          <a:p>
            <a:pPr algn="l"/>
            <a:r>
              <a:rPr lang="en-US" sz="2800" dirty="0" smtClean="0">
                <a:solidFill>
                  <a:schemeClr val="accent6">
                    <a:lumMod val="60000"/>
                    <a:lumOff val="40000"/>
                  </a:schemeClr>
                </a:solidFill>
                <a:latin typeface="Avenir Oblique"/>
                <a:cs typeface="Avenir Oblique"/>
              </a:rPr>
              <a:t>  </a:t>
            </a:r>
            <a:br>
              <a:rPr lang="en-US" sz="2800" dirty="0" smtClean="0">
                <a:solidFill>
                  <a:schemeClr val="accent6">
                    <a:lumMod val="60000"/>
                    <a:lumOff val="40000"/>
                  </a:schemeClr>
                </a:solidFill>
                <a:latin typeface="Avenir Oblique"/>
                <a:cs typeface="Avenir Oblique"/>
              </a:rPr>
            </a:br>
            <a:endParaRPr lang="en-US" sz="2800" dirty="0">
              <a:solidFill>
                <a:schemeClr val="accent6">
                  <a:lumMod val="60000"/>
                  <a:lumOff val="40000"/>
                </a:schemeClr>
              </a:solidFill>
              <a:latin typeface="Avenir Oblique"/>
              <a:cs typeface="Avenir Oblique"/>
            </a:endParaRPr>
          </a:p>
        </p:txBody>
      </p:sp>
      <p:pic>
        <p:nvPicPr>
          <p:cNvPr id="6" name="Picture 5" descr="Nano4fl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0" y="695684"/>
            <a:ext cx="5969000" cy="3784600"/>
          </a:xfrm>
          <a:prstGeom prst="rect">
            <a:avLst/>
          </a:prstGeom>
        </p:spPr>
      </p:pic>
      <p:sp>
        <p:nvSpPr>
          <p:cNvPr id="3" name="TextBox 2"/>
          <p:cNvSpPr txBox="1"/>
          <p:nvPr/>
        </p:nvSpPr>
        <p:spPr>
          <a:xfrm>
            <a:off x="0" y="5054600"/>
            <a:ext cx="9144000" cy="1046440"/>
          </a:xfrm>
          <a:prstGeom prst="rect">
            <a:avLst/>
          </a:prstGeom>
          <a:noFill/>
        </p:spPr>
        <p:txBody>
          <a:bodyPr wrap="square" rtlCol="0">
            <a:spAutoFit/>
          </a:bodyPr>
          <a:lstStyle/>
          <a:p>
            <a:pPr algn="ctr">
              <a:spcBef>
                <a:spcPts val="1200"/>
              </a:spcBef>
            </a:pPr>
            <a:r>
              <a:rPr lang="en-US" sz="2000" b="1" dirty="0">
                <a:solidFill>
                  <a:schemeClr val="tx2">
                    <a:lumMod val="40000"/>
                    <a:lumOff val="60000"/>
                  </a:schemeClr>
                </a:solidFill>
                <a:latin typeface="Arial"/>
                <a:cs typeface="Arial"/>
              </a:rPr>
              <a:t>Category One: </a:t>
            </a:r>
            <a:endParaRPr lang="en-US" sz="2000" b="1" dirty="0" smtClean="0">
              <a:solidFill>
                <a:schemeClr val="tx2">
                  <a:lumMod val="40000"/>
                  <a:lumOff val="60000"/>
                </a:schemeClr>
              </a:solidFill>
              <a:latin typeface="Arial"/>
              <a:cs typeface="Arial"/>
            </a:endParaRPr>
          </a:p>
          <a:p>
            <a:pPr algn="ctr">
              <a:spcBef>
                <a:spcPts val="1200"/>
              </a:spcBef>
            </a:pPr>
            <a:r>
              <a:rPr lang="en-US" sz="3200" b="1" dirty="0" smtClean="0">
                <a:solidFill>
                  <a:srgbClr val="F5A731"/>
                </a:solidFill>
                <a:latin typeface="Bookman Old Style"/>
                <a:cs typeface="Bookman Old Style"/>
              </a:rPr>
              <a:t>Why write your novel in November?</a:t>
            </a:r>
            <a:endParaRPr lang="en-US" dirty="0">
              <a:solidFill>
                <a:srgbClr val="F5A731"/>
              </a:solidFill>
              <a:latin typeface="Bookman Old Style"/>
              <a:cs typeface="Bookman Old Style"/>
            </a:endParaRPr>
          </a:p>
        </p:txBody>
      </p:sp>
      <p:pic>
        <p:nvPicPr>
          <p:cNvPr id="9" name="Picture 8"/>
          <p:cNvPicPr>
            <a:picLocks noChangeAspect="1"/>
          </p:cNvPicPr>
          <p:nvPr/>
        </p:nvPicPr>
        <p:blipFill>
          <a:blip r:embed="rId4"/>
          <a:stretch>
            <a:fillRect/>
          </a:stretch>
        </p:blipFill>
        <p:spPr>
          <a:xfrm>
            <a:off x="8686800" y="6400799"/>
            <a:ext cx="457200" cy="457200"/>
          </a:xfrm>
          <a:prstGeom prst="rect">
            <a:avLst/>
          </a:prstGeom>
        </p:spPr>
      </p:pic>
    </p:spTree>
    <p:extLst>
      <p:ext uri="{BB962C8B-B14F-4D97-AF65-F5344CB8AC3E}">
        <p14:creationId xmlns:p14="http://schemas.microsoft.com/office/powerpoint/2010/main" val="2006296732"/>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63" y="20638"/>
            <a:ext cx="8229600" cy="1143000"/>
          </a:xfrm>
        </p:spPr>
        <p:txBody>
          <a:bodyPr>
            <a:noAutofit/>
          </a:bodyPr>
          <a:lstStyle/>
          <a:p>
            <a:pPr>
              <a:spcBef>
                <a:spcPts val="600"/>
              </a:spcBef>
            </a:pPr>
            <a:r>
              <a:rPr lang="en-US" sz="2400" b="1" dirty="0" smtClean="0">
                <a:solidFill>
                  <a:schemeClr val="bg2">
                    <a:lumMod val="25000"/>
                  </a:schemeClr>
                </a:solidFill>
                <a:latin typeface="Bookman Old Style"/>
                <a:cs typeface="Bookman Old Style"/>
              </a:rPr>
              <a:t>Free </a:t>
            </a:r>
            <a:r>
              <a:rPr lang="en-US" sz="2400" b="1" dirty="0">
                <a:solidFill>
                  <a:schemeClr val="bg2">
                    <a:lumMod val="25000"/>
                  </a:schemeClr>
                </a:solidFill>
                <a:latin typeface="Bookman Old Style"/>
                <a:cs typeface="Bookman Old Style"/>
              </a:rPr>
              <a:t>or commercial </a:t>
            </a:r>
            <a:r>
              <a:rPr lang="en-US" sz="2400" b="1" dirty="0" smtClean="0">
                <a:solidFill>
                  <a:schemeClr val="bg2">
                    <a:lumMod val="25000"/>
                  </a:schemeClr>
                </a:solidFill>
                <a:latin typeface="Bookman Old Style"/>
                <a:cs typeface="Bookman Old Style"/>
              </a:rPr>
              <a:t>tools for planning</a:t>
            </a:r>
            <a:r>
              <a:rPr lang="en-US" sz="2400" b="1" dirty="0">
                <a:solidFill>
                  <a:schemeClr val="bg2">
                    <a:lumMod val="25000"/>
                  </a:schemeClr>
                </a:solidFill>
                <a:latin typeface="Bookman Old Style"/>
                <a:cs typeface="Bookman Old Style"/>
              </a:rPr>
              <a:t>, </a:t>
            </a:r>
            <a:r>
              <a:rPr lang="en-US" sz="2400" b="1" dirty="0" smtClean="0">
                <a:solidFill>
                  <a:schemeClr val="bg2">
                    <a:lumMod val="25000"/>
                  </a:schemeClr>
                </a:solidFill>
                <a:latin typeface="Bookman Old Style"/>
                <a:cs typeface="Bookman Old Style"/>
              </a:rPr>
              <a:t/>
            </a:r>
            <a:br>
              <a:rPr lang="en-US" sz="2400" b="1" dirty="0" smtClean="0">
                <a:solidFill>
                  <a:schemeClr val="bg2">
                    <a:lumMod val="25000"/>
                  </a:schemeClr>
                </a:solidFill>
                <a:latin typeface="Bookman Old Style"/>
                <a:cs typeface="Bookman Old Style"/>
              </a:rPr>
            </a:br>
            <a:r>
              <a:rPr lang="en-US" sz="2400" b="1" dirty="0" smtClean="0">
                <a:solidFill>
                  <a:schemeClr val="bg2">
                    <a:lumMod val="25000"/>
                  </a:schemeClr>
                </a:solidFill>
                <a:latin typeface="Bookman Old Style"/>
                <a:cs typeface="Bookman Old Style"/>
              </a:rPr>
              <a:t>organizing &amp; writing </a:t>
            </a:r>
            <a:r>
              <a:rPr lang="en-US" sz="2400" b="1" dirty="0">
                <a:solidFill>
                  <a:schemeClr val="bg2">
                    <a:lumMod val="25000"/>
                  </a:schemeClr>
                </a:solidFill>
                <a:latin typeface="Bookman Old Style"/>
                <a:cs typeface="Bookman Old Style"/>
              </a:rPr>
              <a:t>your novel </a:t>
            </a:r>
          </a:p>
        </p:txBody>
      </p:sp>
      <p:pic>
        <p:nvPicPr>
          <p:cNvPr id="5" name="Picture 4" descr="CB_sm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pic>
        <p:nvPicPr>
          <p:cNvPr id="18" name="Picture 17" descr="MindMa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87079"/>
            <a:ext cx="3657600" cy="2743200"/>
          </a:xfrm>
          <a:prstGeom prst="rect">
            <a:avLst/>
          </a:prstGeom>
          <a:ln>
            <a:noFill/>
          </a:ln>
          <a:effectLst>
            <a:outerShdw blurRad="292100" dist="139700" dir="2700000" algn="tl" rotWithShape="0">
              <a:srgbClr val="333333">
                <a:alpha val="80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795767"/>
            <a:ext cx="8229600" cy="1645920"/>
          </a:xfrm>
          <a:prstGeom prst="rect">
            <a:avLst/>
          </a:prstGeom>
          <a:ln>
            <a:noFill/>
          </a:ln>
          <a:effectLst>
            <a:outerShdw blurRad="292100" dist="139700" dir="2700000" algn="tl" rotWithShape="0">
              <a:srgbClr val="333333">
                <a:alpha val="65000"/>
              </a:srgbClr>
            </a:outerShdw>
          </a:effectLst>
        </p:spPr>
      </p:pic>
      <p:pic>
        <p:nvPicPr>
          <p:cNvPr id="10" name="Picture 9" descr="writeordie.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721" y="1511416"/>
            <a:ext cx="3505200" cy="2295547"/>
          </a:xfrm>
          <a:prstGeom prst="rect">
            <a:avLst/>
          </a:prstGeom>
          <a:ln>
            <a:noFill/>
          </a:ln>
          <a:effectLst>
            <a:outerShdw blurRad="292100" dist="139700" dir="2700000" algn="tl" rotWithShape="0">
              <a:srgbClr val="333333">
                <a:alpha val="65000"/>
              </a:srgbClr>
            </a:outerShdw>
          </a:effectLst>
        </p:spPr>
      </p:pic>
      <p:grpSp>
        <p:nvGrpSpPr>
          <p:cNvPr id="3" name="Group 2"/>
          <p:cNvGrpSpPr/>
          <p:nvPr/>
        </p:nvGrpSpPr>
        <p:grpSpPr>
          <a:xfrm>
            <a:off x="6861187" y="2116741"/>
            <a:ext cx="1836776" cy="2526624"/>
            <a:chOff x="6861187" y="2506790"/>
            <a:chExt cx="1836776" cy="2526624"/>
          </a:xfrm>
        </p:grpSpPr>
        <p:pic>
          <p:nvPicPr>
            <p:cNvPr id="9" name="Picture 8" descr="Kitte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4005" y="2506790"/>
              <a:ext cx="1684416" cy="252662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861187" y="2595690"/>
              <a:ext cx="1836776" cy="307777"/>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400" b="1" dirty="0" smtClean="0">
                  <a:ln w="50800"/>
                  <a:solidFill>
                    <a:schemeClr val="accent4">
                      <a:lumMod val="75000"/>
                    </a:schemeClr>
                  </a:solidFill>
                  <a:latin typeface="Lucida Handwriting"/>
                  <a:cs typeface="Lucida Handwriting"/>
                </a:rPr>
                <a:t>Written? Kitten!</a:t>
              </a:r>
              <a:endParaRPr lang="en-US" sz="1400" b="1" dirty="0">
                <a:ln w="50800"/>
                <a:solidFill>
                  <a:schemeClr val="accent4">
                    <a:lumMod val="75000"/>
                  </a:schemeClr>
                </a:solidFill>
                <a:latin typeface="Lucida Handwriting"/>
                <a:cs typeface="Lucida Handwriting"/>
              </a:endParaRPr>
            </a:p>
          </p:txBody>
        </p:sp>
      </p:grpSp>
      <p:sp>
        <p:nvSpPr>
          <p:cNvPr id="12" name="TextBox 11"/>
          <p:cNvSpPr txBox="1"/>
          <p:nvPr/>
        </p:nvSpPr>
        <p:spPr>
          <a:xfrm>
            <a:off x="4876521" y="3924447"/>
            <a:ext cx="1984666" cy="369332"/>
          </a:xfrm>
          <a:prstGeom prst="rect">
            <a:avLst/>
          </a:prstGeom>
          <a:noFill/>
        </p:spPr>
        <p:txBody>
          <a:bodyPr wrap="square" rtlCol="0">
            <a:spAutoFit/>
          </a:bodyPr>
          <a:lstStyle/>
          <a:p>
            <a:r>
              <a:rPr lang="en-US" b="1" dirty="0" smtClean="0">
                <a:latin typeface="Arial"/>
                <a:cs typeface="Arial"/>
              </a:rPr>
              <a:t>Sticks &amp; Carrots</a:t>
            </a:r>
            <a:endParaRPr lang="en-US" b="1" dirty="0">
              <a:latin typeface="Arial"/>
              <a:cs typeface="Arial"/>
            </a:endParaRPr>
          </a:p>
        </p:txBody>
      </p:sp>
    </p:spTree>
    <p:extLst>
      <p:ext uri="{BB962C8B-B14F-4D97-AF65-F5344CB8AC3E}">
        <p14:creationId xmlns:p14="http://schemas.microsoft.com/office/powerpoint/2010/main" val="4182474399"/>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304800" y="2514600"/>
            <a:ext cx="2795587" cy="2062922"/>
          </a:xfrm>
          <a:prstGeom prst="rect">
            <a:avLst/>
          </a:prstGeom>
          <a:noFill/>
          <a:ln w="9525">
            <a:noFill/>
            <a:miter lim="800000"/>
            <a:headEnd/>
            <a:tailEnd/>
          </a:ln>
        </p:spPr>
      </p:pic>
      <p:pic>
        <p:nvPicPr>
          <p:cNvPr id="2054" name="Picture 6" descr="[Q10 screenshot]"/>
          <p:cNvPicPr>
            <a:picLocks noChangeAspect="1" noChangeArrowheads="1"/>
          </p:cNvPicPr>
          <p:nvPr/>
        </p:nvPicPr>
        <p:blipFill>
          <a:blip r:embed="rId4" cstate="print"/>
          <a:srcRect/>
          <a:stretch>
            <a:fillRect/>
          </a:stretch>
        </p:blipFill>
        <p:spPr bwMode="auto">
          <a:xfrm>
            <a:off x="304800" y="4876800"/>
            <a:ext cx="2857500" cy="1133476"/>
          </a:xfrm>
          <a:prstGeom prst="rect">
            <a:avLst/>
          </a:prstGeom>
          <a:noFill/>
        </p:spPr>
      </p:pic>
      <p:sp>
        <p:nvSpPr>
          <p:cNvPr id="9" name="TextBox 8"/>
          <p:cNvSpPr txBox="1"/>
          <p:nvPr/>
        </p:nvSpPr>
        <p:spPr>
          <a:xfrm>
            <a:off x="228600" y="1219200"/>
            <a:ext cx="3276600" cy="923330"/>
          </a:xfrm>
          <a:prstGeom prst="rect">
            <a:avLst/>
          </a:prstGeom>
          <a:noFill/>
        </p:spPr>
        <p:txBody>
          <a:bodyPr wrap="square" rtlCol="0">
            <a:spAutoFit/>
          </a:bodyPr>
          <a:lstStyle/>
          <a:p>
            <a:r>
              <a:rPr lang="en-US" dirty="0" smtClean="0">
                <a:solidFill>
                  <a:srgbClr val="C00000"/>
                </a:solidFill>
                <a:latin typeface="Arial"/>
                <a:cs typeface="Arial"/>
              </a:rPr>
              <a:t>Don’t get distracted by formatting while you are writing. </a:t>
            </a:r>
            <a:endParaRPr lang="en-US" dirty="0">
              <a:solidFill>
                <a:srgbClr val="C00000"/>
              </a:solidFill>
              <a:latin typeface="Arial"/>
              <a:cs typeface="Arial"/>
            </a:endParaRPr>
          </a:p>
        </p:txBody>
      </p:sp>
      <p:grpSp>
        <p:nvGrpSpPr>
          <p:cNvPr id="2" name="Group 1"/>
          <p:cNvGrpSpPr/>
          <p:nvPr/>
        </p:nvGrpSpPr>
        <p:grpSpPr>
          <a:xfrm>
            <a:off x="3276600" y="1219200"/>
            <a:ext cx="5486400" cy="5142607"/>
            <a:chOff x="3276600" y="1219200"/>
            <a:chExt cx="5486400" cy="5142607"/>
          </a:xfrm>
        </p:grpSpPr>
        <p:sp>
          <p:nvSpPr>
            <p:cNvPr id="10" name="Right Arrow 9"/>
            <p:cNvSpPr/>
            <p:nvPr/>
          </p:nvSpPr>
          <p:spPr>
            <a:xfrm>
              <a:off x="3276600" y="3276600"/>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72000" y="1219200"/>
              <a:ext cx="3581400" cy="923330"/>
            </a:xfrm>
            <a:prstGeom prst="rect">
              <a:avLst/>
            </a:prstGeom>
            <a:noFill/>
          </p:spPr>
          <p:txBody>
            <a:bodyPr wrap="square" rtlCol="0">
              <a:spAutoFit/>
            </a:bodyPr>
            <a:lstStyle/>
            <a:p>
              <a:r>
                <a:rPr lang="en-US" dirty="0" smtClean="0">
                  <a:solidFill>
                    <a:schemeClr val="accent1">
                      <a:lumMod val="50000"/>
                    </a:schemeClr>
                  </a:solidFill>
                  <a:latin typeface="Arial"/>
                  <a:cs typeface="Arial"/>
                </a:rPr>
                <a:t>When you are ready, use </a:t>
              </a:r>
              <a:r>
                <a:rPr lang="en-US" dirty="0" err="1" smtClean="0">
                  <a:solidFill>
                    <a:schemeClr val="accent1">
                      <a:lumMod val="50000"/>
                    </a:schemeClr>
                  </a:solidFill>
                  <a:latin typeface="Arial"/>
                  <a:cs typeface="Arial"/>
                </a:rPr>
                <a:t>pandoc</a:t>
              </a:r>
              <a:r>
                <a:rPr lang="en-US" dirty="0" smtClean="0">
                  <a:solidFill>
                    <a:schemeClr val="accent1">
                      <a:lumMod val="50000"/>
                    </a:schemeClr>
                  </a:solidFill>
                  <a:latin typeface="Arial"/>
                  <a:cs typeface="Arial"/>
                </a:rPr>
                <a:t> to convert the markdown into other formats</a:t>
              </a:r>
              <a:endParaRPr lang="en-US" dirty="0">
                <a:solidFill>
                  <a:schemeClr val="accent1">
                    <a:lumMod val="50000"/>
                  </a:schemeClr>
                </a:solidFill>
                <a:latin typeface="Arial"/>
                <a:cs typeface="Arial"/>
              </a:endParaRPr>
            </a:p>
          </p:txBody>
        </p:sp>
        <p:sp>
          <p:nvSpPr>
            <p:cNvPr id="13" name="TextBox 12"/>
            <p:cNvSpPr txBox="1"/>
            <p:nvPr/>
          </p:nvSpPr>
          <p:spPr>
            <a:xfrm>
              <a:off x="4114800" y="2514600"/>
              <a:ext cx="4648200" cy="3847207"/>
            </a:xfrm>
            <a:prstGeom prst="rect">
              <a:avLst/>
            </a:prstGeom>
            <a:noFill/>
          </p:spPr>
          <p:txBody>
            <a:bodyPr wrap="square" rtlCol="0">
              <a:spAutoFit/>
            </a:bodyPr>
            <a:lstStyle/>
            <a:p>
              <a:pPr marL="182880" indent="-182880">
                <a:spcAft>
                  <a:spcPts val="200"/>
                </a:spcAft>
                <a:buFont typeface="Arial" pitchFamily="34" charset="0"/>
                <a:buChar char="•"/>
              </a:pPr>
              <a:r>
                <a:rPr lang="en-US" dirty="0" smtClean="0">
                  <a:latin typeface="Arial"/>
                  <a:cs typeface="Arial"/>
                </a:rPr>
                <a:t>XHTML, HTML5, and HTML slide shows using </a:t>
              </a:r>
              <a:r>
                <a:rPr lang="en-US" dirty="0" err="1" smtClean="0">
                  <a:latin typeface="Arial"/>
                  <a:cs typeface="Arial"/>
                  <a:hlinkClick r:id="rId5"/>
                </a:rPr>
                <a:t>Slidy</a:t>
              </a:r>
              <a:r>
                <a:rPr lang="en-US" dirty="0" smtClean="0">
                  <a:latin typeface="Arial"/>
                  <a:cs typeface="Arial"/>
                </a:rPr>
                <a:t>, </a:t>
              </a:r>
              <a:r>
                <a:rPr lang="en-US" dirty="0" smtClean="0">
                  <a:latin typeface="Arial"/>
                  <a:cs typeface="Arial"/>
                  <a:hlinkClick r:id="rId6"/>
                </a:rPr>
                <a:t>reveal.js</a:t>
              </a:r>
              <a:r>
                <a:rPr lang="en-US" dirty="0" smtClean="0">
                  <a:latin typeface="Arial"/>
                  <a:cs typeface="Arial"/>
                </a:rPr>
                <a:t>, </a:t>
              </a:r>
              <a:r>
                <a:rPr lang="en-US" dirty="0" err="1" smtClean="0">
                  <a:latin typeface="Arial"/>
                  <a:cs typeface="Arial"/>
                  <a:hlinkClick r:id="rId7"/>
                </a:rPr>
                <a:t>Slideous</a:t>
              </a:r>
              <a:r>
                <a:rPr lang="en-US" dirty="0" smtClean="0">
                  <a:latin typeface="Arial"/>
                  <a:cs typeface="Arial"/>
                </a:rPr>
                <a:t>, </a:t>
              </a:r>
              <a:r>
                <a:rPr lang="en-US" dirty="0" smtClean="0">
                  <a:latin typeface="Arial"/>
                  <a:cs typeface="Arial"/>
                  <a:hlinkClick r:id="rId8"/>
                </a:rPr>
                <a:t>S5</a:t>
              </a:r>
              <a:r>
                <a:rPr lang="en-US" dirty="0" smtClean="0">
                  <a:latin typeface="Arial"/>
                  <a:cs typeface="Arial"/>
                </a:rPr>
                <a:t>, or </a:t>
              </a:r>
              <a:r>
                <a:rPr lang="en-US" dirty="0" err="1" smtClean="0">
                  <a:latin typeface="Arial"/>
                  <a:cs typeface="Arial"/>
                  <a:hlinkClick r:id="rId9"/>
                </a:rPr>
                <a:t>DZSlides</a:t>
              </a:r>
              <a:r>
                <a:rPr lang="en-US" dirty="0" smtClean="0">
                  <a:latin typeface="Arial"/>
                  <a:cs typeface="Arial"/>
                </a:rPr>
                <a:t>. </a:t>
              </a:r>
            </a:p>
            <a:p>
              <a:pPr marL="182880" indent="-182880">
                <a:spcAft>
                  <a:spcPts val="200"/>
                </a:spcAft>
                <a:buFont typeface="Arial" pitchFamily="34" charset="0"/>
                <a:buChar char="•"/>
              </a:pPr>
              <a:r>
                <a:rPr lang="en-US" dirty="0" smtClean="0">
                  <a:latin typeface="Arial"/>
                  <a:cs typeface="Arial"/>
                </a:rPr>
                <a:t>Word processors: Microsoft Word </a:t>
              </a:r>
              <a:r>
                <a:rPr lang="en-US" dirty="0" err="1" smtClean="0">
                  <a:latin typeface="Arial"/>
                  <a:cs typeface="Arial"/>
                  <a:hlinkClick r:id="rId10"/>
                </a:rPr>
                <a:t>docx</a:t>
              </a:r>
              <a:r>
                <a:rPr lang="en-US" dirty="0" smtClean="0">
                  <a:latin typeface="Arial"/>
                  <a:cs typeface="Arial"/>
                </a:rPr>
                <a:t>, </a:t>
              </a:r>
              <a:r>
                <a:rPr lang="en-US" dirty="0" err="1" smtClean="0">
                  <a:latin typeface="Arial"/>
                  <a:cs typeface="Arial"/>
                </a:rPr>
                <a:t>OpenOffice</a:t>
              </a:r>
              <a:r>
                <a:rPr lang="en-US" dirty="0" smtClean="0">
                  <a:latin typeface="Arial"/>
                  <a:cs typeface="Arial"/>
                </a:rPr>
                <a:t>/</a:t>
              </a:r>
              <a:r>
                <a:rPr lang="en-US" dirty="0" err="1" smtClean="0">
                  <a:latin typeface="Arial"/>
                  <a:cs typeface="Arial"/>
                </a:rPr>
                <a:t>LibreOffice</a:t>
              </a:r>
              <a:r>
                <a:rPr lang="en-US" dirty="0" smtClean="0">
                  <a:latin typeface="Arial"/>
                  <a:cs typeface="Arial"/>
                </a:rPr>
                <a:t> </a:t>
              </a:r>
              <a:r>
                <a:rPr lang="en-US" dirty="0" smtClean="0">
                  <a:latin typeface="Arial"/>
                  <a:cs typeface="Arial"/>
                  <a:hlinkClick r:id="rId11"/>
                </a:rPr>
                <a:t>ODT</a:t>
              </a:r>
              <a:r>
                <a:rPr lang="en-US" dirty="0" smtClean="0">
                  <a:latin typeface="Arial"/>
                  <a:cs typeface="Arial"/>
                </a:rPr>
                <a:t>, </a:t>
              </a:r>
              <a:r>
                <a:rPr lang="en-US" dirty="0" err="1" smtClean="0">
                  <a:latin typeface="Arial"/>
                  <a:cs typeface="Arial"/>
                  <a:hlinkClick r:id="rId12"/>
                </a:rPr>
                <a:t>OpenDocument</a:t>
              </a:r>
              <a:r>
                <a:rPr lang="en-US" dirty="0" smtClean="0">
                  <a:latin typeface="Arial"/>
                  <a:cs typeface="Arial"/>
                  <a:hlinkClick r:id="rId12"/>
                </a:rPr>
                <a:t> XML</a:t>
              </a:r>
              <a:r>
                <a:rPr lang="en-US" dirty="0" smtClean="0">
                  <a:latin typeface="Arial"/>
                  <a:cs typeface="Arial"/>
                </a:rPr>
                <a:t> </a:t>
              </a:r>
            </a:p>
            <a:p>
              <a:pPr marL="182880" indent="-182880">
                <a:spcAft>
                  <a:spcPts val="200"/>
                </a:spcAft>
                <a:buFont typeface="Arial" pitchFamily="34" charset="0"/>
                <a:buChar char="•"/>
              </a:pPr>
              <a:r>
                <a:rPr lang="en-US" dirty="0" err="1" smtClean="0">
                  <a:latin typeface="Arial"/>
                  <a:cs typeface="Arial"/>
                </a:rPr>
                <a:t>Ebooks</a:t>
              </a:r>
              <a:r>
                <a:rPr lang="en-US" dirty="0" smtClean="0">
                  <a:latin typeface="Arial"/>
                  <a:cs typeface="Arial"/>
                </a:rPr>
                <a:t>: </a:t>
              </a:r>
              <a:r>
                <a:rPr lang="en-US" dirty="0" smtClean="0">
                  <a:latin typeface="Arial"/>
                  <a:cs typeface="Arial"/>
                  <a:hlinkClick r:id="rId13"/>
                </a:rPr>
                <a:t>EPUB</a:t>
              </a:r>
              <a:r>
                <a:rPr lang="en-US" dirty="0" smtClean="0">
                  <a:latin typeface="Arial"/>
                  <a:cs typeface="Arial"/>
                </a:rPr>
                <a:t> version 2 or 3, </a:t>
              </a:r>
              <a:r>
                <a:rPr lang="en-US" dirty="0" smtClean="0">
                  <a:latin typeface="Arial"/>
                  <a:cs typeface="Arial"/>
                  <a:hlinkClick r:id="rId14"/>
                </a:rPr>
                <a:t>FictionBook2</a:t>
              </a:r>
              <a:r>
                <a:rPr lang="en-US" dirty="0" smtClean="0">
                  <a:latin typeface="Arial"/>
                  <a:cs typeface="Arial"/>
                </a:rPr>
                <a:t> </a:t>
              </a:r>
            </a:p>
            <a:p>
              <a:pPr marL="182880" indent="-182880">
                <a:spcAft>
                  <a:spcPts val="200"/>
                </a:spcAft>
                <a:buFont typeface="Arial" pitchFamily="34" charset="0"/>
                <a:buChar char="•"/>
              </a:pPr>
              <a:r>
                <a:rPr lang="en-US" dirty="0" smtClean="0">
                  <a:latin typeface="Arial"/>
                  <a:cs typeface="Arial"/>
                </a:rPr>
                <a:t>Page layout formats: </a:t>
              </a:r>
              <a:r>
                <a:rPr lang="en-US" dirty="0" err="1" smtClean="0">
                  <a:latin typeface="Arial"/>
                  <a:cs typeface="Arial"/>
                  <a:hlinkClick r:id="rId15"/>
                </a:rPr>
                <a:t>InDesign</a:t>
              </a:r>
              <a:r>
                <a:rPr lang="en-US" dirty="0" smtClean="0">
                  <a:latin typeface="Arial"/>
                  <a:cs typeface="Arial"/>
                  <a:hlinkClick r:id="rId15"/>
                </a:rPr>
                <a:t> ICML</a:t>
              </a:r>
              <a:r>
                <a:rPr lang="en-US" dirty="0" smtClean="0">
                  <a:latin typeface="Arial"/>
                  <a:cs typeface="Arial"/>
                </a:rPr>
                <a:t> </a:t>
              </a:r>
            </a:p>
            <a:p>
              <a:pPr marL="182880" indent="-182880">
                <a:spcAft>
                  <a:spcPts val="200"/>
                </a:spcAft>
                <a:buFont typeface="Arial" pitchFamily="34" charset="0"/>
                <a:buChar char="•"/>
              </a:pPr>
              <a:r>
                <a:rPr lang="en-US" dirty="0" smtClean="0">
                  <a:latin typeface="Arial"/>
                  <a:cs typeface="Arial"/>
                </a:rPr>
                <a:t>Outline formats: </a:t>
              </a:r>
              <a:r>
                <a:rPr lang="en-US" dirty="0" smtClean="0">
                  <a:latin typeface="Arial"/>
                  <a:cs typeface="Arial"/>
                  <a:hlinkClick r:id="rId16"/>
                </a:rPr>
                <a:t>OPML</a:t>
              </a:r>
              <a:r>
                <a:rPr lang="en-US" dirty="0" smtClean="0">
                  <a:latin typeface="Arial"/>
                  <a:cs typeface="Arial"/>
                </a:rPr>
                <a:t> </a:t>
              </a:r>
            </a:p>
            <a:p>
              <a:pPr marL="182880" indent="-182880">
                <a:spcAft>
                  <a:spcPts val="200"/>
                </a:spcAft>
                <a:buFont typeface="Arial" pitchFamily="34" charset="0"/>
                <a:buChar char="•"/>
              </a:pPr>
              <a:r>
                <a:rPr lang="en-US" dirty="0" err="1" smtClean="0">
                  <a:latin typeface="Arial"/>
                  <a:cs typeface="Arial"/>
                </a:rPr>
                <a:t>TeX</a:t>
              </a:r>
              <a:r>
                <a:rPr lang="en-US" dirty="0" smtClean="0">
                  <a:latin typeface="Arial"/>
                  <a:cs typeface="Arial"/>
                </a:rPr>
                <a:t> formats: </a:t>
              </a:r>
              <a:r>
                <a:rPr lang="en-US" dirty="0" smtClean="0">
                  <a:latin typeface="Arial"/>
                  <a:cs typeface="Arial"/>
                  <a:hlinkClick r:id="rId17"/>
                </a:rPr>
                <a:t>LaTeX</a:t>
              </a:r>
              <a:r>
                <a:rPr lang="en-US" dirty="0" smtClean="0">
                  <a:latin typeface="Arial"/>
                  <a:cs typeface="Arial"/>
                </a:rPr>
                <a:t>, </a:t>
              </a:r>
              <a:r>
                <a:rPr lang="en-US" dirty="0" err="1" smtClean="0">
                  <a:latin typeface="Arial"/>
                  <a:cs typeface="Arial"/>
                  <a:hlinkClick r:id="rId18"/>
                </a:rPr>
                <a:t>ConTeXt</a:t>
              </a:r>
              <a:r>
                <a:rPr lang="en-US" dirty="0" smtClean="0">
                  <a:latin typeface="Arial"/>
                  <a:cs typeface="Arial"/>
                </a:rPr>
                <a:t>, </a:t>
              </a:r>
              <a:r>
                <a:rPr lang="en-US" dirty="0" err="1" smtClean="0">
                  <a:latin typeface="Arial"/>
                  <a:cs typeface="Arial"/>
                </a:rPr>
                <a:t>LaTeX</a:t>
              </a:r>
              <a:r>
                <a:rPr lang="en-US" dirty="0" smtClean="0">
                  <a:latin typeface="Arial"/>
                  <a:cs typeface="Arial"/>
                </a:rPr>
                <a:t> Beamer slides </a:t>
              </a:r>
              <a:r>
                <a:rPr lang="en-US" dirty="0" smtClean="0">
                  <a:latin typeface="Arial"/>
                  <a:cs typeface="Arial"/>
                  <a:hlinkClick r:id="rId19"/>
                </a:rPr>
                <a:t>PDF</a:t>
              </a:r>
              <a:r>
                <a:rPr lang="en-US" dirty="0" smtClean="0">
                  <a:latin typeface="Arial"/>
                  <a:cs typeface="Arial"/>
                </a:rPr>
                <a:t> via </a:t>
              </a:r>
              <a:r>
                <a:rPr lang="en-US" dirty="0" err="1" smtClean="0">
                  <a:latin typeface="Arial"/>
                  <a:cs typeface="Arial"/>
                </a:rPr>
                <a:t>LaTeX</a:t>
              </a:r>
              <a:endParaRPr lang="en-US" dirty="0" smtClean="0">
                <a:latin typeface="Arial"/>
                <a:cs typeface="Arial"/>
              </a:endParaRPr>
            </a:p>
            <a:p>
              <a:pPr marL="182880" indent="-182880">
                <a:spcAft>
                  <a:spcPts val="200"/>
                </a:spcAft>
                <a:buFont typeface="Arial" pitchFamily="34" charset="0"/>
                <a:buChar char="•"/>
              </a:pPr>
              <a:r>
                <a:rPr lang="en-US" i="1" dirty="0" smtClean="0">
                  <a:latin typeface="Arial"/>
                  <a:cs typeface="Arial"/>
                </a:rPr>
                <a:t>Other custom formats are possible</a:t>
              </a:r>
              <a:endParaRPr lang="en-US" i="1" dirty="0">
                <a:latin typeface="Arial"/>
                <a:cs typeface="Arial"/>
              </a:endParaRPr>
            </a:p>
          </p:txBody>
        </p:sp>
      </p:grpSp>
      <p:sp>
        <p:nvSpPr>
          <p:cNvPr id="12" name="Title 1"/>
          <p:cNvSpPr txBox="1">
            <a:spLocks/>
          </p:cNvSpPr>
          <p:nvPr/>
        </p:nvSpPr>
        <p:spPr bwMode="auto">
          <a:xfrm>
            <a:off x="0" y="762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a:lstStyle>
          <a:p>
            <a:pPr>
              <a:spcBef>
                <a:spcPts val="600"/>
              </a:spcBef>
            </a:pPr>
            <a:r>
              <a:rPr lang="en-US" sz="2400" b="1" dirty="0" smtClean="0">
                <a:solidFill>
                  <a:schemeClr val="bg2">
                    <a:lumMod val="25000"/>
                  </a:schemeClr>
                </a:solidFill>
                <a:latin typeface="Iowan Old Style Roman"/>
                <a:cs typeface="Iowan Old Style Roman"/>
              </a:rPr>
              <a:t>Tools for writing your novel: write and edit in simple text </a:t>
            </a:r>
            <a:endParaRPr lang="en-US" sz="2400" b="1" dirty="0">
              <a:solidFill>
                <a:schemeClr val="bg2">
                  <a:lumMod val="25000"/>
                </a:schemeClr>
              </a:solidFill>
              <a:latin typeface="Iowan Old Style Roman"/>
              <a:cs typeface="Iowan Old Style Roman"/>
            </a:endParaRPr>
          </a:p>
        </p:txBody>
      </p:sp>
      <p:pic>
        <p:nvPicPr>
          <p:cNvPr id="14" name="Picture 7"/>
          <p:cNvPicPr/>
          <p:nvPr/>
        </p:nvPicPr>
        <p:blipFill>
          <a:blip r:embed="rId20"/>
          <a:stretch/>
        </p:blipFill>
        <p:spPr>
          <a:xfrm>
            <a:off x="8686800" y="6400800"/>
            <a:ext cx="456840" cy="456840"/>
          </a:xfrm>
          <a:prstGeom prst="rect">
            <a:avLst/>
          </a:prstGeom>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04" y="70523"/>
            <a:ext cx="8229600" cy="1143000"/>
          </a:xfrm>
        </p:spPr>
        <p:txBody>
          <a:bodyPr>
            <a:noAutofit/>
          </a:bodyPr>
          <a:lstStyle/>
          <a:p>
            <a:pPr>
              <a:spcBef>
                <a:spcPts val="600"/>
              </a:spcBef>
            </a:pPr>
            <a:r>
              <a:rPr lang="en-US" sz="2000" b="1" dirty="0" smtClean="0">
                <a:solidFill>
                  <a:schemeClr val="bg2">
                    <a:lumMod val="25000"/>
                  </a:schemeClr>
                </a:solidFill>
                <a:latin typeface="Bookman Old Style"/>
                <a:cs typeface="Bookman Old Style"/>
              </a:rPr>
              <a:t>Tools for planning</a:t>
            </a:r>
            <a:r>
              <a:rPr lang="en-US" sz="2000" b="1" dirty="0">
                <a:solidFill>
                  <a:schemeClr val="bg2">
                    <a:lumMod val="25000"/>
                  </a:schemeClr>
                </a:solidFill>
                <a:latin typeface="Bookman Old Style"/>
                <a:cs typeface="Bookman Old Style"/>
              </a:rPr>
              <a:t>, </a:t>
            </a:r>
            <a:r>
              <a:rPr lang="en-US" sz="2000" b="1" dirty="0" smtClean="0">
                <a:solidFill>
                  <a:schemeClr val="bg2">
                    <a:lumMod val="25000"/>
                  </a:schemeClr>
                </a:solidFill>
                <a:latin typeface="Bookman Old Style"/>
                <a:cs typeface="Bookman Old Style"/>
              </a:rPr>
              <a:t>organizing &amp; writing </a:t>
            </a:r>
            <a:r>
              <a:rPr lang="en-US" sz="2000" b="1" dirty="0">
                <a:solidFill>
                  <a:schemeClr val="bg2">
                    <a:lumMod val="25000"/>
                  </a:schemeClr>
                </a:solidFill>
                <a:latin typeface="Bookman Old Style"/>
                <a:cs typeface="Bookman Old Style"/>
              </a:rPr>
              <a:t>your novel </a:t>
            </a:r>
          </a:p>
        </p:txBody>
      </p:sp>
      <p:pic>
        <p:nvPicPr>
          <p:cNvPr id="5" name="Picture 4" descr="CB_sm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grpSp>
        <p:nvGrpSpPr>
          <p:cNvPr id="22" name="Group 21"/>
          <p:cNvGrpSpPr/>
          <p:nvPr/>
        </p:nvGrpSpPr>
        <p:grpSpPr>
          <a:xfrm>
            <a:off x="636978" y="1051830"/>
            <a:ext cx="4572000" cy="4572000"/>
            <a:chOff x="178653" y="3092268"/>
            <a:chExt cx="4572000" cy="4572000"/>
          </a:xfrm>
        </p:grpSpPr>
        <p:sp>
          <p:nvSpPr>
            <p:cNvPr id="16" name="TextBox 15"/>
            <p:cNvSpPr txBox="1"/>
            <p:nvPr/>
          </p:nvSpPr>
          <p:spPr>
            <a:xfrm>
              <a:off x="178653" y="3092268"/>
              <a:ext cx="4572000" cy="4572000"/>
            </a:xfrm>
            <a:prstGeom prst="rect">
              <a:avLst/>
            </a:prstGeom>
            <a:solidFill>
              <a:schemeClr val="bg1"/>
            </a:solidFill>
            <a:ln w="6350">
              <a:solidFill>
                <a:schemeClr val="tx2">
                  <a:lumMod val="40000"/>
                  <a:lumOff val="60000"/>
                </a:schemeClr>
              </a:solidFill>
            </a:ln>
            <a:effectLst>
              <a:outerShdw blurRad="50800" dist="38100" dir="2700000" algn="tl" rotWithShape="0">
                <a:schemeClr val="tx2">
                  <a:lumMod val="75000"/>
                  <a:alpha val="70000"/>
                </a:schemeClr>
              </a:outerShdw>
            </a:effectLst>
          </p:spPr>
          <p:txBody>
            <a:bodyPr wrap="none" rtlCol="0">
              <a:spAutoFit/>
            </a:bodyPr>
            <a:lstStyle/>
            <a:p>
              <a:pPr algn="ctr"/>
              <a:r>
                <a:rPr lang="en-US" b="1" dirty="0" smtClean="0">
                  <a:solidFill>
                    <a:schemeClr val="tx2">
                      <a:lumMod val="60000"/>
                      <a:lumOff val="40000"/>
                    </a:schemeClr>
                  </a:solidFill>
                  <a:latin typeface="Arial"/>
                  <a:cs typeface="Arial"/>
                </a:rPr>
                <a:t>Planning, writing, &amp; exporting all in one</a:t>
              </a:r>
              <a:endParaRPr lang="en-US" b="1" dirty="0">
                <a:solidFill>
                  <a:schemeClr val="tx2">
                    <a:lumMod val="60000"/>
                    <a:lumOff val="40000"/>
                  </a:schemeClr>
                </a:solidFill>
                <a:latin typeface="Arial"/>
                <a:cs typeface="Arial"/>
              </a:endParaRPr>
            </a:p>
          </p:txBody>
        </p:sp>
        <p:pic>
          <p:nvPicPr>
            <p:cNvPr id="13" name="Picture 12" descr="storyis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716" y="6545891"/>
              <a:ext cx="2809875" cy="809625"/>
            </a:xfrm>
            <a:prstGeom prst="rect">
              <a:avLst/>
            </a:prstGeom>
          </p:spPr>
        </p:pic>
        <p:pic>
          <p:nvPicPr>
            <p:cNvPr id="14" name="Picture 13" descr="scrivener_hea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99" y="3945981"/>
              <a:ext cx="3267708" cy="955032"/>
            </a:xfrm>
            <a:prstGeom prst="rect">
              <a:avLst/>
            </a:prstGeom>
          </p:spPr>
        </p:pic>
        <p:pic>
          <p:nvPicPr>
            <p:cNvPr id="15" name="Picture 14" descr="yWriter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895" y="5272595"/>
              <a:ext cx="3773516" cy="1042823"/>
            </a:xfrm>
            <a:prstGeom prst="rect">
              <a:avLst/>
            </a:prstGeom>
          </p:spPr>
        </p:pic>
      </p:grpSp>
      <p:grpSp>
        <p:nvGrpSpPr>
          <p:cNvPr id="8" name="Group 7"/>
          <p:cNvGrpSpPr/>
          <p:nvPr/>
        </p:nvGrpSpPr>
        <p:grpSpPr>
          <a:xfrm>
            <a:off x="5539034" y="1077486"/>
            <a:ext cx="2971800" cy="2743200"/>
            <a:chOff x="5949562" y="1077486"/>
            <a:chExt cx="2971800" cy="2743200"/>
          </a:xfrm>
        </p:grpSpPr>
        <p:sp>
          <p:nvSpPr>
            <p:cNvPr id="17" name="TextBox 16"/>
            <p:cNvSpPr txBox="1"/>
            <p:nvPr/>
          </p:nvSpPr>
          <p:spPr>
            <a:xfrm>
              <a:off x="5949562" y="1077486"/>
              <a:ext cx="2971800" cy="2743200"/>
            </a:xfrm>
            <a:prstGeom prst="rect">
              <a:avLst/>
            </a:prstGeom>
            <a:solidFill>
              <a:schemeClr val="bg1"/>
            </a:solidFill>
            <a:ln w="6350">
              <a:solidFill>
                <a:schemeClr val="tx2">
                  <a:lumMod val="40000"/>
                  <a:lumOff val="60000"/>
                </a:schemeClr>
              </a:solidFill>
            </a:ln>
            <a:effectLst>
              <a:outerShdw blurRad="50800" dist="38100" dir="2700000" algn="tl" rotWithShape="0">
                <a:schemeClr val="tx2">
                  <a:lumMod val="75000"/>
                  <a:alpha val="70000"/>
                </a:schemeClr>
              </a:outerShdw>
            </a:effectLst>
          </p:spPr>
          <p:txBody>
            <a:bodyPr wrap="none" rtlCol="0">
              <a:spAutoFit/>
            </a:bodyPr>
            <a:lstStyle/>
            <a:p>
              <a:pPr algn="ctr"/>
              <a:r>
                <a:rPr lang="en-US" b="1" dirty="0" smtClean="0">
                  <a:solidFill>
                    <a:schemeClr val="tx2">
                      <a:lumMod val="60000"/>
                      <a:lumOff val="40000"/>
                    </a:schemeClr>
                  </a:solidFill>
                  <a:latin typeface="Arial"/>
                  <a:cs typeface="Arial"/>
                </a:rPr>
                <a:t>Free Office Suites</a:t>
              </a:r>
              <a:endParaRPr lang="en-US" b="1" dirty="0">
                <a:solidFill>
                  <a:schemeClr val="tx2">
                    <a:lumMod val="60000"/>
                    <a:lumOff val="40000"/>
                  </a:schemeClr>
                </a:solidFill>
                <a:latin typeface="Arial"/>
                <a:cs typeface="Arial"/>
              </a:endParaRPr>
            </a:p>
          </p:txBody>
        </p:sp>
        <p:pic>
          <p:nvPicPr>
            <p:cNvPr id="19" name="Picture 18" descr="LibreOffice.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8218" y="1787014"/>
              <a:ext cx="2394489" cy="622956"/>
            </a:xfrm>
            <a:prstGeom prst="rect">
              <a:avLst/>
            </a:prstGeom>
          </p:spPr>
        </p:pic>
        <p:pic>
          <p:nvPicPr>
            <p:cNvPr id="21" name="Picture 20" descr="GoogleDocs.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7487" y="2687850"/>
              <a:ext cx="2575950" cy="517440"/>
            </a:xfrm>
            <a:prstGeom prst="rect">
              <a:avLst/>
            </a:prstGeom>
            <a:ln w="6350" cap="sq">
              <a:solidFill>
                <a:schemeClr val="bg1">
                  <a:lumMod val="75000"/>
                </a:schemeClr>
              </a:solidFill>
              <a:prstDash val="solid"/>
              <a:miter lim="800000"/>
            </a:ln>
            <a:effectLst/>
          </p:spPr>
        </p:pic>
      </p:grpSp>
    </p:spTree>
    <p:extLst>
      <p:ext uri="{BB962C8B-B14F-4D97-AF65-F5344CB8AC3E}">
        <p14:creationId xmlns:p14="http://schemas.microsoft.com/office/powerpoint/2010/main" val="2289611683"/>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559" y="445846"/>
            <a:ext cx="8518577" cy="1143000"/>
          </a:xfrm>
        </p:spPr>
        <p:txBody>
          <a:bodyPr>
            <a:noAutofit/>
          </a:bodyPr>
          <a:lstStyle/>
          <a:p>
            <a:pPr>
              <a:spcBef>
                <a:spcPts val="600"/>
              </a:spcBef>
            </a:pPr>
            <a:r>
              <a:rPr lang="en-US" sz="2400" b="1" dirty="0" smtClean="0">
                <a:solidFill>
                  <a:schemeClr val="bg2">
                    <a:lumMod val="25000"/>
                  </a:schemeClr>
                </a:solidFill>
                <a:latin typeface="Bookman Old Style"/>
                <a:cs typeface="Bookman Old Style"/>
              </a:rPr>
              <a:t>Steps for planning, organizing &amp; writing </a:t>
            </a:r>
            <a:r>
              <a:rPr lang="en-US" sz="2400" b="1" dirty="0">
                <a:solidFill>
                  <a:schemeClr val="bg2">
                    <a:lumMod val="25000"/>
                  </a:schemeClr>
                </a:solidFill>
                <a:latin typeface="Bookman Old Style"/>
                <a:cs typeface="Bookman Old Style"/>
              </a:rPr>
              <a:t>your novel </a:t>
            </a:r>
          </a:p>
        </p:txBody>
      </p:sp>
      <p:sp>
        <p:nvSpPr>
          <p:cNvPr id="6" name="TextBox 5"/>
          <p:cNvSpPr txBox="1"/>
          <p:nvPr/>
        </p:nvSpPr>
        <p:spPr>
          <a:xfrm>
            <a:off x="495167" y="1943100"/>
            <a:ext cx="8235438" cy="3385542"/>
          </a:xfrm>
          <a:prstGeom prst="rect">
            <a:avLst/>
          </a:prstGeom>
          <a:noFill/>
        </p:spPr>
        <p:txBody>
          <a:bodyPr wrap="square" rtlCol="0">
            <a:spAutoFit/>
          </a:bodyPr>
          <a:lstStyle/>
          <a:p>
            <a:r>
              <a:rPr lang="en-US" sz="2000" b="1" dirty="0" smtClean="0">
                <a:solidFill>
                  <a:schemeClr val="tx2">
                    <a:lumMod val="60000"/>
                    <a:lumOff val="40000"/>
                  </a:schemeClr>
                </a:solidFill>
                <a:latin typeface="Arial"/>
                <a:cs typeface="Arial"/>
              </a:rPr>
              <a:t>Many people</a:t>
            </a:r>
            <a:r>
              <a:rPr lang="en-US" sz="2000" b="1" dirty="0">
                <a:solidFill>
                  <a:schemeClr val="tx2">
                    <a:lumMod val="60000"/>
                    <a:lumOff val="40000"/>
                  </a:schemeClr>
                </a:solidFill>
                <a:latin typeface="Arial"/>
                <a:cs typeface="Arial"/>
              </a:rPr>
              <a:t>, when </a:t>
            </a:r>
            <a:r>
              <a:rPr lang="en-US" sz="2000" b="1" dirty="0" smtClean="0">
                <a:solidFill>
                  <a:schemeClr val="tx2">
                    <a:lumMod val="60000"/>
                    <a:lumOff val="40000"/>
                  </a:schemeClr>
                </a:solidFill>
                <a:latin typeface="Arial"/>
                <a:cs typeface="Arial"/>
              </a:rPr>
              <a:t>asked how to write a novel, will offer this plan:</a:t>
            </a:r>
            <a:endParaRPr lang="en-US" sz="2000" b="1" dirty="0">
              <a:solidFill>
                <a:schemeClr val="tx2">
                  <a:lumMod val="60000"/>
                  <a:lumOff val="40000"/>
                </a:schemeClr>
              </a:solidFill>
              <a:latin typeface="Arial"/>
              <a:cs typeface="Arial"/>
            </a:endParaRPr>
          </a:p>
          <a:p>
            <a:endParaRPr lang="en-US" dirty="0" smtClean="0">
              <a:latin typeface="Arial"/>
              <a:cs typeface="Arial"/>
            </a:endParaRPr>
          </a:p>
          <a:p>
            <a:r>
              <a:rPr lang="en-US" sz="2000" dirty="0" smtClean="0">
                <a:latin typeface="Arial"/>
                <a:cs typeface="Arial"/>
              </a:rPr>
              <a:t>Step </a:t>
            </a:r>
            <a:r>
              <a:rPr lang="en-US" sz="2000" dirty="0">
                <a:latin typeface="Arial"/>
                <a:cs typeface="Arial"/>
              </a:rPr>
              <a:t>1: Come up with an idea to write a novel</a:t>
            </a:r>
          </a:p>
          <a:p>
            <a:endParaRPr lang="en-US" sz="2000" dirty="0" smtClean="0">
              <a:latin typeface="Arial"/>
              <a:cs typeface="Arial"/>
            </a:endParaRPr>
          </a:p>
          <a:p>
            <a:r>
              <a:rPr lang="en-US" sz="2000" dirty="0" smtClean="0">
                <a:latin typeface="Arial"/>
                <a:cs typeface="Arial"/>
              </a:rPr>
              <a:t>Step </a:t>
            </a:r>
            <a:r>
              <a:rPr lang="en-US" sz="2000" dirty="0">
                <a:latin typeface="Arial"/>
                <a:cs typeface="Arial"/>
              </a:rPr>
              <a:t>2: Start writing your novel</a:t>
            </a:r>
          </a:p>
          <a:p>
            <a:endParaRPr lang="en-US" sz="2000" dirty="0" smtClean="0">
              <a:latin typeface="Arial"/>
              <a:cs typeface="Arial"/>
            </a:endParaRPr>
          </a:p>
          <a:p>
            <a:r>
              <a:rPr lang="en-US" sz="2000" dirty="0" smtClean="0">
                <a:latin typeface="Arial"/>
                <a:cs typeface="Arial"/>
              </a:rPr>
              <a:t>Step </a:t>
            </a:r>
            <a:r>
              <a:rPr lang="en-US" sz="2000" dirty="0">
                <a:latin typeface="Arial"/>
                <a:cs typeface="Arial"/>
              </a:rPr>
              <a:t>3: ...</a:t>
            </a:r>
          </a:p>
          <a:p>
            <a:endParaRPr lang="en-US" sz="2000" b="1" dirty="0" smtClean="0">
              <a:latin typeface="Arial"/>
              <a:cs typeface="Arial"/>
            </a:endParaRPr>
          </a:p>
          <a:p>
            <a:r>
              <a:rPr lang="en-US" sz="2000" dirty="0" smtClean="0">
                <a:latin typeface="Arial"/>
                <a:cs typeface="Arial"/>
              </a:rPr>
              <a:t>Step </a:t>
            </a:r>
            <a:r>
              <a:rPr lang="en-US" sz="2000" dirty="0">
                <a:latin typeface="Arial"/>
                <a:cs typeface="Arial"/>
              </a:rPr>
              <a:t>4: </a:t>
            </a:r>
            <a:r>
              <a:rPr lang="en-US" sz="2000" b="1" i="1" dirty="0">
                <a:latin typeface="Arial"/>
                <a:cs typeface="Arial"/>
              </a:rPr>
              <a:t>PROFIT!</a:t>
            </a:r>
          </a:p>
          <a:p>
            <a:endParaRPr lang="en-US" dirty="0" smtClean="0">
              <a:latin typeface="Arial"/>
              <a:cs typeface="Arial"/>
            </a:endParaRPr>
          </a:p>
          <a:p>
            <a:r>
              <a:rPr lang="en-US" sz="2000" dirty="0" smtClean="0">
                <a:solidFill>
                  <a:schemeClr val="tx2">
                    <a:lumMod val="60000"/>
                    <a:lumOff val="40000"/>
                  </a:schemeClr>
                </a:solidFill>
                <a:latin typeface="Arial"/>
                <a:cs typeface="Arial"/>
              </a:rPr>
              <a:t>Of </a:t>
            </a:r>
            <a:r>
              <a:rPr lang="en-US" sz="2000" dirty="0">
                <a:solidFill>
                  <a:schemeClr val="tx2">
                    <a:lumMod val="60000"/>
                    <a:lumOff val="40000"/>
                  </a:schemeClr>
                </a:solidFill>
                <a:latin typeface="Arial"/>
                <a:cs typeface="Arial"/>
              </a:rPr>
              <a:t>course, this is not repeatable</a:t>
            </a:r>
          </a:p>
        </p:txBody>
      </p:sp>
      <p:pic>
        <p:nvPicPr>
          <p:cNvPr id="7" name="Picture 7"/>
          <p:cNvPicPr/>
          <p:nvPr/>
        </p:nvPicPr>
        <p:blipFill>
          <a:blip r:embed="rId3"/>
          <a:stretch/>
        </p:blipFill>
        <p:spPr>
          <a:xfrm>
            <a:off x="8686800" y="6400800"/>
            <a:ext cx="456840" cy="456840"/>
          </a:xfrm>
          <a:prstGeom prst="rect">
            <a:avLst/>
          </a:prstGeom>
          <a:ln>
            <a:noFill/>
          </a:ln>
        </p:spPr>
      </p:pic>
    </p:spTree>
    <p:extLst>
      <p:ext uri="{BB962C8B-B14F-4D97-AF65-F5344CB8AC3E}">
        <p14:creationId xmlns:p14="http://schemas.microsoft.com/office/powerpoint/2010/main" val="1741631840"/>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How do you start? </a:t>
            </a:r>
            <a:br>
              <a:rPr lang="en-US" sz="3200" b="1" dirty="0" smtClean="0">
                <a:solidFill>
                  <a:schemeClr val="bg2">
                    <a:lumMod val="25000"/>
                  </a:schemeClr>
                </a:solidFill>
                <a:latin typeface="Bookman Old Style"/>
                <a:cs typeface="Bookman Old Style"/>
              </a:rPr>
            </a:br>
            <a:r>
              <a:rPr lang="en-US" sz="3200" b="1" dirty="0" smtClean="0">
                <a:solidFill>
                  <a:schemeClr val="bg2">
                    <a:lumMod val="25000"/>
                  </a:schemeClr>
                </a:solidFill>
                <a:latin typeface="Bookman Old Style"/>
                <a:cs typeface="Bookman Old Style"/>
              </a:rPr>
              <a:t>Planning your novel</a:t>
            </a:r>
            <a:endParaRPr lang="en-US" sz="32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57200" y="1600201"/>
            <a:ext cx="8229600" cy="760094"/>
          </a:xfrm>
        </p:spPr>
        <p:txBody>
          <a:bodyPr>
            <a:normAutofit/>
          </a:bodyPr>
          <a:lstStyle/>
          <a:p>
            <a:pPr marL="457200" lvl="1" indent="0">
              <a:buNone/>
            </a:pPr>
            <a:r>
              <a:rPr lang="en-US" sz="2400" dirty="0" smtClean="0">
                <a:solidFill>
                  <a:schemeClr val="tx2">
                    <a:lumMod val="60000"/>
                    <a:lumOff val="40000"/>
                  </a:schemeClr>
                </a:solidFill>
                <a:latin typeface="Arial"/>
                <a:cs typeface="Arial"/>
              </a:rPr>
              <a:t>One </a:t>
            </a:r>
            <a:r>
              <a:rPr lang="en-US" sz="2400" dirty="0">
                <a:solidFill>
                  <a:schemeClr val="tx2">
                    <a:lumMod val="60000"/>
                    <a:lumOff val="40000"/>
                  </a:schemeClr>
                </a:solidFill>
                <a:latin typeface="Arial"/>
                <a:cs typeface="Arial"/>
              </a:rPr>
              <a:t>approach: start with the back cover book </a:t>
            </a:r>
            <a:r>
              <a:rPr lang="en-US" sz="2400" dirty="0" smtClean="0">
                <a:solidFill>
                  <a:schemeClr val="tx2">
                    <a:lumMod val="60000"/>
                    <a:lumOff val="40000"/>
                  </a:schemeClr>
                </a:solidFill>
                <a:latin typeface="Arial"/>
                <a:cs typeface="Arial"/>
              </a:rPr>
              <a:t>blurb</a:t>
            </a:r>
          </a:p>
        </p:txBody>
      </p:sp>
      <p:sp>
        <p:nvSpPr>
          <p:cNvPr id="6" name="TextBox 5"/>
          <p:cNvSpPr txBox="1"/>
          <p:nvPr/>
        </p:nvSpPr>
        <p:spPr>
          <a:xfrm>
            <a:off x="457200" y="2351000"/>
            <a:ext cx="1371600" cy="914400"/>
          </a:xfrm>
          <a:prstGeom prst="rect">
            <a:avLst/>
          </a:prstGeom>
          <a:noFill/>
          <a:ln w="3175" cap="flat">
            <a:solidFill>
              <a:schemeClr val="bg1">
                <a:lumMod val="75000"/>
              </a:schemeClr>
            </a:solidFill>
            <a:round/>
          </a:ln>
        </p:spPr>
        <p:txBody>
          <a:bodyPr wrap="square" rtlCol="0" anchor="ctr" anchorCtr="1">
            <a:spAutoFit/>
          </a:bodyPr>
          <a:lstStyle/>
          <a:p>
            <a:pPr algn="ctr"/>
            <a:r>
              <a:rPr lang="en-US" dirty="0" smtClean="0">
                <a:latin typeface="Arial"/>
                <a:cs typeface="Arial"/>
              </a:rPr>
              <a:t>100 words </a:t>
            </a:r>
            <a:endParaRPr lang="en-US" dirty="0">
              <a:latin typeface="Arial"/>
              <a:cs typeface="Arial"/>
            </a:endParaRPr>
          </a:p>
        </p:txBody>
      </p:sp>
      <p:sp>
        <p:nvSpPr>
          <p:cNvPr id="7" name="TextBox 6"/>
          <p:cNvSpPr txBox="1"/>
          <p:nvPr/>
        </p:nvSpPr>
        <p:spPr>
          <a:xfrm>
            <a:off x="1143000" y="3320346"/>
            <a:ext cx="1371600" cy="1371600"/>
          </a:xfrm>
          <a:prstGeom prst="rect">
            <a:avLst/>
          </a:prstGeom>
          <a:solidFill>
            <a:schemeClr val="bg1"/>
          </a:solidFill>
          <a:ln w="3175" cap="flat">
            <a:solidFill>
              <a:schemeClr val="bg1">
                <a:lumMod val="75000"/>
              </a:schemeClr>
            </a:solidFill>
            <a:round/>
          </a:ln>
        </p:spPr>
        <p:txBody>
          <a:bodyPr wrap="square" rtlCol="0" anchor="ctr" anchorCtr="1">
            <a:spAutoFit/>
          </a:bodyPr>
          <a:lstStyle/>
          <a:p>
            <a:pPr algn="ctr"/>
            <a:r>
              <a:rPr lang="en-US" dirty="0" smtClean="0">
                <a:latin typeface="Arial"/>
                <a:cs typeface="Arial"/>
              </a:rPr>
              <a:t>1000 words</a:t>
            </a:r>
            <a:endParaRPr lang="en-US" dirty="0">
              <a:latin typeface="Arial"/>
              <a:cs typeface="Arial"/>
            </a:endParaRPr>
          </a:p>
        </p:txBody>
      </p:sp>
      <p:sp>
        <p:nvSpPr>
          <p:cNvPr id="8" name="TextBox 7"/>
          <p:cNvSpPr txBox="1"/>
          <p:nvPr/>
        </p:nvSpPr>
        <p:spPr>
          <a:xfrm>
            <a:off x="1828800" y="4770262"/>
            <a:ext cx="2286000" cy="1828800"/>
          </a:xfrm>
          <a:prstGeom prst="rect">
            <a:avLst/>
          </a:prstGeom>
          <a:solidFill>
            <a:schemeClr val="bg1"/>
          </a:solidFill>
          <a:ln w="3175" cap="flat">
            <a:solidFill>
              <a:schemeClr val="bg1">
                <a:lumMod val="75000"/>
              </a:schemeClr>
            </a:solidFill>
            <a:round/>
          </a:ln>
        </p:spPr>
        <p:txBody>
          <a:bodyPr wrap="square" rtlCol="0" anchor="ctr" anchorCtr="1">
            <a:spAutoFit/>
          </a:bodyPr>
          <a:lstStyle/>
          <a:p>
            <a:pPr algn="ctr"/>
            <a:r>
              <a:rPr lang="en-US" dirty="0" smtClean="0">
                <a:latin typeface="Arial"/>
                <a:cs typeface="Arial"/>
              </a:rPr>
              <a:t>5000 words</a:t>
            </a:r>
            <a:endParaRPr lang="en-US" dirty="0">
              <a:latin typeface="Arial"/>
              <a:cs typeface="Arial"/>
            </a:endParaRPr>
          </a:p>
        </p:txBody>
      </p:sp>
      <p:grpSp>
        <p:nvGrpSpPr>
          <p:cNvPr id="20" name="Group 19"/>
          <p:cNvGrpSpPr/>
          <p:nvPr/>
        </p:nvGrpSpPr>
        <p:grpSpPr>
          <a:xfrm>
            <a:off x="4557741" y="2352925"/>
            <a:ext cx="3550631" cy="4239339"/>
            <a:chOff x="4557741" y="2352925"/>
            <a:chExt cx="3550631" cy="4239339"/>
          </a:xfrm>
        </p:grpSpPr>
        <p:sp>
          <p:nvSpPr>
            <p:cNvPr id="13" name="TextBox 12"/>
            <p:cNvSpPr txBox="1"/>
            <p:nvPr/>
          </p:nvSpPr>
          <p:spPr>
            <a:xfrm>
              <a:off x="5881867" y="5677864"/>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dirty="0" smtClean="0"/>
                <a:t>Etc.</a:t>
              </a:r>
              <a:endParaRPr lang="en-US" dirty="0"/>
            </a:p>
          </p:txBody>
        </p:sp>
        <p:sp>
          <p:nvSpPr>
            <p:cNvPr id="14" name="TextBox 13"/>
            <p:cNvSpPr txBox="1"/>
            <p:nvPr/>
          </p:nvSpPr>
          <p:spPr>
            <a:xfrm>
              <a:off x="7193972" y="4549130"/>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9</a:t>
              </a:r>
              <a:endParaRPr lang="en-US" sz="1400" dirty="0">
                <a:latin typeface="Arial"/>
                <a:cs typeface="Arial"/>
              </a:endParaRPr>
            </a:p>
          </p:txBody>
        </p:sp>
        <p:sp>
          <p:nvSpPr>
            <p:cNvPr id="15" name="TextBox 14"/>
            <p:cNvSpPr txBox="1"/>
            <p:nvPr/>
          </p:nvSpPr>
          <p:spPr>
            <a:xfrm>
              <a:off x="5881867" y="4549130"/>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8</a:t>
              </a:r>
              <a:endParaRPr lang="en-US" sz="1400" dirty="0">
                <a:latin typeface="Arial"/>
                <a:cs typeface="Arial"/>
              </a:endParaRPr>
            </a:p>
          </p:txBody>
        </p:sp>
        <p:sp>
          <p:nvSpPr>
            <p:cNvPr id="17" name="TextBox 16"/>
            <p:cNvSpPr txBox="1"/>
            <p:nvPr/>
          </p:nvSpPr>
          <p:spPr>
            <a:xfrm>
              <a:off x="4557741" y="4549130"/>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7</a:t>
              </a:r>
              <a:endParaRPr lang="en-US" sz="1400" dirty="0">
                <a:latin typeface="Arial"/>
                <a:cs typeface="Arial"/>
              </a:endParaRPr>
            </a:p>
          </p:txBody>
        </p:sp>
        <p:sp>
          <p:nvSpPr>
            <p:cNvPr id="18" name="TextBox 17"/>
            <p:cNvSpPr txBox="1"/>
            <p:nvPr/>
          </p:nvSpPr>
          <p:spPr>
            <a:xfrm>
              <a:off x="7193972" y="3451027"/>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6</a:t>
              </a:r>
              <a:endParaRPr lang="en-US" sz="1400" dirty="0">
                <a:latin typeface="Arial"/>
                <a:cs typeface="Arial"/>
              </a:endParaRPr>
            </a:p>
          </p:txBody>
        </p:sp>
        <p:sp>
          <p:nvSpPr>
            <p:cNvPr id="16" name="TextBox 15"/>
            <p:cNvSpPr txBox="1"/>
            <p:nvPr/>
          </p:nvSpPr>
          <p:spPr>
            <a:xfrm>
              <a:off x="5881867" y="3451027"/>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5</a:t>
              </a:r>
              <a:endParaRPr lang="en-US" sz="1400" dirty="0">
                <a:latin typeface="Arial"/>
                <a:cs typeface="Arial"/>
              </a:endParaRPr>
            </a:p>
          </p:txBody>
        </p:sp>
        <p:sp>
          <p:nvSpPr>
            <p:cNvPr id="9" name="TextBox 8"/>
            <p:cNvSpPr txBox="1"/>
            <p:nvPr/>
          </p:nvSpPr>
          <p:spPr>
            <a:xfrm>
              <a:off x="4560941" y="3451027"/>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4</a:t>
              </a:r>
              <a:endParaRPr lang="en-US" sz="1400" dirty="0">
                <a:latin typeface="Arial"/>
                <a:cs typeface="Arial"/>
              </a:endParaRPr>
            </a:p>
          </p:txBody>
        </p:sp>
        <p:sp>
          <p:nvSpPr>
            <p:cNvPr id="10" name="TextBox 9"/>
            <p:cNvSpPr txBox="1"/>
            <p:nvPr/>
          </p:nvSpPr>
          <p:spPr>
            <a:xfrm>
              <a:off x="7193972" y="2352925"/>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3</a:t>
              </a:r>
              <a:endParaRPr lang="en-US" sz="1400" dirty="0">
                <a:latin typeface="Arial"/>
                <a:cs typeface="Arial"/>
              </a:endParaRPr>
            </a:p>
          </p:txBody>
        </p:sp>
        <p:sp>
          <p:nvSpPr>
            <p:cNvPr id="11" name="TextBox 10"/>
            <p:cNvSpPr txBox="1"/>
            <p:nvPr/>
          </p:nvSpPr>
          <p:spPr>
            <a:xfrm>
              <a:off x="5877456" y="2352925"/>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2</a:t>
              </a:r>
              <a:endParaRPr lang="en-US" sz="1400" dirty="0">
                <a:latin typeface="Arial"/>
                <a:cs typeface="Arial"/>
              </a:endParaRPr>
            </a:p>
          </p:txBody>
        </p:sp>
        <p:sp>
          <p:nvSpPr>
            <p:cNvPr id="12" name="TextBox 11"/>
            <p:cNvSpPr txBox="1"/>
            <p:nvPr/>
          </p:nvSpPr>
          <p:spPr>
            <a:xfrm>
              <a:off x="4560941" y="2352925"/>
              <a:ext cx="914400" cy="914400"/>
            </a:xfrm>
            <a:prstGeom prst="rect">
              <a:avLst/>
            </a:prstGeom>
            <a:solidFill>
              <a:schemeClr val="bg1"/>
            </a:solidFill>
            <a:ln w="3175" cap="flat">
              <a:solidFill>
                <a:schemeClr val="bg1">
                  <a:lumMod val="75000"/>
                </a:schemeClr>
              </a:solidFill>
              <a:round/>
            </a:ln>
          </p:spPr>
          <p:txBody>
            <a:bodyPr wrap="square" rtlCol="0">
              <a:spAutoFit/>
            </a:bodyPr>
            <a:lstStyle/>
            <a:p>
              <a:pPr algn="ctr"/>
              <a:r>
                <a:rPr lang="en-US" sz="1400" dirty="0" smtClean="0">
                  <a:latin typeface="Arial"/>
                  <a:cs typeface="Arial"/>
                </a:rPr>
                <a:t>Chapter 1</a:t>
              </a:r>
              <a:endParaRPr lang="en-US" sz="1400" dirty="0">
                <a:latin typeface="Arial"/>
                <a:cs typeface="Arial"/>
              </a:endParaRPr>
            </a:p>
          </p:txBody>
        </p:sp>
      </p:grpSp>
      <p:pic>
        <p:nvPicPr>
          <p:cNvPr id="19" name="Picture 7"/>
          <p:cNvPicPr/>
          <p:nvPr/>
        </p:nvPicPr>
        <p:blipFill>
          <a:blip r:embed="rId3"/>
          <a:stretch/>
        </p:blipFill>
        <p:spPr>
          <a:xfrm>
            <a:off x="8686800" y="6400800"/>
            <a:ext cx="456840" cy="456840"/>
          </a:xfrm>
          <a:prstGeom prst="rect">
            <a:avLst/>
          </a:prstGeom>
          <a:ln>
            <a:noFill/>
          </a:ln>
        </p:spPr>
      </p:pic>
    </p:spTree>
    <p:extLst>
      <p:ext uri="{BB962C8B-B14F-4D97-AF65-F5344CB8AC3E}">
        <p14:creationId xmlns:p14="http://schemas.microsoft.com/office/powerpoint/2010/main" val="1552776213"/>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737"/>
            <a:ext cx="4076755" cy="719722"/>
          </a:xfrm>
        </p:spPr>
        <p:txBody>
          <a:bodyPr>
            <a:normAutofit/>
          </a:bodyPr>
          <a:lstStyle/>
          <a:p>
            <a:r>
              <a:rPr lang="en-US" sz="2800" b="1" dirty="0">
                <a:solidFill>
                  <a:schemeClr val="bg2">
                    <a:lumMod val="25000"/>
                  </a:schemeClr>
                </a:solidFill>
                <a:latin typeface="Bookman Old Style"/>
                <a:cs typeface="Bookman Old Style"/>
              </a:rPr>
              <a:t>How do you start</a:t>
            </a:r>
            <a:r>
              <a:rPr lang="en-US" sz="2800" b="1" dirty="0" smtClean="0">
                <a:solidFill>
                  <a:schemeClr val="bg2">
                    <a:lumMod val="25000"/>
                  </a:schemeClr>
                </a:solidFill>
                <a:latin typeface="Bookman Old Style"/>
                <a:cs typeface="Bookman Old Style"/>
              </a:rPr>
              <a:t>? </a:t>
            </a:r>
            <a:endParaRPr lang="en-US" sz="2800"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57200" y="1600200"/>
            <a:ext cx="4076755" cy="4714896"/>
          </a:xfrm>
        </p:spPr>
        <p:txBody>
          <a:bodyPr>
            <a:normAutofit fontScale="25000" lnSpcReduction="20000"/>
          </a:bodyPr>
          <a:lstStyle/>
          <a:p>
            <a:pPr marL="57150" indent="0">
              <a:buNone/>
            </a:pPr>
            <a:r>
              <a:rPr lang="en-US" sz="5600" dirty="0" smtClean="0">
                <a:solidFill>
                  <a:schemeClr val="tx2">
                    <a:lumMod val="60000"/>
                    <a:lumOff val="40000"/>
                  </a:schemeClr>
                </a:solidFill>
                <a:latin typeface="Arial"/>
                <a:cs typeface="Arial"/>
              </a:rPr>
              <a:t>Q. What if you have so many ideas, you’re not sure which to choose?</a:t>
            </a:r>
            <a:endParaRPr lang="en-US" sz="5600" dirty="0">
              <a:solidFill>
                <a:schemeClr val="tx2">
                  <a:lumMod val="60000"/>
                  <a:lumOff val="40000"/>
                </a:schemeClr>
              </a:solidFill>
              <a:latin typeface="Arial"/>
              <a:cs typeface="Arial"/>
            </a:endParaRPr>
          </a:p>
          <a:p>
            <a:pPr marL="57150" indent="0">
              <a:spcBef>
                <a:spcPts val="936"/>
              </a:spcBef>
              <a:buNone/>
            </a:pPr>
            <a:r>
              <a:rPr lang="en-US" sz="5600" dirty="0" smtClean="0">
                <a:solidFill>
                  <a:schemeClr val="tx2">
                    <a:lumMod val="60000"/>
                    <a:lumOff val="40000"/>
                  </a:schemeClr>
                </a:solidFill>
                <a:latin typeface="Arial"/>
                <a:cs typeface="Arial"/>
              </a:rPr>
              <a:t>A. Find out what your audience wants to read.</a:t>
            </a:r>
          </a:p>
          <a:p>
            <a:pPr marL="57150" indent="0">
              <a:buNone/>
            </a:pPr>
            <a:endParaRPr lang="en-US" dirty="0" smtClean="0">
              <a:latin typeface="Avenir Light"/>
              <a:cs typeface="Avenir Light"/>
            </a:endParaRPr>
          </a:p>
          <a:p>
            <a:pPr marL="0" indent="0" algn="ctr">
              <a:buNone/>
            </a:pPr>
            <a:r>
              <a:rPr lang="en-US" sz="4000" b="1" dirty="0">
                <a:latin typeface="Arial"/>
                <a:cs typeface="Arial"/>
              </a:rPr>
              <a:t>Five Story Pitches</a:t>
            </a:r>
            <a:endParaRPr lang="en-US" sz="4000" dirty="0">
              <a:latin typeface="Arial"/>
              <a:cs typeface="Arial"/>
            </a:endParaRPr>
          </a:p>
          <a:p>
            <a:pPr marL="0" indent="0">
              <a:lnSpc>
                <a:spcPct val="110000"/>
              </a:lnSpc>
              <a:spcBef>
                <a:spcPts val="500"/>
              </a:spcBef>
              <a:buNone/>
            </a:pPr>
            <a:r>
              <a:rPr lang="en-US" sz="4000" dirty="0" smtClean="0">
                <a:latin typeface="Arial"/>
                <a:cs typeface="Arial"/>
              </a:rPr>
              <a:t>1. An </a:t>
            </a:r>
            <a:r>
              <a:rPr lang="en-US" sz="4000" dirty="0">
                <a:latin typeface="Arial"/>
                <a:cs typeface="Arial"/>
              </a:rPr>
              <a:t>immigrant escapes poverty and abuse to illegally enter another country. In order to make a secure life for herself there, she must develop her </a:t>
            </a:r>
            <a:r>
              <a:rPr lang="en-US" sz="4000" dirty="0" smtClean="0">
                <a:latin typeface="Arial"/>
                <a:cs typeface="Arial"/>
              </a:rPr>
              <a:t>abilities, </a:t>
            </a:r>
            <a:r>
              <a:rPr lang="en-US" sz="4000" dirty="0">
                <a:latin typeface="Arial"/>
                <a:cs typeface="Arial"/>
              </a:rPr>
              <a:t>overcome the prejudices of others and her own self-doubt and claim her own place in the world</a:t>
            </a:r>
            <a:r>
              <a:rPr lang="en-US" sz="4000" dirty="0" smtClean="0">
                <a:latin typeface="Arial"/>
                <a:cs typeface="Arial"/>
              </a:rPr>
              <a:t>.</a:t>
            </a:r>
            <a:endParaRPr lang="en-US" sz="4000" dirty="0">
              <a:latin typeface="Arial"/>
              <a:cs typeface="Arial"/>
            </a:endParaRPr>
          </a:p>
          <a:p>
            <a:pPr marL="0" indent="0">
              <a:lnSpc>
                <a:spcPct val="110000"/>
              </a:lnSpc>
              <a:spcBef>
                <a:spcPts val="500"/>
              </a:spcBef>
              <a:buNone/>
            </a:pPr>
            <a:r>
              <a:rPr lang="en-US" sz="4000" dirty="0" smtClean="0">
                <a:latin typeface="Arial"/>
                <a:cs typeface="Arial"/>
              </a:rPr>
              <a:t>2. Legends </a:t>
            </a:r>
            <a:r>
              <a:rPr lang="en-US" sz="4000" dirty="0">
                <a:latin typeface="Arial"/>
                <a:cs typeface="Arial"/>
              </a:rPr>
              <a:t>of a Monster Queen who has gained control the monstrous ant-men who ravage her homeland lead humble villager Mary Lou to infiltrate the Monster Queen’s lair so she can end the Monster menace once and for all. But she finds the Monster Queen is more dangerous than she ever expected</a:t>
            </a:r>
            <a:r>
              <a:rPr lang="en-US" sz="4000" dirty="0" smtClean="0">
                <a:latin typeface="Arial"/>
                <a:cs typeface="Arial"/>
              </a:rPr>
              <a:t>.</a:t>
            </a:r>
            <a:endParaRPr lang="en-US" sz="4000" dirty="0">
              <a:latin typeface="Arial"/>
              <a:cs typeface="Arial"/>
            </a:endParaRPr>
          </a:p>
          <a:p>
            <a:pPr marL="0" indent="0">
              <a:lnSpc>
                <a:spcPct val="110000"/>
              </a:lnSpc>
              <a:spcBef>
                <a:spcPts val="500"/>
              </a:spcBef>
              <a:buNone/>
            </a:pPr>
            <a:r>
              <a:rPr lang="en-US" sz="4000" dirty="0" smtClean="0">
                <a:latin typeface="Arial"/>
                <a:cs typeface="Arial"/>
              </a:rPr>
              <a:t>3. Gambler </a:t>
            </a:r>
            <a:r>
              <a:rPr lang="en-US" sz="4000" dirty="0">
                <a:latin typeface="Arial"/>
                <a:cs typeface="Arial"/>
              </a:rPr>
              <a:t>Slim Holloway has made a mostly comfortable life on the frontier by using his minor gift of knowing the cards in his opponents’ hands, but when members of a traveling medicine show rescue him from a deadly misadventure and recognize his powers, he can only repay them by becoming a better person</a:t>
            </a:r>
            <a:r>
              <a:rPr lang="en-US" sz="4000" dirty="0" smtClean="0">
                <a:latin typeface="Arial"/>
                <a:cs typeface="Arial"/>
              </a:rPr>
              <a:t>.</a:t>
            </a:r>
            <a:endParaRPr lang="en-US" sz="4000" dirty="0">
              <a:latin typeface="Arial"/>
              <a:cs typeface="Arial"/>
            </a:endParaRPr>
          </a:p>
          <a:p>
            <a:pPr marL="0" indent="0">
              <a:lnSpc>
                <a:spcPct val="110000"/>
              </a:lnSpc>
              <a:spcBef>
                <a:spcPts val="500"/>
              </a:spcBef>
              <a:buNone/>
            </a:pPr>
            <a:r>
              <a:rPr lang="en-US" sz="4000" dirty="0" smtClean="0">
                <a:latin typeface="Arial"/>
                <a:cs typeface="Arial"/>
              </a:rPr>
              <a:t>4. Time </a:t>
            </a:r>
            <a:r>
              <a:rPr lang="en-US" sz="4000" dirty="0">
                <a:latin typeface="Arial"/>
                <a:cs typeface="Arial"/>
              </a:rPr>
              <a:t>Traveler Terry has discovered a historical person who knows how to perform magic. Terry must bring this lost art to his time in order to prevent the end of life on Earth, but an unsuspected traitor in his crew may strand them all in the past for the rest of their lives</a:t>
            </a:r>
            <a:r>
              <a:rPr lang="en-US" sz="4000" dirty="0" smtClean="0">
                <a:latin typeface="Arial"/>
                <a:cs typeface="Arial"/>
              </a:rPr>
              <a:t>.</a:t>
            </a:r>
            <a:endParaRPr lang="en-US" sz="4000" dirty="0">
              <a:latin typeface="Arial"/>
              <a:cs typeface="Arial"/>
            </a:endParaRPr>
          </a:p>
          <a:p>
            <a:pPr marL="0" indent="0">
              <a:lnSpc>
                <a:spcPct val="110000"/>
              </a:lnSpc>
              <a:spcBef>
                <a:spcPts val="500"/>
              </a:spcBef>
              <a:buNone/>
            </a:pPr>
            <a:r>
              <a:rPr lang="en-US" sz="4000" dirty="0" smtClean="0">
                <a:latin typeface="Arial"/>
                <a:cs typeface="Arial"/>
              </a:rPr>
              <a:t>5. Tracy’s </a:t>
            </a:r>
            <a:r>
              <a:rPr lang="en-US" sz="4000" dirty="0">
                <a:latin typeface="Arial"/>
                <a:cs typeface="Arial"/>
              </a:rPr>
              <a:t>life with her father was almost perfect once he overcame his drug addiction. When he reunited with his ex-wife, the mother who abandoned Tracy years ago, Tracy knew they might not find it quick or easy to become a happy family, but she never expected that her own mother would turn on her when her father dies unexpectedly, dashing all her hopes of acquiring a good education and a happy future</a:t>
            </a:r>
            <a:r>
              <a:rPr lang="en-US" sz="4000" dirty="0" smtClean="0">
                <a:latin typeface="Arial"/>
                <a:cs typeface="Arial"/>
              </a:rPr>
              <a:t>.</a:t>
            </a:r>
            <a:endParaRPr lang="en-US" sz="4000" dirty="0">
              <a:latin typeface="Arial"/>
              <a:cs typeface="Arial"/>
            </a:endParaRPr>
          </a:p>
        </p:txBody>
      </p:sp>
      <p:pic>
        <p:nvPicPr>
          <p:cNvPr id="4" name="Picture 3" descr="NovelVoting20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626" y="511737"/>
            <a:ext cx="3820845" cy="5803359"/>
          </a:xfrm>
          <a:prstGeom prst="rect">
            <a:avLst/>
          </a:prstGeom>
        </p:spPr>
      </p:pic>
      <p:pic>
        <p:nvPicPr>
          <p:cNvPr id="5" name="Picture 4" descr="CB_sm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25192974"/>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How ambitious should you be?</a:t>
            </a:r>
            <a:endParaRPr lang="en-US" sz="3200" b="1" dirty="0">
              <a:solidFill>
                <a:schemeClr val="bg2">
                  <a:lumMod val="25000"/>
                </a:schemeClr>
              </a:solidFill>
              <a:latin typeface="Bookman Old Style"/>
              <a:cs typeface="Bookman Old Style"/>
            </a:endParaRPr>
          </a:p>
        </p:txBody>
      </p:sp>
      <p:pic>
        <p:nvPicPr>
          <p:cNvPr id="6" name="Picture 7"/>
          <p:cNvPicPr/>
          <p:nvPr/>
        </p:nvPicPr>
        <p:blipFill>
          <a:blip r:embed="rId3"/>
          <a:stretch/>
        </p:blipFill>
        <p:spPr>
          <a:xfrm>
            <a:off x="8687160" y="6401160"/>
            <a:ext cx="456840" cy="456840"/>
          </a:xfrm>
          <a:prstGeom prst="rect">
            <a:avLst/>
          </a:prstGeom>
          <a:ln>
            <a:noFill/>
          </a:ln>
        </p:spPr>
      </p:pic>
      <p:pic>
        <p:nvPicPr>
          <p:cNvPr id="14" name="Picture 13" descr="1024px-Pittock_Mansion–9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1405488"/>
            <a:ext cx="7302500" cy="4870711"/>
          </a:xfrm>
          <a:prstGeom prst="rect">
            <a:avLst/>
          </a:prstGeom>
        </p:spPr>
      </p:pic>
      <p:pic>
        <p:nvPicPr>
          <p:cNvPr id="15" name="Picture 14" descr="House_Under_Construction_58167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345" y="1417638"/>
            <a:ext cx="6824810" cy="4546600"/>
          </a:xfrm>
          <a:prstGeom prst="rect">
            <a:avLst/>
          </a:prstGeom>
        </p:spPr>
      </p:pic>
      <p:pic>
        <p:nvPicPr>
          <p:cNvPr id="16" name="Picture 15" descr="1024px-Children's_small_hous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150" y="1390531"/>
            <a:ext cx="6578214" cy="4933661"/>
          </a:xfrm>
          <a:prstGeom prst="rect">
            <a:avLst/>
          </a:prstGeom>
        </p:spPr>
      </p:pic>
    </p:spTree>
    <p:extLst>
      <p:ext uri="{BB962C8B-B14F-4D97-AF65-F5344CB8AC3E}">
        <p14:creationId xmlns:p14="http://schemas.microsoft.com/office/powerpoint/2010/main" val="3541532305"/>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How do you finish?</a:t>
            </a:r>
            <a:endParaRPr lang="en-US" sz="32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530071" y="1423396"/>
            <a:ext cx="4257544" cy="667513"/>
          </a:xfrm>
        </p:spPr>
        <p:txBody>
          <a:bodyPr anchor="t" anchorCtr="0">
            <a:normAutofit/>
          </a:bodyPr>
          <a:lstStyle/>
          <a:p>
            <a:pPr marL="0" indent="0">
              <a:lnSpc>
                <a:spcPct val="110000"/>
              </a:lnSpc>
              <a:spcBef>
                <a:spcPts val="1500"/>
              </a:spcBef>
              <a:buNone/>
            </a:pPr>
            <a:r>
              <a:rPr lang="en-US" sz="2000" dirty="0" smtClean="0">
                <a:solidFill>
                  <a:schemeClr val="tx2">
                    <a:lumMod val="60000"/>
                    <a:lumOff val="40000"/>
                  </a:schemeClr>
                </a:solidFill>
                <a:latin typeface="Arial"/>
                <a:cs typeface="Arial"/>
              </a:rPr>
              <a:t>Use checkpoints</a:t>
            </a:r>
            <a:r>
              <a:rPr lang="en-US" sz="2000" dirty="0">
                <a:solidFill>
                  <a:schemeClr val="tx2">
                    <a:lumMod val="60000"/>
                    <a:lumOff val="40000"/>
                  </a:schemeClr>
                </a:solidFill>
                <a:latin typeface="Arial"/>
                <a:cs typeface="Arial"/>
              </a:rPr>
              <a:t>  </a:t>
            </a:r>
            <a:r>
              <a:rPr lang="en-US" sz="2000" dirty="0" smtClean="0">
                <a:solidFill>
                  <a:schemeClr val="tx2">
                    <a:lumMod val="60000"/>
                    <a:lumOff val="40000"/>
                  </a:schemeClr>
                </a:solidFill>
                <a:latin typeface="Arial"/>
                <a:cs typeface="Arial"/>
              </a:rPr>
              <a:t>to stay on track</a:t>
            </a:r>
            <a:endParaRPr lang="en-US" sz="2000" dirty="0">
              <a:solidFill>
                <a:schemeClr val="tx2">
                  <a:lumMod val="60000"/>
                  <a:lumOff val="40000"/>
                </a:schemeClr>
              </a:solidFill>
              <a:latin typeface="Arial"/>
              <a:cs typeface="Arial"/>
            </a:endParaRPr>
          </a:p>
        </p:txBody>
      </p:sp>
      <p:pic>
        <p:nvPicPr>
          <p:cNvPr id="7" name="Picture 6" descr="CB_sm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grpSp>
        <p:nvGrpSpPr>
          <p:cNvPr id="9" name="Group 8"/>
          <p:cNvGrpSpPr/>
          <p:nvPr/>
        </p:nvGrpSpPr>
        <p:grpSpPr>
          <a:xfrm>
            <a:off x="530073" y="2011831"/>
            <a:ext cx="8231391" cy="3142545"/>
            <a:chOff x="530073" y="2140111"/>
            <a:chExt cx="8231391" cy="3142545"/>
          </a:xfrm>
        </p:grpSpPr>
        <p:pic>
          <p:nvPicPr>
            <p:cNvPr id="6" name="Picture 5" descr="BIAM_Calendar 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9605" y="2450580"/>
              <a:ext cx="3142544" cy="2521607"/>
            </a:xfrm>
            <a:prstGeom prst="rect">
              <a:avLst/>
            </a:prstGeom>
          </p:spPr>
        </p:pic>
        <p:pic>
          <p:nvPicPr>
            <p:cNvPr id="4" name="Picture 3" descr="BIAM_Calendar_12-24.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8966" y="2140111"/>
              <a:ext cx="2556881" cy="3122494"/>
            </a:xfrm>
            <a:prstGeom prst="rect">
              <a:avLst/>
            </a:prstGeom>
          </p:spPr>
        </p:pic>
        <p:pic>
          <p:nvPicPr>
            <p:cNvPr id="5" name="Picture 4" descr="BIAM_Calendar_24-30.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3134" y="2140111"/>
              <a:ext cx="2458330" cy="1631228"/>
            </a:xfrm>
            <a:prstGeom prst="rect">
              <a:avLst/>
            </a:prstGeom>
          </p:spPr>
        </p:pic>
      </p:grpSp>
      <p:sp>
        <p:nvSpPr>
          <p:cNvPr id="8" name="Rectangle 7"/>
          <p:cNvSpPr/>
          <p:nvPr/>
        </p:nvSpPr>
        <p:spPr>
          <a:xfrm>
            <a:off x="457200" y="5519203"/>
            <a:ext cx="8229600" cy="889474"/>
          </a:xfrm>
          <a:prstGeom prst="rect">
            <a:avLst/>
          </a:prstGeom>
        </p:spPr>
        <p:txBody>
          <a:bodyPr wrap="square">
            <a:spAutoFit/>
          </a:bodyPr>
          <a:lstStyle/>
          <a:p>
            <a:pPr>
              <a:lnSpc>
                <a:spcPct val="110000"/>
              </a:lnSpc>
              <a:spcBef>
                <a:spcPts val="1500"/>
              </a:spcBef>
            </a:pPr>
            <a:r>
              <a:rPr lang="en-US" dirty="0">
                <a:solidFill>
                  <a:schemeClr val="tx2">
                    <a:lumMod val="60000"/>
                    <a:lumOff val="40000"/>
                  </a:schemeClr>
                </a:solidFill>
                <a:latin typeface="Arial"/>
                <a:cs typeface="Arial"/>
              </a:rPr>
              <a:t>Aim to reach the exciting conclusion in the last week</a:t>
            </a:r>
          </a:p>
          <a:p>
            <a:pPr>
              <a:lnSpc>
                <a:spcPct val="110000"/>
              </a:lnSpc>
              <a:spcBef>
                <a:spcPts val="1500"/>
              </a:spcBef>
            </a:pPr>
            <a:r>
              <a:rPr lang="en-US" dirty="0">
                <a:solidFill>
                  <a:schemeClr val="tx2">
                    <a:lumMod val="60000"/>
                    <a:lumOff val="40000"/>
                  </a:schemeClr>
                </a:solidFill>
                <a:latin typeface="Arial"/>
                <a:cs typeface="Arial"/>
              </a:rPr>
              <a:t>Keep your core story lean</a:t>
            </a:r>
          </a:p>
        </p:txBody>
      </p:sp>
    </p:spTree>
    <p:extLst>
      <p:ext uri="{BB962C8B-B14F-4D97-AF65-F5344CB8AC3E}">
        <p14:creationId xmlns:p14="http://schemas.microsoft.com/office/powerpoint/2010/main" val="2322741460"/>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Writing Exercise: Use your senses</a:t>
            </a:r>
            <a:endParaRPr lang="en-US" sz="3200" b="1" dirty="0">
              <a:solidFill>
                <a:schemeClr val="bg2">
                  <a:lumMod val="25000"/>
                </a:schemeClr>
              </a:solidFill>
              <a:latin typeface="Bookman Old Style"/>
              <a:cs typeface="Bookman Old Style"/>
            </a:endParaRPr>
          </a:p>
        </p:txBody>
      </p:sp>
      <p:pic>
        <p:nvPicPr>
          <p:cNvPr id="4" name="Picture 3" descr="CB_sm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pic>
        <p:nvPicPr>
          <p:cNvPr id="5" name="Picture 4" descr="Theo_librarypictureAugust20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00" y="1244191"/>
            <a:ext cx="7277100" cy="5199961"/>
          </a:xfrm>
          <a:prstGeom prst="rect">
            <a:avLst/>
          </a:prstGeom>
          <a:ln>
            <a:solidFill>
              <a:schemeClr val="bg1">
                <a:lumMod val="75000"/>
              </a:schemeClr>
            </a:solidFill>
          </a:ln>
        </p:spPr>
      </p:pic>
      <p:sp>
        <p:nvSpPr>
          <p:cNvPr id="10" name="TextBox 9"/>
          <p:cNvSpPr txBox="1"/>
          <p:nvPr/>
        </p:nvSpPr>
        <p:spPr>
          <a:xfrm>
            <a:off x="7180419" y="1539150"/>
            <a:ext cx="1831451" cy="3046988"/>
          </a:xfrm>
          <a:prstGeom prst="rect">
            <a:avLst/>
          </a:prstGeom>
          <a:solidFill>
            <a:schemeClr val="bg1"/>
          </a:solidFill>
          <a:ln>
            <a:solidFill>
              <a:schemeClr val="bg1">
                <a:lumMod val="75000"/>
              </a:schemeClr>
            </a:solidFill>
          </a:ln>
        </p:spPr>
        <p:txBody>
          <a:bodyPr wrap="none" rtlCol="0">
            <a:spAutoFit/>
          </a:bodyPr>
          <a:lstStyle/>
          <a:p>
            <a:r>
              <a:rPr lang="en-US" sz="2400" dirty="0" smtClean="0">
                <a:solidFill>
                  <a:srgbClr val="558ED5"/>
                </a:solidFill>
                <a:latin typeface="Arial"/>
                <a:cs typeface="Arial"/>
              </a:rPr>
              <a:t>1</a:t>
            </a:r>
            <a:r>
              <a:rPr lang="en-US" dirty="0" smtClean="0">
                <a:solidFill>
                  <a:srgbClr val="558ED5"/>
                </a:solidFill>
                <a:latin typeface="Arial"/>
                <a:cs typeface="Arial"/>
              </a:rPr>
              <a:t> place</a:t>
            </a:r>
          </a:p>
          <a:p>
            <a:endParaRPr lang="en-US" dirty="0">
              <a:solidFill>
                <a:srgbClr val="558ED5"/>
              </a:solidFill>
              <a:latin typeface="Arial"/>
              <a:cs typeface="Arial"/>
            </a:endParaRPr>
          </a:p>
          <a:p>
            <a:r>
              <a:rPr lang="en-US" sz="2400" dirty="0" smtClean="0">
                <a:solidFill>
                  <a:srgbClr val="558ED5"/>
                </a:solidFill>
                <a:latin typeface="Arial"/>
                <a:cs typeface="Arial"/>
              </a:rPr>
              <a:t>3</a:t>
            </a:r>
            <a:r>
              <a:rPr lang="en-US" sz="2400" baseline="30000" dirty="0" smtClean="0">
                <a:solidFill>
                  <a:srgbClr val="558ED5"/>
                </a:solidFill>
                <a:latin typeface="Arial"/>
                <a:cs typeface="Arial"/>
              </a:rPr>
              <a:t>rd</a:t>
            </a:r>
            <a:r>
              <a:rPr lang="en-US" dirty="0" smtClean="0">
                <a:solidFill>
                  <a:srgbClr val="558ED5"/>
                </a:solidFill>
                <a:latin typeface="Arial"/>
                <a:cs typeface="Arial"/>
              </a:rPr>
              <a:t> person </a:t>
            </a:r>
          </a:p>
          <a:p>
            <a:r>
              <a:rPr lang="en-US" dirty="0">
                <a:solidFill>
                  <a:srgbClr val="558ED5"/>
                </a:solidFill>
                <a:latin typeface="Arial"/>
                <a:cs typeface="Arial"/>
              </a:rPr>
              <a:t> </a:t>
            </a:r>
            <a:r>
              <a:rPr lang="en-US" dirty="0" smtClean="0">
                <a:solidFill>
                  <a:srgbClr val="558ED5"/>
                </a:solidFill>
                <a:latin typeface="Arial"/>
                <a:cs typeface="Arial"/>
              </a:rPr>
              <a:t>      (tight POV)</a:t>
            </a:r>
          </a:p>
          <a:p>
            <a:r>
              <a:rPr lang="en-US" sz="2400" dirty="0" smtClean="0">
                <a:solidFill>
                  <a:srgbClr val="558ED5"/>
                </a:solidFill>
                <a:latin typeface="Arial"/>
                <a:cs typeface="Arial"/>
              </a:rPr>
              <a:t>5</a:t>
            </a:r>
            <a:r>
              <a:rPr lang="en-US" dirty="0" smtClean="0">
                <a:solidFill>
                  <a:srgbClr val="558ED5"/>
                </a:solidFill>
                <a:latin typeface="Arial"/>
                <a:cs typeface="Arial"/>
              </a:rPr>
              <a:t> senses</a:t>
            </a:r>
          </a:p>
          <a:p>
            <a:endParaRPr lang="en-US" dirty="0" smtClean="0">
              <a:solidFill>
                <a:srgbClr val="558ED5"/>
              </a:solidFill>
              <a:latin typeface="Arial"/>
              <a:cs typeface="Arial"/>
            </a:endParaRPr>
          </a:p>
          <a:p>
            <a:r>
              <a:rPr lang="en-US" sz="2400" dirty="0">
                <a:solidFill>
                  <a:srgbClr val="558ED5"/>
                </a:solidFill>
                <a:latin typeface="Arial"/>
                <a:cs typeface="Arial"/>
              </a:rPr>
              <a:t>10</a:t>
            </a:r>
            <a:r>
              <a:rPr lang="en-US" dirty="0">
                <a:solidFill>
                  <a:srgbClr val="558ED5"/>
                </a:solidFill>
                <a:latin typeface="Arial"/>
                <a:cs typeface="Arial"/>
              </a:rPr>
              <a:t> minutes</a:t>
            </a:r>
          </a:p>
          <a:p>
            <a:endParaRPr lang="en-US" dirty="0" smtClean="0">
              <a:solidFill>
                <a:srgbClr val="558ED5"/>
              </a:solidFill>
              <a:latin typeface="Arial"/>
              <a:cs typeface="Arial"/>
            </a:endParaRPr>
          </a:p>
          <a:p>
            <a:r>
              <a:rPr lang="en-US" sz="2400" dirty="0" smtClean="0">
                <a:solidFill>
                  <a:srgbClr val="558ED5"/>
                </a:solidFill>
                <a:latin typeface="Arial"/>
                <a:cs typeface="Arial"/>
              </a:rPr>
              <a:t>0</a:t>
            </a:r>
            <a:r>
              <a:rPr lang="en-US" dirty="0" smtClean="0">
                <a:solidFill>
                  <a:srgbClr val="558ED5"/>
                </a:solidFill>
                <a:latin typeface="Arial"/>
                <a:cs typeface="Arial"/>
              </a:rPr>
              <a:t> other humans</a:t>
            </a:r>
          </a:p>
        </p:txBody>
      </p:sp>
      <p:grpSp>
        <p:nvGrpSpPr>
          <p:cNvPr id="16" name="Group 15"/>
          <p:cNvGrpSpPr/>
          <p:nvPr/>
        </p:nvGrpSpPr>
        <p:grpSpPr>
          <a:xfrm>
            <a:off x="4445000" y="3467100"/>
            <a:ext cx="698500" cy="698500"/>
            <a:chOff x="4445000" y="3467100"/>
            <a:chExt cx="698500" cy="698500"/>
          </a:xfrm>
        </p:grpSpPr>
        <p:sp>
          <p:nvSpPr>
            <p:cNvPr id="12" name="Oval 11"/>
            <p:cNvSpPr/>
            <p:nvPr/>
          </p:nvSpPr>
          <p:spPr>
            <a:xfrm>
              <a:off x="4445000" y="3467100"/>
              <a:ext cx="698500" cy="6985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12" idx="7"/>
              <a:endCxn id="12" idx="3"/>
            </p:cNvCxnSpPr>
            <p:nvPr/>
          </p:nvCxnSpPr>
          <p:spPr>
            <a:xfrm flipH="1">
              <a:off x="4547293" y="3569393"/>
              <a:ext cx="493914" cy="49391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79328935"/>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2">
                    <a:lumMod val="25000"/>
                  </a:schemeClr>
                </a:solidFill>
                <a:latin typeface="Bookman Old Style"/>
                <a:cs typeface="Bookman Old Style"/>
              </a:rPr>
              <a:t>Writing Exercise: Character Viewpoint</a:t>
            </a:r>
            <a:endParaRPr lang="en-US" sz="2800" b="1" dirty="0">
              <a:solidFill>
                <a:schemeClr val="bg2">
                  <a:lumMod val="25000"/>
                </a:schemeClr>
              </a:solidFill>
              <a:latin typeface="Bookman Old Style"/>
              <a:cs typeface="Bookman Old Style"/>
            </a:endParaRPr>
          </a:p>
        </p:txBody>
      </p:sp>
      <p:pic>
        <p:nvPicPr>
          <p:cNvPr id="4" name="Picture 3" descr="CB_sm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
        <p:nvSpPr>
          <p:cNvPr id="3" name="Content Placeholder 2"/>
          <p:cNvSpPr>
            <a:spLocks noGrp="1"/>
          </p:cNvSpPr>
          <p:nvPr>
            <p:ph idx="1"/>
          </p:nvPr>
        </p:nvSpPr>
        <p:spPr>
          <a:xfrm>
            <a:off x="457200" y="5372150"/>
            <a:ext cx="8229600" cy="1203333"/>
          </a:xfrm>
        </p:spPr>
        <p:txBody>
          <a:bodyPr>
            <a:normAutofit/>
          </a:bodyPr>
          <a:lstStyle/>
          <a:p>
            <a:pPr marL="57150" indent="0">
              <a:buNone/>
            </a:pPr>
            <a:r>
              <a:rPr lang="en-US" sz="1600" dirty="0" smtClean="0">
                <a:solidFill>
                  <a:schemeClr val="tx2">
                    <a:lumMod val="60000"/>
                    <a:lumOff val="40000"/>
                  </a:schemeClr>
                </a:solidFill>
                <a:latin typeface="Arial"/>
                <a:cs typeface="Arial"/>
              </a:rPr>
              <a:t>Using </a:t>
            </a:r>
            <a:r>
              <a:rPr lang="en-US" sz="1600" dirty="0">
                <a:solidFill>
                  <a:schemeClr val="tx2">
                    <a:lumMod val="60000"/>
                    <a:lumOff val="40000"/>
                  </a:schemeClr>
                </a:solidFill>
                <a:latin typeface="Arial"/>
                <a:cs typeface="Arial"/>
              </a:rPr>
              <a:t>the writing you just completed, </a:t>
            </a:r>
            <a:r>
              <a:rPr lang="en-US" sz="1600" dirty="0" smtClean="0">
                <a:solidFill>
                  <a:schemeClr val="tx2">
                    <a:lumMod val="60000"/>
                    <a:lumOff val="40000"/>
                  </a:schemeClr>
                </a:solidFill>
                <a:latin typeface="Arial"/>
                <a:cs typeface="Arial"/>
              </a:rPr>
              <a:t>have your character enter that space. What does the character see, hear, smell, feel, taste? How does (s)he feel about it?  </a:t>
            </a:r>
          </a:p>
          <a:p>
            <a:pPr marL="57150" indent="0">
              <a:buNone/>
            </a:pPr>
            <a:r>
              <a:rPr lang="en-US" sz="1600" dirty="0">
                <a:solidFill>
                  <a:schemeClr val="tx2">
                    <a:lumMod val="60000"/>
                    <a:lumOff val="40000"/>
                  </a:schemeClr>
                </a:solidFill>
                <a:latin typeface="Arial"/>
                <a:cs typeface="Arial"/>
              </a:rPr>
              <a:t>Write </a:t>
            </a:r>
            <a:r>
              <a:rPr lang="en-US" sz="1600" dirty="0" smtClean="0">
                <a:solidFill>
                  <a:schemeClr val="tx2">
                    <a:lumMod val="60000"/>
                    <a:lumOff val="40000"/>
                  </a:schemeClr>
                </a:solidFill>
                <a:latin typeface="Arial"/>
                <a:cs typeface="Arial"/>
              </a:rPr>
              <a:t>in limited 3</a:t>
            </a:r>
            <a:r>
              <a:rPr lang="en-US" sz="1600" baseline="30000" dirty="0" smtClean="0">
                <a:solidFill>
                  <a:schemeClr val="tx2">
                    <a:lumMod val="60000"/>
                    <a:lumOff val="40000"/>
                  </a:schemeClr>
                </a:solidFill>
                <a:latin typeface="Arial"/>
                <a:cs typeface="Arial"/>
              </a:rPr>
              <a:t>rd</a:t>
            </a:r>
            <a:r>
              <a:rPr lang="en-US" sz="1600" dirty="0" smtClean="0">
                <a:solidFill>
                  <a:schemeClr val="tx2">
                    <a:lumMod val="60000"/>
                    <a:lumOff val="40000"/>
                  </a:schemeClr>
                </a:solidFill>
                <a:latin typeface="Arial"/>
                <a:cs typeface="Arial"/>
              </a:rPr>
              <a:t> person POV constantly for </a:t>
            </a:r>
            <a:r>
              <a:rPr lang="en-US" sz="1600" dirty="0">
                <a:solidFill>
                  <a:schemeClr val="tx2">
                    <a:lumMod val="60000"/>
                    <a:lumOff val="40000"/>
                  </a:schemeClr>
                </a:solidFill>
                <a:latin typeface="Arial"/>
                <a:cs typeface="Arial"/>
              </a:rPr>
              <a:t>5 minutes</a:t>
            </a:r>
          </a:p>
          <a:p>
            <a:pPr marL="457200" lvl="1" indent="0">
              <a:buNone/>
            </a:pPr>
            <a:endParaRPr lang="en-US" dirty="0">
              <a:solidFill>
                <a:schemeClr val="tx2">
                  <a:lumMod val="60000"/>
                  <a:lumOff val="40000"/>
                </a:schemeClr>
              </a:solidFill>
            </a:endParaRPr>
          </a:p>
        </p:txBody>
      </p:sp>
      <p:sp>
        <p:nvSpPr>
          <p:cNvPr id="7" name="TextBox 6"/>
          <p:cNvSpPr txBox="1"/>
          <p:nvPr/>
        </p:nvSpPr>
        <p:spPr>
          <a:xfrm>
            <a:off x="1004980" y="1263151"/>
            <a:ext cx="2819400" cy="461665"/>
          </a:xfrm>
          <a:prstGeom prst="rect">
            <a:avLst/>
          </a:prstGeom>
          <a:noFill/>
        </p:spPr>
        <p:txBody>
          <a:bodyPr wrap="square" rtlCol="0">
            <a:spAutoFit/>
          </a:bodyPr>
          <a:lstStyle/>
          <a:p>
            <a:r>
              <a:rPr lang="en-US" sz="2400" dirty="0" smtClean="0">
                <a:solidFill>
                  <a:srgbClr val="558ED5"/>
                </a:solidFill>
                <a:latin typeface="Arial"/>
                <a:cs typeface="Arial"/>
              </a:rPr>
              <a:t>Create a character</a:t>
            </a:r>
            <a:endParaRPr lang="en-US" sz="2400" dirty="0">
              <a:solidFill>
                <a:srgbClr val="558ED5"/>
              </a:solidFill>
              <a:latin typeface="Arial"/>
              <a:cs typeface="Arial"/>
            </a:endParaRPr>
          </a:p>
        </p:txBody>
      </p:sp>
      <p:sp>
        <p:nvSpPr>
          <p:cNvPr id="10" name="TextBox 9"/>
          <p:cNvSpPr txBox="1"/>
          <p:nvPr/>
        </p:nvSpPr>
        <p:spPr>
          <a:xfrm>
            <a:off x="1511846" y="2447330"/>
            <a:ext cx="633908" cy="369332"/>
          </a:xfrm>
          <a:prstGeom prst="rect">
            <a:avLst/>
          </a:prstGeom>
          <a:noFill/>
        </p:spPr>
        <p:txBody>
          <a:bodyPr wrap="none" rtlCol="0">
            <a:spAutoFit/>
          </a:bodyPr>
          <a:lstStyle/>
          <a:p>
            <a:r>
              <a:rPr lang="en-US" dirty="0" smtClean="0">
                <a:latin typeface="Arial"/>
                <a:cs typeface="Arial"/>
              </a:rPr>
              <a:t>job?</a:t>
            </a:r>
            <a:endParaRPr lang="en-US" dirty="0">
              <a:latin typeface="Arial"/>
              <a:cs typeface="Arial"/>
            </a:endParaRPr>
          </a:p>
        </p:txBody>
      </p:sp>
      <p:sp>
        <p:nvSpPr>
          <p:cNvPr id="13" name="TextBox 12"/>
          <p:cNvSpPr txBox="1"/>
          <p:nvPr/>
        </p:nvSpPr>
        <p:spPr>
          <a:xfrm>
            <a:off x="4141314" y="1877933"/>
            <a:ext cx="1737149" cy="369332"/>
          </a:xfrm>
          <a:prstGeom prst="rect">
            <a:avLst/>
          </a:prstGeom>
          <a:noFill/>
        </p:spPr>
        <p:txBody>
          <a:bodyPr wrap="none" rtlCol="0">
            <a:spAutoFit/>
          </a:bodyPr>
          <a:lstStyle/>
          <a:p>
            <a:r>
              <a:rPr lang="en-US" dirty="0" smtClean="0">
                <a:latin typeface="Arial"/>
                <a:cs typeface="Arial"/>
              </a:rPr>
              <a:t>physical state?</a:t>
            </a:r>
            <a:endParaRPr lang="en-US" dirty="0">
              <a:latin typeface="Arial"/>
              <a:cs typeface="Arial"/>
            </a:endParaRPr>
          </a:p>
        </p:txBody>
      </p:sp>
      <p:sp>
        <p:nvSpPr>
          <p:cNvPr id="14" name="TextBox 13"/>
          <p:cNvSpPr txBox="1"/>
          <p:nvPr/>
        </p:nvSpPr>
        <p:spPr>
          <a:xfrm>
            <a:off x="6917305" y="3453319"/>
            <a:ext cx="1031803" cy="369332"/>
          </a:xfrm>
          <a:prstGeom prst="rect">
            <a:avLst/>
          </a:prstGeom>
          <a:noFill/>
        </p:spPr>
        <p:txBody>
          <a:bodyPr wrap="none" rtlCol="0">
            <a:spAutoFit/>
          </a:bodyPr>
          <a:lstStyle/>
          <a:p>
            <a:r>
              <a:rPr lang="en-US" dirty="0" smtClean="0">
                <a:latin typeface="Arial"/>
                <a:cs typeface="Arial"/>
              </a:rPr>
              <a:t>gender?</a:t>
            </a:r>
            <a:endParaRPr lang="en-US" dirty="0">
              <a:latin typeface="Arial"/>
              <a:cs typeface="Arial"/>
            </a:endParaRPr>
          </a:p>
        </p:txBody>
      </p:sp>
      <p:sp>
        <p:nvSpPr>
          <p:cNvPr id="15" name="TextBox 14"/>
          <p:cNvSpPr txBox="1"/>
          <p:nvPr/>
        </p:nvSpPr>
        <p:spPr>
          <a:xfrm>
            <a:off x="648449" y="3453319"/>
            <a:ext cx="1647318" cy="646331"/>
          </a:xfrm>
          <a:prstGeom prst="rect">
            <a:avLst/>
          </a:prstGeom>
          <a:noFill/>
        </p:spPr>
        <p:txBody>
          <a:bodyPr wrap="none" rtlCol="0">
            <a:spAutoFit/>
          </a:bodyPr>
          <a:lstStyle/>
          <a:p>
            <a:r>
              <a:rPr lang="en-US" dirty="0" smtClean="0">
                <a:latin typeface="Arial"/>
                <a:cs typeface="Arial"/>
              </a:rPr>
              <a:t>other interests</a:t>
            </a:r>
          </a:p>
          <a:p>
            <a:r>
              <a:rPr lang="en-US" dirty="0" smtClean="0">
                <a:latin typeface="Arial"/>
                <a:cs typeface="Arial"/>
              </a:rPr>
              <a:t>or hobbies?</a:t>
            </a:r>
            <a:endParaRPr lang="en-US" dirty="0">
              <a:latin typeface="Arial"/>
              <a:cs typeface="Arial"/>
            </a:endParaRPr>
          </a:p>
        </p:txBody>
      </p:sp>
      <p:sp>
        <p:nvSpPr>
          <p:cNvPr id="16" name="TextBox 15"/>
          <p:cNvSpPr txBox="1"/>
          <p:nvPr/>
        </p:nvSpPr>
        <p:spPr>
          <a:xfrm>
            <a:off x="6208741" y="2447330"/>
            <a:ext cx="1904074" cy="369332"/>
          </a:xfrm>
          <a:prstGeom prst="rect">
            <a:avLst/>
          </a:prstGeom>
          <a:noFill/>
        </p:spPr>
        <p:txBody>
          <a:bodyPr wrap="none" rtlCol="0">
            <a:spAutoFit/>
          </a:bodyPr>
          <a:lstStyle/>
          <a:p>
            <a:r>
              <a:rPr lang="en-US" dirty="0" smtClean="0">
                <a:latin typeface="Arial"/>
                <a:cs typeface="Arial"/>
              </a:rPr>
              <a:t>emotional state?</a:t>
            </a:r>
            <a:endParaRPr lang="en-US" dirty="0">
              <a:latin typeface="Arial"/>
              <a:cs typeface="Arial"/>
            </a:endParaRPr>
          </a:p>
        </p:txBody>
      </p:sp>
      <p:pic>
        <p:nvPicPr>
          <p:cNvPr id="5" name="Picture 4" descr="ManWomanSilo_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365" y="1839449"/>
            <a:ext cx="5287401" cy="2988850"/>
          </a:xfrm>
          <a:prstGeom prst="rect">
            <a:avLst/>
          </a:prstGeom>
        </p:spPr>
      </p:pic>
    </p:spTree>
    <p:extLst>
      <p:ext uri="{BB962C8B-B14F-4D97-AF65-F5344CB8AC3E}">
        <p14:creationId xmlns:p14="http://schemas.microsoft.com/office/powerpoint/2010/main" val="75190097"/>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6444" cy="1143000"/>
          </a:xfrm>
        </p:spPr>
        <p:txBody>
          <a:bodyPr>
            <a:normAutofit/>
          </a:bodyPr>
          <a:lstStyle/>
          <a:p>
            <a:pPr lvl="1" algn="ctr" defTabSz="457200" rtl="0">
              <a:lnSpc>
                <a:spcPct val="120000"/>
              </a:lnSpc>
              <a:spcBef>
                <a:spcPts val="600"/>
              </a:spcBef>
            </a:pPr>
            <a:r>
              <a:rPr lang="en-US" sz="2400" b="1" dirty="0" smtClean="0">
                <a:solidFill>
                  <a:schemeClr val="bg2">
                    <a:lumMod val="25000"/>
                  </a:schemeClr>
                </a:solidFill>
                <a:latin typeface="Bookman Old Style"/>
                <a:cs typeface="Bookman Old Style"/>
              </a:rPr>
              <a:t>People write their novels in November</a:t>
            </a:r>
            <a:r>
              <a:rPr lang="en-US" sz="2400" b="1" dirty="0">
                <a:solidFill>
                  <a:schemeClr val="bg2">
                    <a:lumMod val="25000"/>
                  </a:schemeClr>
                </a:solidFill>
                <a:latin typeface="Bookman Old Style"/>
                <a:cs typeface="Bookman Old Style"/>
              </a:rPr>
              <a:t> </a:t>
            </a:r>
            <a:r>
              <a:rPr lang="en-US" sz="2400" b="1" dirty="0" smtClean="0">
                <a:solidFill>
                  <a:schemeClr val="bg2">
                    <a:lumMod val="25000"/>
                  </a:schemeClr>
                </a:solidFill>
                <a:latin typeface="Bookman Old Style"/>
                <a:cs typeface="Bookman Old Style"/>
              </a:rPr>
              <a:t>because:</a:t>
            </a:r>
            <a:endParaRPr lang="en-US" sz="24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268284" y="1417638"/>
            <a:ext cx="8728160" cy="4708525"/>
          </a:xfrm>
        </p:spPr>
        <p:txBody>
          <a:bodyPr>
            <a:noAutofit/>
          </a:bodyPr>
          <a:lstStyle/>
          <a:p>
            <a:pPr marL="800460" lvl="1" indent="-342900">
              <a:lnSpc>
                <a:spcPct val="120000"/>
              </a:lnSpc>
              <a:spcBef>
                <a:spcPts val="1200"/>
              </a:spcBef>
              <a:buFont typeface="Wingdings" charset="2"/>
              <a:buChar char="§"/>
            </a:pPr>
            <a:r>
              <a:rPr lang="en-US" sz="2400" spc="-1" dirty="0">
                <a:solidFill>
                  <a:schemeClr val="tx2">
                    <a:lumMod val="60000"/>
                    <a:lumOff val="40000"/>
                  </a:schemeClr>
                </a:solidFill>
                <a:uFill>
                  <a:solidFill>
                    <a:srgbClr val="FFFFFF"/>
                  </a:solidFill>
                </a:uFill>
                <a:latin typeface="Arial"/>
                <a:cs typeface="Arial"/>
              </a:rPr>
              <a:t>They need the motivation</a:t>
            </a:r>
            <a:endParaRPr lang="en-US" sz="2400" dirty="0">
              <a:solidFill>
                <a:schemeClr val="tx2">
                  <a:lumMod val="60000"/>
                  <a:lumOff val="40000"/>
                </a:schemeClr>
              </a:solidFill>
              <a:latin typeface="Arial"/>
              <a:cs typeface="Arial"/>
            </a:endParaRPr>
          </a:p>
          <a:p>
            <a:pPr marL="800460" lvl="1" indent="-342900">
              <a:lnSpc>
                <a:spcPct val="120000"/>
              </a:lnSpc>
              <a:spcBef>
                <a:spcPts val="1200"/>
              </a:spcBef>
              <a:buFont typeface="Wingdings" charset="2"/>
              <a:buChar char="§"/>
            </a:pPr>
            <a:r>
              <a:rPr lang="en-US" sz="2400" spc="-1" dirty="0">
                <a:solidFill>
                  <a:schemeClr val="tx2">
                    <a:lumMod val="60000"/>
                    <a:lumOff val="40000"/>
                  </a:schemeClr>
                </a:solidFill>
                <a:uFill>
                  <a:solidFill>
                    <a:srgbClr val="FFFFFF"/>
                  </a:solidFill>
                </a:uFill>
                <a:latin typeface="Arial"/>
                <a:cs typeface="Arial"/>
              </a:rPr>
              <a:t>Writing in a tight timeframe forces you to turn off your internal editor</a:t>
            </a:r>
            <a:endParaRPr lang="en-US" sz="2400" dirty="0">
              <a:solidFill>
                <a:schemeClr val="tx2">
                  <a:lumMod val="60000"/>
                  <a:lumOff val="40000"/>
                </a:schemeClr>
              </a:solidFill>
              <a:latin typeface="Arial"/>
              <a:cs typeface="Arial"/>
            </a:endParaRPr>
          </a:p>
          <a:p>
            <a:pPr marL="800460" lvl="1" indent="-342900">
              <a:lnSpc>
                <a:spcPct val="120000"/>
              </a:lnSpc>
              <a:spcBef>
                <a:spcPts val="1200"/>
              </a:spcBef>
              <a:buFont typeface="Wingdings" charset="2"/>
              <a:buChar char="§"/>
            </a:pPr>
            <a:r>
              <a:rPr lang="en-US" sz="2400" spc="-1" dirty="0">
                <a:solidFill>
                  <a:schemeClr val="tx2">
                    <a:lumMod val="60000"/>
                    <a:lumOff val="40000"/>
                  </a:schemeClr>
                </a:solidFill>
                <a:uFill>
                  <a:solidFill>
                    <a:srgbClr val="FFFFFF"/>
                  </a:solidFill>
                </a:uFill>
                <a:latin typeface="Arial"/>
                <a:cs typeface="Arial"/>
              </a:rPr>
              <a:t>It’s an enjoyable way to meet other writers</a:t>
            </a:r>
            <a:endParaRPr lang="en-US" sz="2400" dirty="0">
              <a:solidFill>
                <a:schemeClr val="tx2">
                  <a:lumMod val="60000"/>
                  <a:lumOff val="40000"/>
                </a:schemeClr>
              </a:solidFill>
              <a:latin typeface="Arial"/>
              <a:cs typeface="Arial"/>
            </a:endParaRPr>
          </a:p>
          <a:p>
            <a:pPr marL="800460" lvl="1" indent="-342900">
              <a:lnSpc>
                <a:spcPct val="120000"/>
              </a:lnSpc>
              <a:spcBef>
                <a:spcPts val="1200"/>
              </a:spcBef>
              <a:buFont typeface="Wingdings" charset="2"/>
              <a:buChar char="§"/>
            </a:pPr>
            <a:r>
              <a:rPr lang="en-US" sz="2400" spc="-1" dirty="0">
                <a:solidFill>
                  <a:schemeClr val="tx2">
                    <a:lumMod val="60000"/>
                    <a:lumOff val="40000"/>
                  </a:schemeClr>
                </a:solidFill>
                <a:uFill>
                  <a:solidFill>
                    <a:srgbClr val="FFFFFF"/>
                  </a:solidFill>
                </a:uFill>
                <a:latin typeface="Arial"/>
                <a:cs typeface="Arial"/>
              </a:rPr>
              <a:t>It’s a great way to get that first draft written</a:t>
            </a:r>
            <a:endParaRPr lang="en-US" sz="2400" dirty="0">
              <a:solidFill>
                <a:schemeClr val="tx2">
                  <a:lumMod val="60000"/>
                  <a:lumOff val="40000"/>
                </a:schemeClr>
              </a:solidFill>
              <a:latin typeface="Arial"/>
              <a:cs typeface="Arial"/>
            </a:endParaRPr>
          </a:p>
          <a:p>
            <a:pPr marL="800460" lvl="1" indent="-342900">
              <a:lnSpc>
                <a:spcPct val="120000"/>
              </a:lnSpc>
              <a:spcBef>
                <a:spcPts val="1200"/>
              </a:spcBef>
              <a:buFont typeface="Wingdings" charset="2"/>
              <a:buChar char="§"/>
            </a:pPr>
            <a:r>
              <a:rPr lang="en-US" sz="2400" spc="-1" dirty="0">
                <a:solidFill>
                  <a:schemeClr val="tx2">
                    <a:lumMod val="60000"/>
                    <a:lumOff val="40000"/>
                  </a:schemeClr>
                </a:solidFill>
                <a:uFill>
                  <a:solidFill>
                    <a:srgbClr val="FFFFFF"/>
                  </a:solidFill>
                </a:uFill>
                <a:latin typeface="Arial"/>
                <a:cs typeface="Arial"/>
              </a:rPr>
              <a:t>There’s a built-in deadline</a:t>
            </a:r>
            <a:endParaRPr lang="en-US" sz="2400" dirty="0">
              <a:solidFill>
                <a:schemeClr val="tx2">
                  <a:lumMod val="60000"/>
                  <a:lumOff val="40000"/>
                </a:schemeClr>
              </a:solidFill>
              <a:latin typeface="Arial"/>
              <a:cs typeface="Arial"/>
            </a:endParaRPr>
          </a:p>
          <a:p>
            <a:pPr marL="800460" lvl="1" indent="-342900">
              <a:lnSpc>
                <a:spcPct val="120000"/>
              </a:lnSpc>
              <a:spcBef>
                <a:spcPts val="1200"/>
              </a:spcBef>
              <a:buFont typeface="Wingdings" charset="2"/>
              <a:buChar char="§"/>
            </a:pPr>
            <a:r>
              <a:rPr lang="en-US" sz="2400" spc="-1" dirty="0">
                <a:solidFill>
                  <a:schemeClr val="tx2">
                    <a:lumMod val="60000"/>
                    <a:lumOff val="40000"/>
                  </a:schemeClr>
                </a:solidFill>
                <a:uFill>
                  <a:solidFill>
                    <a:srgbClr val="FFFFFF"/>
                  </a:solidFill>
                </a:uFill>
                <a:latin typeface="Arial"/>
                <a:cs typeface="Arial"/>
              </a:rPr>
              <a:t>NaNo is </a:t>
            </a:r>
            <a:r>
              <a:rPr lang="en-US" sz="2400" spc="-1" dirty="0" smtClean="0">
                <a:solidFill>
                  <a:schemeClr val="tx2">
                    <a:lumMod val="60000"/>
                    <a:lumOff val="40000"/>
                  </a:schemeClr>
                </a:solidFill>
                <a:uFill>
                  <a:solidFill>
                    <a:srgbClr val="FFFFFF"/>
                  </a:solidFill>
                </a:uFill>
                <a:latin typeface="Arial"/>
                <a:cs typeface="Arial"/>
              </a:rPr>
              <a:t>fun!</a:t>
            </a:r>
            <a:endParaRPr lang="en-US" sz="2400" u="none" strike="noStrike" dirty="0">
              <a:solidFill>
                <a:schemeClr val="tx2">
                  <a:lumMod val="60000"/>
                  <a:lumOff val="40000"/>
                </a:schemeClr>
              </a:solidFill>
              <a:effectLst/>
              <a:latin typeface="Arial"/>
              <a:cs typeface="Arial"/>
            </a:endParaRPr>
          </a:p>
        </p:txBody>
      </p:sp>
      <p:pic>
        <p:nvPicPr>
          <p:cNvPr id="4" name="Picture 3"/>
          <p:cNvPicPr>
            <a:picLocks noChangeAspect="1"/>
          </p:cNvPicPr>
          <p:nvPr/>
        </p:nvPicPr>
        <p:blipFill>
          <a:blip r:embed="rId3"/>
          <a:stretch>
            <a:fillRect/>
          </a:stretch>
        </p:blipFill>
        <p:spPr>
          <a:xfrm>
            <a:off x="8686800" y="6400799"/>
            <a:ext cx="457200" cy="457200"/>
          </a:xfrm>
          <a:prstGeom prst="rect">
            <a:avLst/>
          </a:prstGeom>
        </p:spPr>
      </p:pic>
      <p:pic>
        <p:nvPicPr>
          <p:cNvPr id="5" name="Picture 4" descr="CB_sm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751" y="6457375"/>
            <a:ext cx="344049" cy="344049"/>
          </a:xfrm>
          <a:prstGeom prst="rect">
            <a:avLst/>
          </a:prstGeom>
        </p:spPr>
      </p:pic>
    </p:spTree>
    <p:extLst>
      <p:ext uri="{BB962C8B-B14F-4D97-AF65-F5344CB8AC3E}">
        <p14:creationId xmlns:p14="http://schemas.microsoft.com/office/powerpoint/2010/main" val="1852339876"/>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9144000" cy="6858000"/>
          </a:xfrm>
          <a:prstGeom prst="rect">
            <a:avLst/>
          </a:prstGeom>
          <a:solidFill>
            <a:schemeClr val="tx1"/>
          </a:solidFill>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smtClean="0">
                <a:solidFill>
                  <a:schemeClr val="accent6">
                    <a:lumMod val="60000"/>
                    <a:lumOff val="40000"/>
                  </a:schemeClr>
                </a:solidFill>
                <a:latin typeface="Avenir Oblique"/>
                <a:cs typeface="Avenir Oblique"/>
              </a:rPr>
              <a:t>  </a:t>
            </a:r>
            <a:br>
              <a:rPr lang="en-US" sz="2800" smtClean="0">
                <a:solidFill>
                  <a:schemeClr val="accent6">
                    <a:lumMod val="60000"/>
                    <a:lumOff val="40000"/>
                  </a:schemeClr>
                </a:solidFill>
                <a:latin typeface="Avenir Oblique"/>
                <a:cs typeface="Avenir Oblique"/>
              </a:rPr>
            </a:br>
            <a:endParaRPr lang="en-US" sz="2800" dirty="0">
              <a:solidFill>
                <a:schemeClr val="accent6">
                  <a:lumMod val="60000"/>
                  <a:lumOff val="40000"/>
                </a:schemeClr>
              </a:solidFill>
              <a:latin typeface="Avenir Oblique"/>
              <a:cs typeface="Avenir Oblique"/>
            </a:endParaRPr>
          </a:p>
        </p:txBody>
      </p:sp>
      <p:pic>
        <p:nvPicPr>
          <p:cNvPr id="9" name="Picture 8" descr="Nano4fl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0" y="695684"/>
            <a:ext cx="5969000" cy="3784600"/>
          </a:xfrm>
          <a:prstGeom prst="rect">
            <a:avLst/>
          </a:prstGeom>
        </p:spPr>
      </p:pic>
      <p:sp>
        <p:nvSpPr>
          <p:cNvPr id="10" name="TextBox 9"/>
          <p:cNvSpPr txBox="1"/>
          <p:nvPr/>
        </p:nvSpPr>
        <p:spPr>
          <a:xfrm>
            <a:off x="0" y="5054600"/>
            <a:ext cx="9144000" cy="1384995"/>
          </a:xfrm>
          <a:prstGeom prst="rect">
            <a:avLst/>
          </a:prstGeom>
          <a:noFill/>
        </p:spPr>
        <p:txBody>
          <a:bodyPr wrap="square" rtlCol="0">
            <a:spAutoFit/>
          </a:bodyPr>
          <a:lstStyle/>
          <a:p>
            <a:pPr algn="ctr">
              <a:spcBef>
                <a:spcPts val="1200"/>
              </a:spcBef>
            </a:pPr>
            <a:r>
              <a:rPr lang="en-US" b="1" dirty="0">
                <a:solidFill>
                  <a:schemeClr val="tx2">
                    <a:lumMod val="40000"/>
                    <a:lumOff val="60000"/>
                  </a:schemeClr>
                </a:solidFill>
                <a:latin typeface="Arial"/>
                <a:cs typeface="Arial"/>
              </a:rPr>
              <a:t>Category 3</a:t>
            </a:r>
            <a:r>
              <a:rPr lang="en-US" b="1" dirty="0" smtClean="0">
                <a:solidFill>
                  <a:schemeClr val="tx2">
                    <a:lumMod val="40000"/>
                    <a:lumOff val="60000"/>
                  </a:schemeClr>
                </a:solidFill>
                <a:latin typeface="Arial"/>
                <a:cs typeface="Arial"/>
              </a:rPr>
              <a:t>: </a:t>
            </a:r>
          </a:p>
          <a:p>
            <a:pPr algn="ctr">
              <a:spcBef>
                <a:spcPts val="1200"/>
              </a:spcBef>
            </a:pPr>
            <a:r>
              <a:rPr lang="en-US" sz="2800" b="1" dirty="0" smtClean="0">
                <a:solidFill>
                  <a:srgbClr val="F5A731"/>
                </a:solidFill>
                <a:latin typeface="Bookman Old Style"/>
                <a:cs typeface="Bookman Old Style"/>
              </a:rPr>
              <a:t>How you can succeed at NaNoWriMo</a:t>
            </a:r>
            <a:r>
              <a:rPr lang="en-US" sz="2800" dirty="0">
                <a:solidFill>
                  <a:srgbClr val="F5A731"/>
                </a:solidFill>
                <a:latin typeface="Bookman Old Style"/>
                <a:cs typeface="Bookman Old Style"/>
              </a:rPr>
              <a:t/>
            </a:r>
            <a:br>
              <a:rPr lang="en-US" sz="2800" dirty="0">
                <a:solidFill>
                  <a:srgbClr val="F5A731"/>
                </a:solidFill>
                <a:latin typeface="Bookman Old Style"/>
                <a:cs typeface="Bookman Old Style"/>
              </a:rPr>
            </a:br>
            <a:endParaRPr lang="en-US" sz="2800" dirty="0">
              <a:solidFill>
                <a:srgbClr val="F5A731"/>
              </a:solidFill>
              <a:latin typeface="Bookman Old Style"/>
              <a:cs typeface="Bookman Old Style"/>
            </a:endParaRPr>
          </a:p>
        </p:txBody>
      </p:sp>
      <p:pic>
        <p:nvPicPr>
          <p:cNvPr id="8" name="Picture 7"/>
          <p:cNvPicPr/>
          <p:nvPr/>
        </p:nvPicPr>
        <p:blipFill>
          <a:blip r:embed="rId4"/>
          <a:stretch/>
        </p:blipFill>
        <p:spPr>
          <a:xfrm>
            <a:off x="8687160" y="6401160"/>
            <a:ext cx="456840" cy="456840"/>
          </a:xfrm>
          <a:prstGeom prst="rect">
            <a:avLst/>
          </a:prstGeom>
          <a:ln>
            <a:noFill/>
          </a:ln>
        </p:spPr>
      </p:pic>
    </p:spTree>
    <p:extLst>
      <p:ext uri="{BB962C8B-B14F-4D97-AF65-F5344CB8AC3E}">
        <p14:creationId xmlns:p14="http://schemas.microsoft.com/office/powerpoint/2010/main" val="1221608012"/>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600"/>
              </a:spcBef>
            </a:pPr>
            <a:r>
              <a:rPr lang="en-US" sz="2800" b="1" dirty="0" smtClean="0">
                <a:solidFill>
                  <a:srgbClr val="558ED5"/>
                </a:solidFill>
                <a:latin typeface="Arial"/>
                <a:cs typeface="Arial"/>
              </a:rPr>
              <a:t>Third (and Final) Category</a:t>
            </a:r>
            <a:r>
              <a:rPr lang="en-US" sz="2800" b="1" dirty="0">
                <a:solidFill>
                  <a:srgbClr val="558ED5"/>
                </a:solidFill>
                <a:latin typeface="Arial"/>
                <a:cs typeface="Arial"/>
              </a:rPr>
              <a:t>: </a:t>
            </a:r>
            <a:r>
              <a:rPr lang="en-US" sz="1600" b="1" dirty="0">
                <a:latin typeface="Iowan Old Style Roman"/>
                <a:cs typeface="Iowan Old Style Roman"/>
              </a:rPr>
              <a:t/>
            </a:r>
            <a:br>
              <a:rPr lang="en-US" sz="1600" b="1" dirty="0">
                <a:latin typeface="Iowan Old Style Roman"/>
                <a:cs typeface="Iowan Old Style Roman"/>
              </a:rPr>
            </a:br>
            <a:r>
              <a:rPr lang="en-US" sz="2400" b="1" dirty="0" smtClean="0">
                <a:solidFill>
                  <a:schemeClr val="bg2">
                    <a:lumMod val="25000"/>
                  </a:schemeClr>
                </a:solidFill>
                <a:latin typeface="Bookman Old Style"/>
                <a:cs typeface="Bookman Old Style"/>
              </a:rPr>
              <a:t>How you can succeed at NaNoWriMo</a:t>
            </a:r>
            <a:endParaRPr lang="en-US" sz="2400" b="1" dirty="0">
              <a:solidFill>
                <a:schemeClr val="bg2">
                  <a:lumMod val="25000"/>
                </a:schemeClr>
              </a:solidFill>
              <a:latin typeface="Bookman Old Style"/>
              <a:cs typeface="Bookman Old Style"/>
            </a:endParaRPr>
          </a:p>
        </p:txBody>
      </p:sp>
      <p:pic>
        <p:nvPicPr>
          <p:cNvPr id="5" name="Picture 3"/>
          <p:cNvPicPr/>
          <p:nvPr/>
        </p:nvPicPr>
        <p:blipFill>
          <a:blip r:embed="rId3"/>
          <a:stretch/>
        </p:blipFill>
        <p:spPr>
          <a:xfrm>
            <a:off x="8761680" y="6411240"/>
            <a:ext cx="343800" cy="343800"/>
          </a:xfrm>
          <a:prstGeom prst="rect">
            <a:avLst/>
          </a:prstGeom>
          <a:ln>
            <a:noFill/>
          </a:ln>
        </p:spPr>
      </p:pic>
      <p:grpSp>
        <p:nvGrpSpPr>
          <p:cNvPr id="25" name="Group 24"/>
          <p:cNvGrpSpPr/>
          <p:nvPr/>
        </p:nvGrpSpPr>
        <p:grpSpPr>
          <a:xfrm>
            <a:off x="2886369" y="1417638"/>
            <a:ext cx="3107992" cy="2383415"/>
            <a:chOff x="2886369" y="1417638"/>
            <a:chExt cx="3107992" cy="2383415"/>
          </a:xfrm>
        </p:grpSpPr>
        <p:pic>
          <p:nvPicPr>
            <p:cNvPr id="17" name="Picture 16" descr="iTune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369" y="1791448"/>
              <a:ext cx="2955631" cy="2009605"/>
            </a:xfrm>
            <a:prstGeom prst="rect">
              <a:avLst/>
            </a:prstGeom>
            <a:ln>
              <a:solidFill>
                <a:schemeClr val="bg1">
                  <a:lumMod val="75000"/>
                </a:schemeClr>
              </a:solidFill>
            </a:ln>
          </p:spPr>
        </p:pic>
        <p:pic>
          <p:nvPicPr>
            <p:cNvPr id="11" name="Picture 10" descr="headphon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750" y="1417638"/>
              <a:ext cx="1332611" cy="1520269"/>
            </a:xfrm>
            <a:prstGeom prst="rect">
              <a:avLst/>
            </a:prstGeom>
          </p:spPr>
        </p:pic>
      </p:grpSp>
      <p:pic>
        <p:nvPicPr>
          <p:cNvPr id="12" name="Picture 11" descr="walk-pat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06" y="4318882"/>
            <a:ext cx="2990810" cy="1990758"/>
          </a:xfrm>
          <a:prstGeom prst="rect">
            <a:avLst/>
          </a:prstGeom>
        </p:spPr>
      </p:pic>
      <p:pic>
        <p:nvPicPr>
          <p:cNvPr id="19" name="Content Placeholder 4" descr="NanoCalendar_new.pdf"/>
          <p:cNvPicPr>
            <a:picLocks noGrp="1" noChangeAspect="1"/>
          </p:cNvPicPr>
          <p:nvPr>
            <p:ph idx="1"/>
          </p:nvPr>
        </p:nvPicPr>
        <p:blipFill>
          <a:blip r:embed="rId7">
            <a:extLst>
              <a:ext uri="{28A0092B-C50C-407E-A947-70E740481C1C}">
                <a14:useLocalDpi xmlns:a14="http://schemas.microsoft.com/office/drawing/2010/main" val="0"/>
              </a:ext>
            </a:extLst>
          </a:blip>
          <a:srcRect l="1491" r="1491"/>
          <a:stretch>
            <a:fillRect/>
          </a:stretch>
        </p:blipFill>
        <p:spPr>
          <a:xfrm>
            <a:off x="4794449" y="4168997"/>
            <a:ext cx="3892351" cy="2140643"/>
          </a:xfrm>
        </p:spPr>
      </p:pic>
      <p:grpSp>
        <p:nvGrpSpPr>
          <p:cNvPr id="8" name="Group 7"/>
          <p:cNvGrpSpPr/>
          <p:nvPr/>
        </p:nvGrpSpPr>
        <p:grpSpPr>
          <a:xfrm>
            <a:off x="598251" y="1417638"/>
            <a:ext cx="2077874" cy="2584755"/>
            <a:chOff x="598251" y="1417638"/>
            <a:chExt cx="2077874" cy="2584755"/>
          </a:xfrm>
        </p:grpSpPr>
        <p:pic>
          <p:nvPicPr>
            <p:cNvPr id="10" name="Picture 9" descr="FreezerMeal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306" y="1417638"/>
              <a:ext cx="1952819" cy="2383416"/>
            </a:xfrm>
            <a:prstGeom prst="rect">
              <a:avLst/>
            </a:prstGeom>
            <a:ln>
              <a:solidFill>
                <a:schemeClr val="bg1">
                  <a:lumMod val="75000"/>
                </a:schemeClr>
              </a:solidFill>
            </a:ln>
          </p:spPr>
        </p:pic>
        <p:grpSp>
          <p:nvGrpSpPr>
            <p:cNvPr id="6" name="Group 5"/>
            <p:cNvGrpSpPr/>
            <p:nvPr/>
          </p:nvGrpSpPr>
          <p:grpSpPr>
            <a:xfrm>
              <a:off x="598251" y="2716574"/>
              <a:ext cx="1211473" cy="1285819"/>
              <a:chOff x="457200" y="2968681"/>
              <a:chExt cx="1477579" cy="1477579"/>
            </a:xfrm>
          </p:grpSpPr>
          <p:grpSp>
            <p:nvGrpSpPr>
              <p:cNvPr id="4" name="Group 3"/>
              <p:cNvGrpSpPr/>
              <p:nvPr/>
            </p:nvGrpSpPr>
            <p:grpSpPr>
              <a:xfrm>
                <a:off x="457200" y="2968681"/>
                <a:ext cx="1477579" cy="1477579"/>
                <a:chOff x="457200" y="4407912"/>
                <a:chExt cx="1477579" cy="1477579"/>
              </a:xfrm>
            </p:grpSpPr>
            <p:sp>
              <p:nvSpPr>
                <p:cNvPr id="3" name="Oval 2"/>
                <p:cNvSpPr/>
                <p:nvPr/>
              </p:nvSpPr>
              <p:spPr>
                <a:xfrm>
                  <a:off x="457200" y="4407912"/>
                  <a:ext cx="1477579" cy="1477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BlankClock.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4407912"/>
                  <a:ext cx="1477579" cy="1477579"/>
                </a:xfrm>
                <a:prstGeom prst="rect">
                  <a:avLst/>
                </a:prstGeom>
              </p:spPr>
            </p:pic>
          </p:grpSp>
          <p:sp>
            <p:nvSpPr>
              <p:cNvPr id="21" name="Heart 20"/>
              <p:cNvSpPr/>
              <p:nvPr/>
            </p:nvSpPr>
            <p:spPr>
              <a:xfrm>
                <a:off x="863600" y="3403172"/>
                <a:ext cx="665480" cy="665480"/>
              </a:xfrm>
              <a:prstGeom prst="heart">
                <a:avLst/>
              </a:prstGeom>
              <a:gradFill>
                <a:gsLst>
                  <a:gs pos="0">
                    <a:schemeClr val="accent2">
                      <a:lumMod val="60000"/>
                      <a:lumOff val="40000"/>
                    </a:schemeClr>
                  </a:gs>
                  <a:gs pos="100000">
                    <a:schemeClr val="accent2">
                      <a:lumMod val="20000"/>
                      <a:lumOff val="80000"/>
                    </a:schemeClr>
                  </a:gs>
                </a:gsLst>
              </a:gra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grpSp>
        <p:nvGrpSpPr>
          <p:cNvPr id="26" name="Group 25"/>
          <p:cNvGrpSpPr/>
          <p:nvPr/>
        </p:nvGrpSpPr>
        <p:grpSpPr>
          <a:xfrm>
            <a:off x="6943962" y="1290421"/>
            <a:ext cx="2061469" cy="2559572"/>
            <a:chOff x="6943962" y="1290421"/>
            <a:chExt cx="2061469" cy="2559572"/>
          </a:xfrm>
        </p:grpSpPr>
        <p:pic>
          <p:nvPicPr>
            <p:cNvPr id="22" name="Picture 21" descr="Sketch-book.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700" y="1571467"/>
              <a:ext cx="1689100" cy="2278526"/>
            </a:xfrm>
            <a:prstGeom prst="rect">
              <a:avLst/>
            </a:prstGeom>
          </p:spPr>
        </p:pic>
        <p:pic>
          <p:nvPicPr>
            <p:cNvPr id="7" name="Picture 6" descr="prismacolor_pencils.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911489">
              <a:off x="6943962" y="1290421"/>
              <a:ext cx="2061469" cy="1426153"/>
            </a:xfrm>
            <a:prstGeom prst="rect">
              <a:avLst/>
            </a:prstGeom>
          </p:spPr>
        </p:pic>
      </p:grpSp>
      <p:pic>
        <p:nvPicPr>
          <p:cNvPr id="23" name="Picture 22" descr="8598689514_472f90fccb_n.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88093" y="2419697"/>
            <a:ext cx="1600283" cy="1520269"/>
          </a:xfrm>
          <a:prstGeom prst="rect">
            <a:avLst/>
          </a:prstGeom>
        </p:spPr>
      </p:pic>
      <p:pic>
        <p:nvPicPr>
          <p:cNvPr id="24" name="Picture 23" descr="Moleskine.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41285" y="5581820"/>
            <a:ext cx="1594333" cy="912194"/>
          </a:xfrm>
          <a:prstGeom prst="rect">
            <a:avLst/>
          </a:prstGeom>
        </p:spPr>
      </p:pic>
      <p:pic>
        <p:nvPicPr>
          <p:cNvPr id="27" name="Picture 26" descr="smartphone-153650_1280.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700" y="5274344"/>
            <a:ext cx="787068" cy="1219670"/>
          </a:xfrm>
          <a:prstGeom prst="rect">
            <a:avLst/>
          </a:prstGeom>
          <a:ln>
            <a:noFill/>
          </a:ln>
        </p:spPr>
      </p:pic>
      <p:grpSp>
        <p:nvGrpSpPr>
          <p:cNvPr id="9" name="Group 8"/>
          <p:cNvGrpSpPr/>
          <p:nvPr/>
        </p:nvGrpSpPr>
        <p:grpSpPr>
          <a:xfrm>
            <a:off x="3186747" y="2793322"/>
            <a:ext cx="2804335" cy="2788498"/>
            <a:chOff x="4735995" y="4147386"/>
            <a:chExt cx="753155" cy="799375"/>
          </a:xfrm>
        </p:grpSpPr>
        <p:grpSp>
          <p:nvGrpSpPr>
            <p:cNvPr id="29" name="Group 28"/>
            <p:cNvGrpSpPr/>
            <p:nvPr/>
          </p:nvGrpSpPr>
          <p:grpSpPr>
            <a:xfrm>
              <a:off x="4735995" y="4147386"/>
              <a:ext cx="753155" cy="799375"/>
              <a:chOff x="457200" y="4407912"/>
              <a:chExt cx="1477579" cy="1477579"/>
            </a:xfrm>
          </p:grpSpPr>
          <p:sp>
            <p:nvSpPr>
              <p:cNvPr id="31" name="Oval 30"/>
              <p:cNvSpPr/>
              <p:nvPr/>
            </p:nvSpPr>
            <p:spPr>
              <a:xfrm>
                <a:off x="457200" y="4407912"/>
                <a:ext cx="1477579" cy="14775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BlankClock.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4407912"/>
                <a:ext cx="1477579" cy="1477579"/>
              </a:xfrm>
              <a:prstGeom prst="rect">
                <a:avLst/>
              </a:prstGeom>
            </p:spPr>
          </p:pic>
        </p:grpSp>
        <p:sp>
          <p:nvSpPr>
            <p:cNvPr id="30" name="Heart 29"/>
            <p:cNvSpPr/>
            <p:nvPr/>
          </p:nvSpPr>
          <p:spPr>
            <a:xfrm>
              <a:off x="4943146" y="4382447"/>
              <a:ext cx="339210" cy="360027"/>
            </a:xfrm>
            <a:prstGeom prst="heart">
              <a:avLst/>
            </a:prstGeom>
            <a:gradFill>
              <a:gsLst>
                <a:gs pos="0">
                  <a:schemeClr val="accent2">
                    <a:lumMod val="60000"/>
                    <a:lumOff val="40000"/>
                  </a:schemeClr>
                </a:gs>
                <a:gs pos="100000">
                  <a:schemeClr val="accent2">
                    <a:lumMod val="20000"/>
                    <a:lumOff val="80000"/>
                  </a:schemeClr>
                </a:gs>
              </a:gsLst>
            </a:gra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2105346390"/>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1000" fill="hold"/>
                                        <p:tgtEl>
                                          <p:spTgt spid="9"/>
                                        </p:tgtEl>
                                      </p:cBhvr>
                                      <p:by x="50000" y="50000"/>
                                    </p:animScale>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noAutofit/>
          </a:bodyPr>
          <a:lstStyle/>
          <a:p>
            <a:pPr>
              <a:spcBef>
                <a:spcPts val="600"/>
              </a:spcBef>
            </a:pPr>
            <a:r>
              <a:rPr lang="en-US" sz="2800" b="1" dirty="0" smtClean="0">
                <a:solidFill>
                  <a:schemeClr val="bg2">
                    <a:lumMod val="25000"/>
                  </a:schemeClr>
                </a:solidFill>
                <a:latin typeface="Bookman Old Style"/>
                <a:cs typeface="Bookman Old Style"/>
              </a:rPr>
              <a:t>Don’t get derailed! Possible problems</a:t>
            </a:r>
            <a:endParaRPr lang="en-US" sz="2800" b="1" dirty="0">
              <a:solidFill>
                <a:schemeClr val="bg2">
                  <a:lumMod val="25000"/>
                </a:schemeClr>
              </a:solidFill>
              <a:latin typeface="Bookman Old Style"/>
              <a:cs typeface="Bookman Old Style"/>
            </a:endParaRPr>
          </a:p>
        </p:txBody>
      </p:sp>
      <p:pic>
        <p:nvPicPr>
          <p:cNvPr id="7" name="Picture 7"/>
          <p:cNvPicPr/>
          <p:nvPr/>
        </p:nvPicPr>
        <p:blipFill>
          <a:blip r:embed="rId3"/>
          <a:stretch/>
        </p:blipFill>
        <p:spPr>
          <a:xfrm>
            <a:off x="8687520" y="6401520"/>
            <a:ext cx="456840" cy="456840"/>
          </a:xfrm>
          <a:prstGeom prst="rect">
            <a:avLst/>
          </a:prstGeom>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93" y="1600202"/>
            <a:ext cx="3553614" cy="1351114"/>
          </a:xfrm>
          <a:prstGeom prst="rect">
            <a:avLst/>
          </a:prstGeom>
        </p:spPr>
      </p:pic>
      <p:pic>
        <p:nvPicPr>
          <p:cNvPr id="9" name="Picture 8"/>
          <p:cNvPicPr>
            <a:picLocks noChangeAspect="1"/>
          </p:cNvPicPr>
          <p:nvPr/>
        </p:nvPicPr>
        <p:blipFill>
          <a:blip r:embed="rId5"/>
          <a:stretch>
            <a:fillRect/>
          </a:stretch>
        </p:blipFill>
        <p:spPr>
          <a:xfrm>
            <a:off x="5853391" y="1114953"/>
            <a:ext cx="1351719" cy="1823663"/>
          </a:xfrm>
          <a:prstGeom prst="rect">
            <a:avLst/>
          </a:prstGeom>
        </p:spPr>
      </p:pic>
      <p:pic>
        <p:nvPicPr>
          <p:cNvPr id="20" name="Picture 19"/>
          <p:cNvPicPr>
            <a:picLocks noChangeAspect="1"/>
          </p:cNvPicPr>
          <p:nvPr/>
        </p:nvPicPr>
        <p:blipFill>
          <a:blip r:embed="rId5"/>
          <a:stretch>
            <a:fillRect/>
          </a:stretch>
        </p:blipFill>
        <p:spPr>
          <a:xfrm>
            <a:off x="6564591" y="1358900"/>
            <a:ext cx="1351719" cy="1823663"/>
          </a:xfrm>
          <a:prstGeom prst="rect">
            <a:avLst/>
          </a:prstGeom>
        </p:spPr>
      </p:pic>
      <p:pic>
        <p:nvPicPr>
          <p:cNvPr id="21" name="Picture 20"/>
          <p:cNvPicPr>
            <a:picLocks noChangeAspect="1"/>
          </p:cNvPicPr>
          <p:nvPr/>
        </p:nvPicPr>
        <p:blipFill>
          <a:blip r:embed="rId5"/>
          <a:stretch>
            <a:fillRect/>
          </a:stretch>
        </p:blipFill>
        <p:spPr>
          <a:xfrm>
            <a:off x="6513791" y="2207232"/>
            <a:ext cx="1351719" cy="1823663"/>
          </a:xfrm>
          <a:prstGeom prst="rect">
            <a:avLst/>
          </a:prstGeom>
        </p:spPr>
      </p:pic>
      <p:pic>
        <p:nvPicPr>
          <p:cNvPr id="22" name="Picture 21"/>
          <p:cNvPicPr>
            <a:picLocks noChangeAspect="1"/>
          </p:cNvPicPr>
          <p:nvPr/>
        </p:nvPicPr>
        <p:blipFill>
          <a:blip r:embed="rId5"/>
          <a:stretch>
            <a:fillRect/>
          </a:stretch>
        </p:blipFill>
        <p:spPr>
          <a:xfrm>
            <a:off x="7335801" y="2149800"/>
            <a:ext cx="1351719" cy="1823663"/>
          </a:xfrm>
          <a:prstGeom prst="rect">
            <a:avLst/>
          </a:prstGeom>
        </p:spPr>
      </p:pic>
      <p:pic>
        <p:nvPicPr>
          <p:cNvPr id="23" name="Picture 22"/>
          <p:cNvPicPr>
            <a:picLocks noChangeAspect="1"/>
          </p:cNvPicPr>
          <p:nvPr/>
        </p:nvPicPr>
        <p:blipFill>
          <a:blip r:embed="rId5"/>
          <a:stretch>
            <a:fillRect/>
          </a:stretch>
        </p:blipFill>
        <p:spPr>
          <a:xfrm>
            <a:off x="4980203" y="2039484"/>
            <a:ext cx="1351719" cy="1823663"/>
          </a:xfrm>
          <a:prstGeom prst="rect">
            <a:avLst/>
          </a:prstGeom>
        </p:spPr>
      </p:pic>
      <p:pic>
        <p:nvPicPr>
          <p:cNvPr id="24" name="Picture 23"/>
          <p:cNvPicPr>
            <a:picLocks noChangeAspect="1"/>
          </p:cNvPicPr>
          <p:nvPr/>
        </p:nvPicPr>
        <p:blipFill>
          <a:blip r:embed="rId5"/>
          <a:stretch>
            <a:fillRect/>
          </a:stretch>
        </p:blipFill>
        <p:spPr>
          <a:xfrm>
            <a:off x="5605263" y="1796768"/>
            <a:ext cx="1351719" cy="1823663"/>
          </a:xfrm>
          <a:prstGeom prst="rect">
            <a:avLst/>
          </a:prstGeom>
        </p:spPr>
      </p:pic>
      <p:pic>
        <p:nvPicPr>
          <p:cNvPr id="25" name="Picture 24"/>
          <p:cNvPicPr>
            <a:picLocks noChangeAspect="1"/>
          </p:cNvPicPr>
          <p:nvPr/>
        </p:nvPicPr>
        <p:blipFill>
          <a:blip r:embed="rId5"/>
          <a:stretch>
            <a:fillRect/>
          </a:stretch>
        </p:blipFill>
        <p:spPr>
          <a:xfrm>
            <a:off x="5719563" y="2407025"/>
            <a:ext cx="1351719" cy="1823663"/>
          </a:xfrm>
          <a:prstGeom prst="rect">
            <a:avLst/>
          </a:prstGeom>
        </p:spPr>
      </p:pic>
      <p:grpSp>
        <p:nvGrpSpPr>
          <p:cNvPr id="8" name="Group 7"/>
          <p:cNvGrpSpPr/>
          <p:nvPr/>
        </p:nvGrpSpPr>
        <p:grpSpPr>
          <a:xfrm>
            <a:off x="-221953" y="4051413"/>
            <a:ext cx="3743799" cy="2473463"/>
            <a:chOff x="-221953" y="4051413"/>
            <a:chExt cx="3743799" cy="2473463"/>
          </a:xfrm>
        </p:grpSpPr>
        <p:pic>
          <p:nvPicPr>
            <p:cNvPr id="14" name="Picture 13" descr="book-pixabay-CC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1620">
              <a:off x="286355" y="4622207"/>
              <a:ext cx="2846938" cy="1501314"/>
            </a:xfrm>
            <a:prstGeom prst="rect">
              <a:avLst/>
            </a:prstGeom>
          </p:spPr>
        </p:pic>
        <p:pic>
          <p:nvPicPr>
            <p:cNvPr id="3" name="Picture 2" descr="MtnClimber_SoniaSevilla_path.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40970">
              <a:off x="-221953" y="4051413"/>
              <a:ext cx="1855097" cy="2473463"/>
            </a:xfrm>
            <a:prstGeom prst="rect">
              <a:avLst/>
            </a:prstGeom>
          </p:spPr>
        </p:pic>
        <p:sp>
          <p:nvSpPr>
            <p:cNvPr id="17" name="TextBox 16"/>
            <p:cNvSpPr txBox="1"/>
            <p:nvPr/>
          </p:nvSpPr>
          <p:spPr>
            <a:xfrm>
              <a:off x="1058358" y="6032188"/>
              <a:ext cx="2463488" cy="369332"/>
            </a:xfrm>
            <a:prstGeom prst="rect">
              <a:avLst/>
            </a:prstGeom>
            <a:noFill/>
          </p:spPr>
          <p:txBody>
            <a:bodyPr wrap="square" rtlCol="0">
              <a:spAutoFit/>
            </a:bodyPr>
            <a:lstStyle/>
            <a:p>
              <a:r>
                <a:rPr lang="en-US" dirty="0"/>
                <a:t>M</a:t>
              </a:r>
              <a:r>
                <a:rPr lang="en-US" dirty="0" smtClean="0"/>
                <a:t>id-novel slump</a:t>
              </a:r>
              <a:endParaRPr lang="en-US" dirty="0"/>
            </a:p>
          </p:txBody>
        </p:sp>
      </p:grpSp>
      <p:grpSp>
        <p:nvGrpSpPr>
          <p:cNvPr id="10" name="Group 9"/>
          <p:cNvGrpSpPr/>
          <p:nvPr/>
        </p:nvGrpSpPr>
        <p:grpSpPr>
          <a:xfrm>
            <a:off x="6760508" y="4698423"/>
            <a:ext cx="1978328" cy="1684543"/>
            <a:chOff x="6760508" y="4698423"/>
            <a:chExt cx="1978328" cy="1684543"/>
          </a:xfrm>
        </p:grpSpPr>
        <p:pic>
          <p:nvPicPr>
            <p:cNvPr id="16" name="Picture 15" descr="fallin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6982" y="4698423"/>
              <a:ext cx="1438535" cy="1173305"/>
            </a:xfrm>
            <a:prstGeom prst="rect">
              <a:avLst/>
            </a:prstGeom>
          </p:spPr>
        </p:pic>
        <p:sp>
          <p:nvSpPr>
            <p:cNvPr id="26" name="TextBox 25"/>
            <p:cNvSpPr txBox="1"/>
            <p:nvPr/>
          </p:nvSpPr>
          <p:spPr>
            <a:xfrm>
              <a:off x="6760508" y="6013634"/>
              <a:ext cx="1978328" cy="369332"/>
            </a:xfrm>
            <a:prstGeom prst="rect">
              <a:avLst/>
            </a:prstGeom>
            <a:noFill/>
          </p:spPr>
          <p:txBody>
            <a:bodyPr wrap="square" rtlCol="0">
              <a:spAutoFit/>
            </a:bodyPr>
            <a:lstStyle/>
            <a:p>
              <a:r>
                <a:rPr lang="en-US" dirty="0" smtClean="0"/>
                <a:t>Failing to finish</a:t>
              </a:r>
              <a:endParaRPr lang="en-US" dirty="0"/>
            </a:p>
          </p:txBody>
        </p:sp>
      </p:grpSp>
      <p:pic>
        <p:nvPicPr>
          <p:cNvPr id="6" name="Picture 5" descr="computer crash.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1889" y="4698423"/>
            <a:ext cx="1653374" cy="1636151"/>
          </a:xfrm>
          <a:prstGeom prst="rect">
            <a:avLst/>
          </a:prstGeom>
        </p:spPr>
      </p:pic>
      <p:pic>
        <p:nvPicPr>
          <p:cNvPr id="27" name="Picture 26" descr="VirginPendolinoDerailmen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361" y="1168278"/>
            <a:ext cx="7429500" cy="4964466"/>
          </a:xfrm>
          <a:prstGeom prst="rect">
            <a:avLst/>
          </a:prstGeom>
        </p:spPr>
      </p:pic>
    </p:spTree>
    <p:extLst>
      <p:ext uri="{BB962C8B-B14F-4D97-AF65-F5344CB8AC3E}">
        <p14:creationId xmlns:p14="http://schemas.microsoft.com/office/powerpoint/2010/main" val="1875683178"/>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9"/>
                                          </p:stCondLst>
                                        </p:cTn>
                                        <p:tgtEl>
                                          <p:spTgt spid="20"/>
                                        </p:tgtEl>
                                        <p:attrNameLst>
                                          <p:attrName>style.visibility</p:attrName>
                                        </p:attrNameLst>
                                      </p:cBhvr>
                                      <p:to>
                                        <p:strVal val="visible"/>
                                      </p:to>
                                    </p:set>
                                  </p:childTnLst>
                                </p:cTn>
                              </p:par>
                            </p:childTnLst>
                          </p:cTn>
                        </p:par>
                        <p:par>
                          <p:cTn id="20" fill="hold">
                            <p:stCondLst>
                              <p:cond delay="10"/>
                            </p:stCondLst>
                            <p:childTnLst>
                              <p:par>
                                <p:cTn id="21" presetID="1" presetClass="entr" presetSubtype="0" fill="hold" nodeType="afterEffect">
                                  <p:stCondLst>
                                    <p:cond delay="0"/>
                                  </p:stCondLst>
                                  <p:childTnLst>
                                    <p:set>
                                      <p:cBhvr>
                                        <p:cTn id="22" dur="1" fill="hold">
                                          <p:stCondLst>
                                            <p:cond delay="99"/>
                                          </p:stCondLst>
                                        </p:cTn>
                                        <p:tgtEl>
                                          <p:spTgt spid="21"/>
                                        </p:tgtEl>
                                        <p:attrNameLst>
                                          <p:attrName>style.visibility</p:attrName>
                                        </p:attrNameLst>
                                      </p:cBhvr>
                                      <p:to>
                                        <p:strVal val="visible"/>
                                      </p:to>
                                    </p:set>
                                  </p:childTnLst>
                                </p:cTn>
                              </p:par>
                            </p:childTnLst>
                          </p:cTn>
                        </p:par>
                        <p:par>
                          <p:cTn id="23" fill="hold">
                            <p:stCondLst>
                              <p:cond delay="110"/>
                            </p:stCondLst>
                            <p:childTnLst>
                              <p:par>
                                <p:cTn id="24" presetID="1" presetClass="entr" presetSubtype="0" fill="hold" nodeType="afterEffect">
                                  <p:stCondLst>
                                    <p:cond delay="0"/>
                                  </p:stCondLst>
                                  <p:childTnLst>
                                    <p:set>
                                      <p:cBhvr>
                                        <p:cTn id="25" dur="1" fill="hold">
                                          <p:stCondLst>
                                            <p:cond delay="99"/>
                                          </p:stCondLst>
                                        </p:cTn>
                                        <p:tgtEl>
                                          <p:spTgt spid="22"/>
                                        </p:tgtEl>
                                        <p:attrNameLst>
                                          <p:attrName>style.visibility</p:attrName>
                                        </p:attrNameLst>
                                      </p:cBhvr>
                                      <p:to>
                                        <p:strVal val="visible"/>
                                      </p:to>
                                    </p:set>
                                  </p:childTnLst>
                                </p:cTn>
                              </p:par>
                            </p:childTnLst>
                          </p:cTn>
                        </p:par>
                        <p:par>
                          <p:cTn id="26" fill="hold">
                            <p:stCondLst>
                              <p:cond delay="210"/>
                            </p:stCondLst>
                            <p:childTnLst>
                              <p:par>
                                <p:cTn id="27" presetID="1" presetClass="entr" presetSubtype="0" fill="hold" nodeType="afterEffect">
                                  <p:stCondLst>
                                    <p:cond delay="0"/>
                                  </p:stCondLst>
                                  <p:childTnLst>
                                    <p:set>
                                      <p:cBhvr>
                                        <p:cTn id="28" dur="1" fill="hold">
                                          <p:stCondLst>
                                            <p:cond delay="99"/>
                                          </p:stCondLst>
                                        </p:cTn>
                                        <p:tgtEl>
                                          <p:spTgt spid="23"/>
                                        </p:tgtEl>
                                        <p:attrNameLst>
                                          <p:attrName>style.visibility</p:attrName>
                                        </p:attrNameLst>
                                      </p:cBhvr>
                                      <p:to>
                                        <p:strVal val="visible"/>
                                      </p:to>
                                    </p:set>
                                  </p:childTnLst>
                                </p:cTn>
                              </p:par>
                            </p:childTnLst>
                          </p:cTn>
                        </p:par>
                        <p:par>
                          <p:cTn id="29" fill="hold">
                            <p:stCondLst>
                              <p:cond delay="310"/>
                            </p:stCondLst>
                            <p:childTnLst>
                              <p:par>
                                <p:cTn id="30" presetID="1" presetClass="entr" presetSubtype="0" fill="hold" nodeType="afterEffect">
                                  <p:stCondLst>
                                    <p:cond delay="0"/>
                                  </p:stCondLst>
                                  <p:childTnLst>
                                    <p:set>
                                      <p:cBhvr>
                                        <p:cTn id="31" dur="1" fill="hold">
                                          <p:stCondLst>
                                            <p:cond delay="99"/>
                                          </p:stCondLst>
                                        </p:cTn>
                                        <p:tgtEl>
                                          <p:spTgt spid="24"/>
                                        </p:tgtEl>
                                        <p:attrNameLst>
                                          <p:attrName>style.visibility</p:attrName>
                                        </p:attrNameLst>
                                      </p:cBhvr>
                                      <p:to>
                                        <p:strVal val="visible"/>
                                      </p:to>
                                    </p:set>
                                  </p:childTnLst>
                                </p:cTn>
                              </p:par>
                            </p:childTnLst>
                          </p:cTn>
                        </p:par>
                        <p:par>
                          <p:cTn id="32" fill="hold">
                            <p:stCondLst>
                              <p:cond delay="410"/>
                            </p:stCondLst>
                            <p:childTnLst>
                              <p:par>
                                <p:cTn id="33" presetID="1" presetClass="entr" presetSubtype="0" fill="hold" nodeType="afterEffect">
                                  <p:stCondLst>
                                    <p:cond delay="0"/>
                                  </p:stCondLst>
                                  <p:childTnLst>
                                    <p:set>
                                      <p:cBhvr>
                                        <p:cTn id="34" dur="1" fill="hold">
                                          <p:stCondLst>
                                            <p:cond delay="99"/>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noAutofit/>
          </a:bodyPr>
          <a:lstStyle/>
          <a:p>
            <a:pPr>
              <a:spcBef>
                <a:spcPts val="600"/>
              </a:spcBef>
            </a:pPr>
            <a:r>
              <a:rPr lang="en-US" sz="3200" b="1" dirty="0" smtClean="0">
                <a:latin typeface="Bookman Old Style"/>
                <a:cs typeface="Bookman Old Style"/>
              </a:rPr>
              <a:t>Don’t get derailed! Some strategies</a:t>
            </a:r>
            <a:endParaRPr lang="en-US" sz="3200" b="1" dirty="0">
              <a:latin typeface="Bookman Old Style"/>
              <a:cs typeface="Bookman Old Style"/>
            </a:endParaRPr>
          </a:p>
        </p:txBody>
      </p:sp>
      <p:pic>
        <p:nvPicPr>
          <p:cNvPr id="7" name="Picture 7"/>
          <p:cNvPicPr/>
          <p:nvPr/>
        </p:nvPicPr>
        <p:blipFill>
          <a:blip r:embed="rId3"/>
          <a:stretch/>
        </p:blipFill>
        <p:spPr>
          <a:xfrm>
            <a:off x="8687520" y="6401520"/>
            <a:ext cx="456840" cy="456840"/>
          </a:xfrm>
          <a:prstGeom prst="rect">
            <a:avLst/>
          </a:prstGeom>
          <a:ln>
            <a:noFill/>
          </a:ln>
        </p:spPr>
      </p:pic>
      <p:pic>
        <p:nvPicPr>
          <p:cNvPr id="5" name="Picture 4" descr="spinster-156097_12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24" y="3661120"/>
            <a:ext cx="1539035" cy="2141265"/>
          </a:xfrm>
          <a:prstGeom prst="rect">
            <a:avLst/>
          </a:prstGeom>
        </p:spPr>
      </p:pic>
      <p:pic>
        <p:nvPicPr>
          <p:cNvPr id="30" name="Picture 29" descr="jail-ba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81" y="3661120"/>
            <a:ext cx="2119122" cy="2194560"/>
          </a:xfrm>
          <a:prstGeom prst="rect">
            <a:avLst/>
          </a:prstGeom>
        </p:spPr>
      </p:pic>
      <p:grpSp>
        <p:nvGrpSpPr>
          <p:cNvPr id="11" name="Group 10"/>
          <p:cNvGrpSpPr/>
          <p:nvPr/>
        </p:nvGrpSpPr>
        <p:grpSpPr>
          <a:xfrm>
            <a:off x="200594" y="1011582"/>
            <a:ext cx="2251772" cy="2266141"/>
            <a:chOff x="337252" y="1148750"/>
            <a:chExt cx="2251772" cy="2266141"/>
          </a:xfrm>
        </p:grpSpPr>
        <p:pic>
          <p:nvPicPr>
            <p:cNvPr id="9" name="Picture 8"/>
            <p:cNvPicPr>
              <a:picLocks noChangeAspect="1"/>
            </p:cNvPicPr>
            <p:nvPr/>
          </p:nvPicPr>
          <p:blipFill>
            <a:blip r:embed="rId6"/>
            <a:stretch>
              <a:fillRect/>
            </a:stretch>
          </p:blipFill>
          <p:spPr>
            <a:xfrm>
              <a:off x="799099" y="1148750"/>
              <a:ext cx="1191420" cy="1607397"/>
            </a:xfrm>
            <a:prstGeom prst="rect">
              <a:avLst/>
            </a:prstGeom>
          </p:spPr>
        </p:pic>
        <p:pic>
          <p:nvPicPr>
            <p:cNvPr id="10" name="Picture 9" descr="folder.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252" y="1877353"/>
              <a:ext cx="2251772" cy="1537538"/>
            </a:xfrm>
            <a:prstGeom prst="rect">
              <a:avLst/>
            </a:prstGeom>
          </p:spPr>
        </p:pic>
      </p:grpSp>
      <p:grpSp>
        <p:nvGrpSpPr>
          <p:cNvPr id="32" name="Group 31"/>
          <p:cNvGrpSpPr/>
          <p:nvPr/>
        </p:nvGrpSpPr>
        <p:grpSpPr>
          <a:xfrm>
            <a:off x="5761440" y="3661120"/>
            <a:ext cx="2926080" cy="2194560"/>
            <a:chOff x="457200" y="1282054"/>
            <a:chExt cx="2441783" cy="1877077"/>
          </a:xfrm>
        </p:grpSpPr>
        <p:pic>
          <p:nvPicPr>
            <p:cNvPr id="33" name="Picture 32" descr="StoryWal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1282054"/>
              <a:ext cx="2441783" cy="1877077"/>
            </a:xfrm>
            <a:prstGeom prst="rect">
              <a:avLst/>
            </a:prstGeom>
          </p:spPr>
        </p:pic>
        <p:sp>
          <p:nvSpPr>
            <p:cNvPr id="34" name="TextBox 33"/>
            <p:cNvSpPr txBox="1"/>
            <p:nvPr/>
          </p:nvSpPr>
          <p:spPr>
            <a:xfrm>
              <a:off x="457201" y="1323982"/>
              <a:ext cx="1052629" cy="307777"/>
            </a:xfrm>
            <a:prstGeom prst="rect">
              <a:avLst/>
            </a:prstGeom>
            <a:noFill/>
          </p:spPr>
          <p:txBody>
            <a:bodyPr wrap="none" rtlCol="0">
              <a:spAutoFit/>
            </a:bodyPr>
            <a:lstStyle/>
            <a:p>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Story walls</a:t>
              </a:r>
            </a:p>
          </p:txBody>
        </p:sp>
      </p:grpSp>
      <p:sp>
        <p:nvSpPr>
          <p:cNvPr id="12" name="TextBox 11"/>
          <p:cNvSpPr txBox="1"/>
          <p:nvPr/>
        </p:nvSpPr>
        <p:spPr>
          <a:xfrm>
            <a:off x="2771103" y="3661120"/>
            <a:ext cx="2623246" cy="2194560"/>
          </a:xfrm>
          <a:prstGeom prst="rect">
            <a:avLst/>
          </a:prstGeom>
          <a:solidFill>
            <a:schemeClr val="bg1"/>
          </a:solidFill>
          <a:ln w="6350">
            <a:solidFill>
              <a:schemeClr val="tx2">
                <a:lumMod val="60000"/>
                <a:lumOff val="40000"/>
              </a:schemeClr>
            </a:solidFill>
          </a:ln>
          <a:effectLst>
            <a:outerShdw blurRad="50800" dist="38100" dir="2700000" algn="tl" rotWithShape="0">
              <a:schemeClr val="tx2">
                <a:lumMod val="75000"/>
                <a:alpha val="43000"/>
              </a:schemeClr>
            </a:outerShdw>
          </a:effectLst>
        </p:spPr>
        <p:txBody>
          <a:bodyPr wrap="square" tIns="0" rtlCol="0">
            <a:spAutoFit/>
          </a:bodyPr>
          <a:lstStyle/>
          <a:p>
            <a:pPr algn="ctr"/>
            <a:r>
              <a:rPr lang="en-US" sz="4400" dirty="0" smtClean="0">
                <a:solidFill>
                  <a:schemeClr val="tx2">
                    <a:lumMod val="60000"/>
                    <a:lumOff val="40000"/>
                  </a:schemeClr>
                </a:solidFill>
                <a:latin typeface="Arial"/>
                <a:cs typeface="Arial"/>
              </a:rPr>
              <a:t>Save </a:t>
            </a:r>
          </a:p>
          <a:p>
            <a:pPr algn="ctr"/>
            <a:r>
              <a:rPr lang="en-US" sz="4400" dirty="0" smtClean="0">
                <a:solidFill>
                  <a:schemeClr val="tx2">
                    <a:lumMod val="60000"/>
                    <a:lumOff val="40000"/>
                  </a:schemeClr>
                </a:solidFill>
                <a:latin typeface="Arial"/>
                <a:cs typeface="Arial"/>
              </a:rPr>
              <a:t>your </a:t>
            </a:r>
          </a:p>
          <a:p>
            <a:pPr algn="ctr"/>
            <a:r>
              <a:rPr lang="en-US" sz="4400" dirty="0" smtClean="0">
                <a:solidFill>
                  <a:schemeClr val="tx2">
                    <a:lumMod val="60000"/>
                    <a:lumOff val="40000"/>
                  </a:schemeClr>
                </a:solidFill>
                <a:latin typeface="Arial"/>
                <a:cs typeface="Arial"/>
              </a:rPr>
              <a:t>work!</a:t>
            </a:r>
            <a:endParaRPr lang="en-US" sz="4400" dirty="0">
              <a:solidFill>
                <a:schemeClr val="tx2">
                  <a:lumMod val="60000"/>
                  <a:lumOff val="40000"/>
                </a:schemeClr>
              </a:solidFill>
              <a:latin typeface="Arial"/>
              <a:cs typeface="Arial"/>
            </a:endParaRPr>
          </a:p>
        </p:txBody>
      </p:sp>
      <p:sp>
        <p:nvSpPr>
          <p:cNvPr id="3" name="TextBox 2"/>
          <p:cNvSpPr txBox="1"/>
          <p:nvPr/>
        </p:nvSpPr>
        <p:spPr>
          <a:xfrm>
            <a:off x="2771103" y="1734736"/>
            <a:ext cx="5915697" cy="1542987"/>
          </a:xfrm>
          <a:prstGeom prst="rect">
            <a:avLst/>
          </a:prstGeom>
          <a:solidFill>
            <a:schemeClr val="bg1"/>
          </a:solidFill>
          <a:ln w="6350">
            <a:solidFill>
              <a:schemeClr val="tx2">
                <a:lumMod val="60000"/>
                <a:lumOff val="40000"/>
              </a:schemeClr>
            </a:solidFill>
          </a:ln>
          <a:effectLst>
            <a:outerShdw blurRad="50800" dist="38100" dir="2700000" algn="tl" rotWithShape="0">
              <a:schemeClr val="tx2">
                <a:lumMod val="75000"/>
                <a:alpha val="43000"/>
              </a:schemeClr>
            </a:outerShdw>
          </a:effectLst>
        </p:spPr>
        <p:txBody>
          <a:bodyPr wrap="square" rtlCol="0">
            <a:spAutoFit/>
          </a:bodyPr>
          <a:lstStyle/>
          <a:p>
            <a:r>
              <a:rPr lang="en-US" b="1" dirty="0" smtClean="0">
                <a:solidFill>
                  <a:schemeClr val="tx2">
                    <a:lumMod val="60000"/>
                    <a:lumOff val="40000"/>
                  </a:schemeClr>
                </a:solidFill>
                <a:latin typeface="Arial"/>
                <a:cs typeface="Arial"/>
              </a:rPr>
              <a:t>Writers Block/ Mid-novel Slump?</a:t>
            </a:r>
          </a:p>
          <a:p>
            <a:pPr marL="285750" indent="-285750">
              <a:lnSpc>
                <a:spcPct val="120000"/>
              </a:lnSpc>
              <a:buFont typeface="Arial"/>
              <a:buChar char="•"/>
            </a:pPr>
            <a:r>
              <a:rPr lang="en-US" sz="1600" dirty="0" smtClean="0">
                <a:latin typeface="Arial"/>
                <a:cs typeface="Arial"/>
              </a:rPr>
              <a:t>Power through (write-ins might help...)</a:t>
            </a:r>
          </a:p>
          <a:p>
            <a:pPr marL="285750" indent="-285750">
              <a:lnSpc>
                <a:spcPct val="120000"/>
              </a:lnSpc>
              <a:buFont typeface="Arial"/>
              <a:buChar char="•"/>
            </a:pPr>
            <a:r>
              <a:rPr lang="en-US" sz="1600" dirty="0" smtClean="0">
                <a:latin typeface="Arial"/>
                <a:cs typeface="Arial"/>
              </a:rPr>
              <a:t>Write the next interesting scene</a:t>
            </a:r>
          </a:p>
          <a:p>
            <a:pPr marL="285750" indent="-285750">
              <a:lnSpc>
                <a:spcPct val="120000"/>
              </a:lnSpc>
              <a:buFont typeface="Arial"/>
              <a:buChar char="•"/>
            </a:pPr>
            <a:r>
              <a:rPr lang="en-US" sz="1600" dirty="0" smtClean="0">
                <a:latin typeface="Arial"/>
                <a:cs typeface="Arial"/>
              </a:rPr>
              <a:t>Seek creative headspace/physical activity</a:t>
            </a:r>
          </a:p>
          <a:p>
            <a:pPr marL="285750" indent="-285750">
              <a:lnSpc>
                <a:spcPct val="120000"/>
              </a:lnSpc>
              <a:buFont typeface="Arial"/>
              <a:buChar char="•"/>
            </a:pPr>
            <a:r>
              <a:rPr lang="en-US" sz="1600" dirty="0" smtClean="0">
                <a:latin typeface="Arial"/>
                <a:cs typeface="Arial"/>
              </a:rPr>
              <a:t>Only stop when you can’t wait to write what comes next</a:t>
            </a:r>
          </a:p>
        </p:txBody>
      </p:sp>
    </p:spTree>
    <p:extLst>
      <p:ext uri="{BB962C8B-B14F-4D97-AF65-F5344CB8AC3E}">
        <p14:creationId xmlns:p14="http://schemas.microsoft.com/office/powerpoint/2010/main" val="920105236"/>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2584"/>
          </a:xfrm>
        </p:spPr>
        <p:txBody>
          <a:bodyPr>
            <a:noAutofit/>
          </a:bodyPr>
          <a:lstStyle/>
          <a:p>
            <a:pPr>
              <a:spcBef>
                <a:spcPts val="600"/>
              </a:spcBef>
            </a:pPr>
            <a:r>
              <a:rPr lang="en-US" sz="2400" b="1" dirty="0" smtClean="0">
                <a:solidFill>
                  <a:schemeClr val="bg2">
                    <a:lumMod val="25000"/>
                  </a:schemeClr>
                </a:solidFill>
                <a:latin typeface="Bookman Old Style"/>
                <a:cs typeface="Bookman Old Style"/>
              </a:rPr>
              <a:t>To Sign up for National Novel Writing Month</a:t>
            </a:r>
            <a:endParaRPr lang="en-US" sz="24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814858" y="1051872"/>
            <a:ext cx="2867118" cy="448968"/>
          </a:xfrm>
        </p:spPr>
        <p:txBody>
          <a:bodyPr>
            <a:normAutofit/>
          </a:bodyPr>
          <a:lstStyle/>
          <a:p>
            <a:pPr marL="57150" indent="0">
              <a:buNone/>
            </a:pPr>
            <a:r>
              <a:rPr lang="en-US" sz="1800" dirty="0" smtClean="0">
                <a:solidFill>
                  <a:schemeClr val="tx2">
                    <a:lumMod val="60000"/>
                    <a:lumOff val="40000"/>
                  </a:schemeClr>
                </a:solidFill>
                <a:latin typeface="Arial"/>
                <a:cs typeface="Arial"/>
              </a:rPr>
              <a:t>Go to nanowrimo.org </a:t>
            </a:r>
          </a:p>
        </p:txBody>
      </p:sp>
      <p:pic>
        <p:nvPicPr>
          <p:cNvPr id="5" name="Picture 4" descr="NapervilleReg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807" y="1966620"/>
            <a:ext cx="2662933" cy="2343489"/>
          </a:xfrm>
          <a:prstGeom prst="rect">
            <a:avLst/>
          </a:prstGeom>
        </p:spPr>
      </p:pic>
      <p:pic>
        <p:nvPicPr>
          <p:cNvPr id="4" name="Picture 3" descr="NaperWriMo Hom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443" y="3603118"/>
            <a:ext cx="2693020" cy="2068969"/>
          </a:xfrm>
          <a:prstGeom prst="rect">
            <a:avLst/>
          </a:prstGeom>
        </p:spPr>
      </p:pic>
      <p:pic>
        <p:nvPicPr>
          <p:cNvPr id="8" name="Picture 7" descr="CB_sm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pic>
        <p:nvPicPr>
          <p:cNvPr id="10" name="Picture 9" descr="NaNoHomePage.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158" y="1645920"/>
            <a:ext cx="2781817" cy="3513060"/>
          </a:xfrm>
          <a:prstGeom prst="rect">
            <a:avLst/>
          </a:prstGeom>
        </p:spPr>
      </p:pic>
      <p:sp>
        <p:nvSpPr>
          <p:cNvPr id="6" name="TextBox 5"/>
          <p:cNvSpPr txBox="1"/>
          <p:nvPr/>
        </p:nvSpPr>
        <p:spPr>
          <a:xfrm>
            <a:off x="3936661" y="1051872"/>
            <a:ext cx="4824801" cy="923330"/>
          </a:xfrm>
          <a:prstGeom prst="rect">
            <a:avLst/>
          </a:prstGeom>
          <a:noFill/>
        </p:spPr>
        <p:txBody>
          <a:bodyPr wrap="square" rtlCol="0">
            <a:spAutoFit/>
          </a:bodyPr>
          <a:lstStyle/>
          <a:p>
            <a:r>
              <a:rPr lang="en-US" dirty="0">
                <a:solidFill>
                  <a:srgbClr val="558ED5"/>
                </a:solidFill>
                <a:latin typeface="Arial"/>
                <a:cs typeface="Arial"/>
              </a:rPr>
              <a:t>Find our region at </a:t>
            </a:r>
            <a:r>
              <a:rPr lang="en-US" dirty="0">
                <a:latin typeface="Arial"/>
                <a:cs typeface="Arial"/>
                <a:hlinkClick r:id="rId7"/>
              </a:rPr>
              <a:t>naperwrimo.org</a:t>
            </a:r>
            <a:r>
              <a:rPr lang="en-US" dirty="0">
                <a:latin typeface="Arial"/>
                <a:cs typeface="Arial"/>
              </a:rPr>
              <a:t> </a:t>
            </a:r>
            <a:r>
              <a:rPr lang="en-US" dirty="0">
                <a:solidFill>
                  <a:srgbClr val="558ED5"/>
                </a:solidFill>
                <a:latin typeface="Arial"/>
                <a:cs typeface="Arial"/>
              </a:rPr>
              <a:t>and</a:t>
            </a:r>
            <a:r>
              <a:rPr lang="en-US" dirty="0">
                <a:latin typeface="Arial"/>
                <a:cs typeface="Arial"/>
              </a:rPr>
              <a:t> </a:t>
            </a:r>
            <a:r>
              <a:rPr lang="en-US" dirty="0">
                <a:latin typeface="Arial"/>
                <a:cs typeface="Arial"/>
                <a:hlinkClick r:id="rId8"/>
              </a:rPr>
              <a:t>nanowrimo.org/regions/usa-illinois-naperville</a:t>
            </a:r>
            <a:endParaRPr lang="en-US" dirty="0">
              <a:latin typeface="Arial"/>
              <a:cs typeface="Arial"/>
            </a:endParaRPr>
          </a:p>
          <a:p>
            <a:endParaRPr lang="en-US" dirty="0"/>
          </a:p>
        </p:txBody>
      </p:sp>
      <p:sp>
        <p:nvSpPr>
          <p:cNvPr id="11" name="TextBox 10"/>
          <p:cNvSpPr txBox="1"/>
          <p:nvPr/>
        </p:nvSpPr>
        <p:spPr>
          <a:xfrm>
            <a:off x="900158" y="5842337"/>
            <a:ext cx="7989842" cy="830997"/>
          </a:xfrm>
          <a:prstGeom prst="rect">
            <a:avLst/>
          </a:prstGeom>
          <a:noFill/>
        </p:spPr>
        <p:txBody>
          <a:bodyPr wrap="square" rtlCol="0">
            <a:spAutoFit/>
          </a:bodyPr>
          <a:lstStyle/>
          <a:p>
            <a:r>
              <a:rPr lang="en-US" dirty="0">
                <a:solidFill>
                  <a:srgbClr val="558ED5"/>
                </a:solidFill>
                <a:latin typeface="Arial"/>
                <a:cs typeface="Arial"/>
              </a:rPr>
              <a:t>Calendar </a:t>
            </a:r>
            <a:r>
              <a:rPr lang="en-US" dirty="0" smtClean="0">
                <a:solidFill>
                  <a:srgbClr val="558ED5"/>
                </a:solidFill>
                <a:latin typeface="Arial"/>
                <a:cs typeface="Arial"/>
              </a:rPr>
              <a:t>of our region’s events </a:t>
            </a:r>
            <a:r>
              <a:rPr lang="en-US" dirty="0">
                <a:solidFill>
                  <a:srgbClr val="558ED5"/>
                </a:solidFill>
                <a:latin typeface="Arial"/>
                <a:cs typeface="Arial"/>
              </a:rPr>
              <a:t>is at </a:t>
            </a:r>
            <a:r>
              <a:rPr lang="en-US" dirty="0" err="1">
                <a:solidFill>
                  <a:srgbClr val="558ED5"/>
                </a:solidFill>
                <a:latin typeface="Arial"/>
                <a:cs typeface="Arial"/>
              </a:rPr>
              <a:t>naperwrimo.org</a:t>
            </a:r>
            <a:r>
              <a:rPr lang="en-US" dirty="0">
                <a:solidFill>
                  <a:srgbClr val="558ED5"/>
                </a:solidFill>
                <a:latin typeface="Arial"/>
                <a:cs typeface="Arial"/>
              </a:rPr>
              <a:t>/</a:t>
            </a:r>
            <a:r>
              <a:rPr lang="en-US" dirty="0" smtClean="0">
                <a:solidFill>
                  <a:srgbClr val="558ED5"/>
                </a:solidFill>
                <a:latin typeface="Arial"/>
                <a:cs typeface="Arial"/>
              </a:rPr>
              <a:t>events</a:t>
            </a:r>
          </a:p>
          <a:p>
            <a:r>
              <a:rPr lang="en-US" dirty="0" smtClean="0">
                <a:solidFill>
                  <a:srgbClr val="558ED5"/>
                </a:solidFill>
                <a:latin typeface="Arial"/>
                <a:cs typeface="Arial"/>
              </a:rPr>
              <a:t>The Chicago region has a website at </a:t>
            </a:r>
            <a:r>
              <a:rPr lang="en-US" dirty="0" err="1" smtClean="0">
                <a:solidFill>
                  <a:srgbClr val="558ED5"/>
                </a:solidFill>
                <a:latin typeface="Arial"/>
                <a:cs typeface="Arial"/>
              </a:rPr>
              <a:t>chiwrimo.org</a:t>
            </a:r>
            <a:endParaRPr lang="en-US" dirty="0" smtClean="0">
              <a:solidFill>
                <a:srgbClr val="558ED5"/>
              </a:solidFill>
              <a:latin typeface="Arial"/>
              <a:cs typeface="Arial"/>
            </a:endParaRPr>
          </a:p>
          <a:p>
            <a:endParaRPr lang="en-US" sz="1200" dirty="0" smtClean="0">
              <a:latin typeface="Arial"/>
              <a:cs typeface="Arial"/>
            </a:endParaRPr>
          </a:p>
        </p:txBody>
      </p:sp>
    </p:spTree>
    <p:extLst>
      <p:ext uri="{BB962C8B-B14F-4D97-AF65-F5344CB8AC3E}">
        <p14:creationId xmlns:p14="http://schemas.microsoft.com/office/powerpoint/2010/main" val="3692564938"/>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64" y="274638"/>
            <a:ext cx="7031836" cy="1143000"/>
          </a:xfrm>
        </p:spPr>
        <p:txBody>
          <a:bodyPr>
            <a:normAutofit/>
          </a:bodyPr>
          <a:lstStyle/>
          <a:p>
            <a:pPr algn="l"/>
            <a:r>
              <a:rPr lang="en-US" sz="3200" b="1" dirty="0" smtClean="0">
                <a:solidFill>
                  <a:schemeClr val="bg2">
                    <a:lumMod val="25000"/>
                  </a:schemeClr>
                </a:solidFill>
                <a:latin typeface="Bookman Old Style"/>
                <a:cs typeface="Bookman Old Style"/>
              </a:rPr>
              <a:t>Extra: How </a:t>
            </a:r>
            <a:r>
              <a:rPr lang="en-US" sz="3200" b="1" dirty="0">
                <a:solidFill>
                  <a:schemeClr val="bg2">
                    <a:lumMod val="25000"/>
                  </a:schemeClr>
                </a:solidFill>
                <a:latin typeface="Bookman Old Style"/>
                <a:cs typeface="Bookman Old Style"/>
              </a:rPr>
              <a:t>do you start</a:t>
            </a:r>
            <a:r>
              <a:rPr lang="en-US" sz="3200" b="1" dirty="0" smtClean="0">
                <a:solidFill>
                  <a:schemeClr val="bg2">
                    <a:lumMod val="25000"/>
                  </a:schemeClr>
                </a:solidFill>
                <a:latin typeface="Bookman Old Style"/>
                <a:cs typeface="Bookman Old Style"/>
              </a:rPr>
              <a:t>? </a:t>
            </a:r>
            <a:endParaRPr lang="en-US" sz="3200"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1654964" y="1417638"/>
            <a:ext cx="6684005" cy="4459441"/>
          </a:xfrm>
        </p:spPr>
        <p:txBody>
          <a:bodyPr>
            <a:normAutofit fontScale="40000" lnSpcReduction="20000"/>
          </a:bodyPr>
          <a:lstStyle/>
          <a:p>
            <a:pPr marL="0" indent="0">
              <a:spcBef>
                <a:spcPts val="0"/>
              </a:spcBef>
              <a:buNone/>
              <a:defRPr/>
            </a:pPr>
            <a:r>
              <a:rPr lang="en-US" sz="4500" b="1" dirty="0" smtClean="0">
                <a:solidFill>
                  <a:srgbClr val="558ED5"/>
                </a:solidFill>
                <a:latin typeface="Arial"/>
                <a:cs typeface="Arial"/>
              </a:rPr>
              <a:t>The Snowflake Method</a:t>
            </a:r>
          </a:p>
          <a:p>
            <a:pPr marL="0" indent="0">
              <a:lnSpc>
                <a:spcPct val="120000"/>
              </a:lnSpc>
              <a:spcBef>
                <a:spcPts val="1200"/>
              </a:spcBef>
              <a:buNone/>
              <a:defRPr/>
            </a:pPr>
            <a:r>
              <a:rPr lang="en-US" dirty="0" smtClean="0">
                <a:latin typeface="Arial"/>
                <a:cs typeface="Arial"/>
              </a:rPr>
              <a:t>Step </a:t>
            </a:r>
            <a:r>
              <a:rPr lang="en-US" dirty="0">
                <a:latin typeface="Arial"/>
                <a:cs typeface="Arial"/>
              </a:rPr>
              <a:t>1: One hour. Write a one-sentence description of what happens in the novel – 15 words or less. No names; big picture/personal picture; read </a:t>
            </a:r>
            <a:r>
              <a:rPr lang="en-US" dirty="0" smtClean="0">
                <a:latin typeface="Arial"/>
                <a:cs typeface="Arial"/>
              </a:rPr>
              <a:t>NY Times </a:t>
            </a:r>
            <a:r>
              <a:rPr lang="en-US" dirty="0">
                <a:latin typeface="Arial"/>
                <a:cs typeface="Arial"/>
              </a:rPr>
              <a:t>bestseller blurbs for ideas on how to do this.</a:t>
            </a:r>
          </a:p>
          <a:p>
            <a:pPr marL="0" indent="0">
              <a:lnSpc>
                <a:spcPct val="120000"/>
              </a:lnSpc>
              <a:spcBef>
                <a:spcPts val="1200"/>
              </a:spcBef>
              <a:buNone/>
              <a:defRPr/>
            </a:pPr>
            <a:r>
              <a:rPr lang="en-US" dirty="0">
                <a:latin typeface="Arial"/>
                <a:cs typeface="Arial"/>
              </a:rPr>
              <a:t>Step 2: One hour. Expand to a paragraph describing story setup, major disasters; </a:t>
            </a:r>
            <a:r>
              <a:rPr lang="en-US" dirty="0" smtClean="0">
                <a:latin typeface="Arial"/>
                <a:cs typeface="Arial"/>
              </a:rPr>
              <a:t>the ending</a:t>
            </a:r>
            <a:r>
              <a:rPr lang="en-US" dirty="0">
                <a:latin typeface="Arial"/>
                <a:cs typeface="Arial"/>
              </a:rPr>
              <a:t>. </a:t>
            </a:r>
            <a:endParaRPr lang="en-US" dirty="0" smtClean="0">
              <a:latin typeface="Arial"/>
              <a:cs typeface="Arial"/>
            </a:endParaRPr>
          </a:p>
          <a:p>
            <a:pPr marL="0" indent="0">
              <a:lnSpc>
                <a:spcPct val="120000"/>
              </a:lnSpc>
              <a:spcBef>
                <a:spcPts val="1200"/>
              </a:spcBef>
              <a:buNone/>
              <a:defRPr/>
            </a:pPr>
            <a:r>
              <a:rPr lang="en-US" dirty="0" smtClean="0">
                <a:latin typeface="Arial"/>
                <a:cs typeface="Arial"/>
              </a:rPr>
              <a:t>Step </a:t>
            </a:r>
            <a:r>
              <a:rPr lang="en-US" dirty="0">
                <a:latin typeface="Arial"/>
                <a:cs typeface="Arial"/>
              </a:rPr>
              <a:t>3: Major character </a:t>
            </a:r>
            <a:r>
              <a:rPr lang="en-US" dirty="0" smtClean="0">
                <a:latin typeface="Arial"/>
                <a:cs typeface="Arial"/>
              </a:rPr>
              <a:t>summaries. Include </a:t>
            </a:r>
            <a:r>
              <a:rPr lang="en-US" dirty="0">
                <a:latin typeface="Arial"/>
                <a:cs typeface="Arial"/>
              </a:rPr>
              <a:t>each character’s name, storyline, motivation, goal, conflict, epiphany. Revise steps 1 and 2 </a:t>
            </a:r>
            <a:r>
              <a:rPr lang="en-US" dirty="0" smtClean="0">
                <a:latin typeface="Arial"/>
                <a:cs typeface="Arial"/>
              </a:rPr>
              <a:t>if you need to.</a:t>
            </a:r>
            <a:endParaRPr lang="en-US" dirty="0">
              <a:latin typeface="Arial"/>
              <a:cs typeface="Arial"/>
            </a:endParaRPr>
          </a:p>
          <a:p>
            <a:pPr marL="0" indent="0">
              <a:lnSpc>
                <a:spcPct val="120000"/>
              </a:lnSpc>
              <a:spcBef>
                <a:spcPts val="1200"/>
              </a:spcBef>
              <a:buNone/>
              <a:defRPr/>
            </a:pPr>
            <a:r>
              <a:rPr lang="en-US" dirty="0">
                <a:latin typeface="Arial"/>
                <a:cs typeface="Arial"/>
              </a:rPr>
              <a:t>Step 4: Expand the step 2 summary paragraph, </a:t>
            </a:r>
            <a:r>
              <a:rPr lang="en-US" dirty="0" smtClean="0">
                <a:latin typeface="Arial"/>
                <a:cs typeface="Arial"/>
              </a:rPr>
              <a:t>now writing </a:t>
            </a:r>
            <a:r>
              <a:rPr lang="en-US" dirty="0">
                <a:latin typeface="Arial"/>
                <a:cs typeface="Arial"/>
              </a:rPr>
              <a:t>a paragraph for each sentence.</a:t>
            </a:r>
          </a:p>
          <a:p>
            <a:pPr marL="0" indent="0">
              <a:lnSpc>
                <a:spcPct val="120000"/>
              </a:lnSpc>
              <a:spcBef>
                <a:spcPts val="1200"/>
              </a:spcBef>
              <a:buNone/>
              <a:defRPr/>
            </a:pPr>
            <a:endParaRPr lang="en-US" dirty="0" smtClean="0">
              <a:latin typeface="Arial"/>
              <a:cs typeface="Arial"/>
            </a:endParaRPr>
          </a:p>
          <a:p>
            <a:pPr marL="0" indent="0">
              <a:lnSpc>
                <a:spcPct val="120000"/>
              </a:lnSpc>
              <a:spcBef>
                <a:spcPts val="1200"/>
              </a:spcBef>
              <a:buNone/>
              <a:defRPr/>
            </a:pPr>
            <a:r>
              <a:rPr lang="en-US" dirty="0" smtClean="0">
                <a:latin typeface="Arial"/>
                <a:cs typeface="Arial"/>
              </a:rPr>
              <a:t>Steps 5-9 expand the story </a:t>
            </a:r>
            <a:r>
              <a:rPr lang="en-US" dirty="0">
                <a:latin typeface="Arial"/>
                <a:cs typeface="Arial"/>
              </a:rPr>
              <a:t>in some of the same ways as step 4, cycling back to fill in more about characters, story threads, etc. There are also some steps that only apply to some writers (for example, if you </a:t>
            </a:r>
            <a:r>
              <a:rPr lang="en-US" dirty="0" smtClean="0">
                <a:latin typeface="Arial"/>
                <a:cs typeface="Arial"/>
              </a:rPr>
              <a:t>need </a:t>
            </a:r>
            <a:r>
              <a:rPr lang="en-US" dirty="0">
                <a:latin typeface="Arial"/>
                <a:cs typeface="Arial"/>
              </a:rPr>
              <a:t>to turn a synopsis into your publisher in order to get </a:t>
            </a:r>
            <a:r>
              <a:rPr lang="en-US" dirty="0" smtClean="0">
                <a:latin typeface="Arial"/>
                <a:cs typeface="Arial"/>
              </a:rPr>
              <a:t>the </a:t>
            </a:r>
            <a:r>
              <a:rPr lang="en-US" dirty="0">
                <a:latin typeface="Arial"/>
                <a:cs typeface="Arial"/>
              </a:rPr>
              <a:t>go-ahead. </a:t>
            </a:r>
            <a:endParaRPr lang="en-US" dirty="0" smtClean="0">
              <a:latin typeface="Arial"/>
              <a:cs typeface="Arial"/>
            </a:endParaRPr>
          </a:p>
          <a:p>
            <a:pPr marL="0" indent="0">
              <a:lnSpc>
                <a:spcPct val="120000"/>
              </a:lnSpc>
              <a:spcBef>
                <a:spcPts val="1200"/>
              </a:spcBef>
              <a:buNone/>
              <a:defRPr/>
            </a:pPr>
            <a:r>
              <a:rPr lang="en-US" dirty="0" smtClean="0">
                <a:latin typeface="Arial"/>
                <a:cs typeface="Arial"/>
              </a:rPr>
              <a:t>Step </a:t>
            </a:r>
            <a:r>
              <a:rPr lang="en-US" dirty="0">
                <a:latin typeface="Arial"/>
                <a:cs typeface="Arial"/>
              </a:rPr>
              <a:t>10 is when you begin to write your novel, </a:t>
            </a:r>
            <a:r>
              <a:rPr lang="en-US" dirty="0" smtClean="0">
                <a:latin typeface="Arial"/>
                <a:cs typeface="Arial"/>
              </a:rPr>
              <a:t>which should now </a:t>
            </a:r>
            <a:r>
              <a:rPr lang="en-US" dirty="0">
                <a:latin typeface="Arial"/>
                <a:cs typeface="Arial"/>
              </a:rPr>
              <a:t>flow fairly </a:t>
            </a:r>
            <a:r>
              <a:rPr lang="en-US" dirty="0" smtClean="0">
                <a:latin typeface="Arial"/>
                <a:cs typeface="Arial"/>
              </a:rPr>
              <a:t>easily.</a:t>
            </a:r>
            <a:endParaRPr lang="en-US" dirty="0">
              <a:latin typeface="Arial"/>
              <a:cs typeface="Arial"/>
            </a:endParaRPr>
          </a:p>
        </p:txBody>
      </p:sp>
      <p:pic>
        <p:nvPicPr>
          <p:cNvPr id="4" name="Picture 3"/>
          <p:cNvPicPr>
            <a:picLocks noChangeAspect="1"/>
          </p:cNvPicPr>
          <p:nvPr/>
        </p:nvPicPr>
        <p:blipFill>
          <a:blip r:embed="rId3"/>
          <a:stretch>
            <a:fillRect/>
          </a:stretch>
        </p:blipFill>
        <p:spPr>
          <a:xfrm>
            <a:off x="905633" y="1948981"/>
            <a:ext cx="430886" cy="440907"/>
          </a:xfrm>
          <a:prstGeom prst="rect">
            <a:avLst/>
          </a:prstGeom>
        </p:spPr>
      </p:pic>
      <p:pic>
        <p:nvPicPr>
          <p:cNvPr id="5" name="Picture 4"/>
          <p:cNvPicPr>
            <a:picLocks noChangeAspect="1"/>
          </p:cNvPicPr>
          <p:nvPr/>
        </p:nvPicPr>
        <p:blipFill>
          <a:blip r:embed="rId4"/>
          <a:stretch>
            <a:fillRect/>
          </a:stretch>
        </p:blipFill>
        <p:spPr>
          <a:xfrm>
            <a:off x="869431" y="2690278"/>
            <a:ext cx="503290" cy="560481"/>
          </a:xfrm>
          <a:prstGeom prst="rect">
            <a:avLst/>
          </a:prstGeom>
        </p:spPr>
      </p:pic>
      <p:pic>
        <p:nvPicPr>
          <p:cNvPr id="6" name="Picture 5"/>
          <p:cNvPicPr>
            <a:picLocks noChangeAspect="1"/>
          </p:cNvPicPr>
          <p:nvPr/>
        </p:nvPicPr>
        <p:blipFill>
          <a:blip r:embed="rId5"/>
          <a:stretch>
            <a:fillRect/>
          </a:stretch>
        </p:blipFill>
        <p:spPr>
          <a:xfrm>
            <a:off x="832270" y="3551149"/>
            <a:ext cx="577613" cy="656379"/>
          </a:xfrm>
          <a:prstGeom prst="rect">
            <a:avLst/>
          </a:prstGeom>
        </p:spPr>
      </p:pic>
      <p:pic>
        <p:nvPicPr>
          <p:cNvPr id="7" name="Picture 6" descr="snowflake-image.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208" y="4507917"/>
            <a:ext cx="875736" cy="905367"/>
          </a:xfrm>
          <a:prstGeom prst="rect">
            <a:avLst/>
          </a:prstGeom>
        </p:spPr>
      </p:pic>
      <p:pic>
        <p:nvPicPr>
          <p:cNvPr id="9" name="Picture 4"/>
          <p:cNvPicPr/>
          <p:nvPr/>
        </p:nvPicPr>
        <p:blipFill>
          <a:blip r:embed="rId7"/>
          <a:stretch/>
        </p:blipFill>
        <p:spPr>
          <a:xfrm>
            <a:off x="8761680" y="6411240"/>
            <a:ext cx="343800" cy="343800"/>
          </a:xfrm>
          <a:prstGeom prst="rect">
            <a:avLst/>
          </a:prstGeom>
          <a:ln>
            <a:noFill/>
          </a:ln>
        </p:spPr>
      </p:pic>
      <p:sp>
        <p:nvSpPr>
          <p:cNvPr id="8" name="TextBox 7"/>
          <p:cNvSpPr txBox="1"/>
          <p:nvPr/>
        </p:nvSpPr>
        <p:spPr>
          <a:xfrm>
            <a:off x="1654964" y="5980836"/>
            <a:ext cx="3945648" cy="584776"/>
          </a:xfrm>
          <a:prstGeom prst="rect">
            <a:avLst/>
          </a:prstGeom>
          <a:noFill/>
        </p:spPr>
        <p:txBody>
          <a:bodyPr wrap="square" rtlCol="0">
            <a:spAutoFit/>
          </a:bodyPr>
          <a:lstStyle/>
          <a:p>
            <a:pPr marL="0" lvl="1"/>
            <a:r>
              <a:rPr lang="en-US" sz="1400" dirty="0" smtClean="0">
                <a:solidFill>
                  <a:schemeClr val="tx2">
                    <a:lumMod val="60000"/>
                    <a:lumOff val="40000"/>
                  </a:schemeClr>
                </a:solidFill>
                <a:latin typeface="Arial"/>
                <a:cs typeface="Arial"/>
                <a:hlinkClick r:id="rId8"/>
              </a:rPr>
              <a:t>See: The Snowflake Method</a:t>
            </a:r>
            <a:endParaRPr lang="en-US" sz="1400" dirty="0">
              <a:solidFill>
                <a:schemeClr val="tx2">
                  <a:lumMod val="60000"/>
                  <a:lumOff val="40000"/>
                </a:schemeClr>
              </a:solidFill>
              <a:latin typeface="Arial"/>
              <a:cs typeface="Arial"/>
              <a:hlinkClick r:id="rId8"/>
            </a:endParaRPr>
          </a:p>
          <a:p>
            <a:endParaRPr lang="en-US" dirty="0"/>
          </a:p>
        </p:txBody>
      </p:sp>
    </p:spTree>
    <p:extLst>
      <p:ext uri="{BB962C8B-B14F-4D97-AF65-F5344CB8AC3E}">
        <p14:creationId xmlns:p14="http://schemas.microsoft.com/office/powerpoint/2010/main" val="1034938212"/>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Additional Links</a:t>
            </a:r>
            <a:endParaRPr lang="en-US" sz="32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57200" y="1269999"/>
            <a:ext cx="8229600" cy="5472545"/>
          </a:xfrm>
        </p:spPr>
        <p:txBody>
          <a:bodyPr>
            <a:noAutofit/>
          </a:bodyPr>
          <a:lstStyle/>
          <a:p>
            <a:pPr marL="0" indent="0">
              <a:lnSpc>
                <a:spcPct val="130000"/>
              </a:lnSpc>
              <a:buNone/>
            </a:pPr>
            <a:r>
              <a:rPr lang="en-US" sz="1000" dirty="0" smtClean="0">
                <a:solidFill>
                  <a:srgbClr val="000000"/>
                </a:solidFill>
                <a:latin typeface="Arial"/>
                <a:cs typeface="Arial"/>
              </a:rPr>
              <a:t>Jamie </a:t>
            </a:r>
            <a:r>
              <a:rPr lang="en-US" sz="1000" dirty="0">
                <a:solidFill>
                  <a:srgbClr val="000000"/>
                </a:solidFill>
                <a:latin typeface="Arial"/>
                <a:cs typeface="Arial"/>
              </a:rPr>
              <a:t>Gold: Write Romance? Get Your Beat Sheet Here!: </a:t>
            </a:r>
            <a:r>
              <a:rPr lang="en-US" sz="1000" u="sng" dirty="0">
                <a:solidFill>
                  <a:srgbClr val="0000FF"/>
                </a:solidFill>
                <a:latin typeface="Arial"/>
                <a:cs typeface="Arial"/>
              </a:rPr>
              <a:t>http://</a:t>
            </a:r>
            <a:r>
              <a:rPr lang="en-US" sz="1000" u="sng" dirty="0" err="1">
                <a:solidFill>
                  <a:srgbClr val="0000FF"/>
                </a:solidFill>
                <a:latin typeface="Arial"/>
                <a:cs typeface="Arial"/>
              </a:rPr>
              <a:t>jamigold.com</a:t>
            </a:r>
            <a:r>
              <a:rPr lang="en-US" sz="1000" u="sng" dirty="0">
                <a:solidFill>
                  <a:srgbClr val="0000FF"/>
                </a:solidFill>
                <a:latin typeface="Arial"/>
                <a:cs typeface="Arial"/>
              </a:rPr>
              <a:t>/2012/11/write-romance-get-your-beat-sheet-here/</a:t>
            </a:r>
            <a:endParaRPr lang="en-US" sz="1000" dirty="0">
              <a:latin typeface="Arial"/>
              <a:cs typeface="Arial"/>
            </a:endParaRPr>
          </a:p>
          <a:p>
            <a:pPr marL="0" indent="0">
              <a:lnSpc>
                <a:spcPct val="130000"/>
              </a:lnSpc>
              <a:buNone/>
            </a:pPr>
            <a:r>
              <a:rPr lang="en-US" sz="1000" dirty="0">
                <a:solidFill>
                  <a:srgbClr val="000000"/>
                </a:solidFill>
                <a:latin typeface="Arial"/>
                <a:cs typeface="Arial"/>
              </a:rPr>
              <a:t>Randy </a:t>
            </a:r>
            <a:r>
              <a:rPr lang="en-US" sz="1000" dirty="0" err="1">
                <a:solidFill>
                  <a:srgbClr val="000000"/>
                </a:solidFill>
                <a:latin typeface="Arial"/>
                <a:cs typeface="Arial"/>
              </a:rPr>
              <a:t>Ingermanson</a:t>
            </a:r>
            <a:r>
              <a:rPr lang="en-US" sz="1000" dirty="0">
                <a:solidFill>
                  <a:srgbClr val="000000"/>
                </a:solidFill>
                <a:latin typeface="Arial"/>
                <a:cs typeface="Arial"/>
              </a:rPr>
              <a:t>: The Snowflake Method For Designing A Novel:</a:t>
            </a:r>
            <a:r>
              <a:rPr lang="en-US" sz="1000" u="sng" dirty="0">
                <a:solidFill>
                  <a:srgbClr val="0000FF"/>
                </a:solidFill>
                <a:latin typeface="Arial"/>
                <a:cs typeface="Arial"/>
              </a:rPr>
              <a:t> http://</a:t>
            </a:r>
            <a:r>
              <a:rPr lang="en-US" sz="1000" u="sng" dirty="0" err="1">
                <a:solidFill>
                  <a:srgbClr val="0000FF"/>
                </a:solidFill>
                <a:latin typeface="Arial"/>
                <a:cs typeface="Arial"/>
              </a:rPr>
              <a:t>www.advancedfictionwriting.com</a:t>
            </a:r>
            <a:r>
              <a:rPr lang="en-US" sz="1000" u="sng" dirty="0">
                <a:solidFill>
                  <a:srgbClr val="0000FF"/>
                </a:solidFill>
                <a:latin typeface="Arial"/>
                <a:cs typeface="Arial"/>
              </a:rPr>
              <a:t>/articles/snowflake-method/</a:t>
            </a:r>
            <a:r>
              <a:rPr lang="en-US" sz="1000" dirty="0">
                <a:solidFill>
                  <a:srgbClr val="000000"/>
                </a:solidFill>
                <a:latin typeface="Arial"/>
                <a:cs typeface="Arial"/>
              </a:rPr>
              <a:t> </a:t>
            </a:r>
            <a:endParaRPr lang="en-US" sz="1000" dirty="0">
              <a:latin typeface="Arial"/>
              <a:cs typeface="Arial"/>
            </a:endParaRPr>
          </a:p>
          <a:p>
            <a:pPr marL="0" indent="0">
              <a:lnSpc>
                <a:spcPct val="130000"/>
              </a:lnSpc>
              <a:buNone/>
            </a:pPr>
            <a:r>
              <a:rPr lang="en-US" sz="1000" dirty="0">
                <a:solidFill>
                  <a:srgbClr val="000000"/>
                </a:solidFill>
                <a:latin typeface="Arial"/>
                <a:cs typeface="Arial"/>
              </a:rPr>
              <a:t>Novel in 30 days worksheet:</a:t>
            </a:r>
            <a:r>
              <a:rPr lang="en-US" sz="1000" u="sng" dirty="0">
                <a:solidFill>
                  <a:srgbClr val="0000FF"/>
                </a:solidFill>
                <a:latin typeface="Arial"/>
                <a:cs typeface="Arial"/>
              </a:rPr>
              <a:t> http://</a:t>
            </a:r>
            <a:r>
              <a:rPr lang="en-US" sz="1000" u="sng" dirty="0" err="1">
                <a:solidFill>
                  <a:srgbClr val="0000FF"/>
                </a:solidFill>
                <a:latin typeface="Arial"/>
                <a:cs typeface="Arial"/>
              </a:rPr>
              <a:t>www.writersdigest.com</a:t>
            </a:r>
            <a:r>
              <a:rPr lang="en-US" sz="1000" u="sng" dirty="0">
                <a:solidFill>
                  <a:srgbClr val="0000FF"/>
                </a:solidFill>
                <a:latin typeface="Arial"/>
                <a:cs typeface="Arial"/>
              </a:rPr>
              <a:t>/writing-articles/by-writing-goal/write-first-chapter-get-started/novel-in-30-days-2011</a:t>
            </a:r>
            <a:r>
              <a:rPr lang="en-US" sz="1000" dirty="0">
                <a:solidFill>
                  <a:srgbClr val="000000"/>
                </a:solidFill>
                <a:latin typeface="Arial"/>
                <a:cs typeface="Arial"/>
              </a:rPr>
              <a:t> </a:t>
            </a:r>
            <a:endParaRPr lang="en-US" sz="1000" dirty="0">
              <a:latin typeface="Arial"/>
              <a:cs typeface="Arial"/>
            </a:endParaRPr>
          </a:p>
          <a:p>
            <a:pPr marL="0" indent="0">
              <a:lnSpc>
                <a:spcPct val="100000"/>
              </a:lnSpc>
              <a:buNone/>
            </a:pPr>
            <a:endParaRPr lang="en-US" sz="1000" dirty="0">
              <a:latin typeface="Arial"/>
              <a:cs typeface="Arial"/>
            </a:endParaRPr>
          </a:p>
          <a:p>
            <a:pPr marL="0" indent="0">
              <a:lnSpc>
                <a:spcPct val="100000"/>
              </a:lnSpc>
              <a:buNone/>
            </a:pPr>
            <a:r>
              <a:rPr lang="en-US" sz="1000" b="1" dirty="0">
                <a:solidFill>
                  <a:srgbClr val="000000"/>
                </a:solidFill>
                <a:latin typeface="Arial"/>
                <a:cs typeface="Arial"/>
              </a:rPr>
              <a:t>Mind mapping</a:t>
            </a:r>
            <a:endParaRPr lang="en-US" sz="1000" b="1" dirty="0">
              <a:latin typeface="Arial"/>
              <a:cs typeface="Arial"/>
            </a:endParaRPr>
          </a:p>
          <a:p>
            <a:pPr marL="0" indent="0">
              <a:lnSpc>
                <a:spcPct val="100000"/>
              </a:lnSpc>
              <a:buNone/>
            </a:pPr>
            <a:r>
              <a:rPr lang="en-US" sz="900" dirty="0" err="1">
                <a:solidFill>
                  <a:srgbClr val="000000"/>
                </a:solidFill>
                <a:latin typeface="Arial"/>
                <a:cs typeface="Arial"/>
              </a:rPr>
              <a:t>Xmind</a:t>
            </a:r>
            <a:r>
              <a:rPr lang="en-US" sz="900" dirty="0">
                <a:solidFill>
                  <a:srgbClr val="000000"/>
                </a:solidFill>
                <a:latin typeface="Arial"/>
                <a:cs typeface="Arial"/>
              </a:rPr>
              <a:t> (</a:t>
            </a:r>
            <a:r>
              <a:rPr lang="en-US" sz="900" u="sng" dirty="0">
                <a:solidFill>
                  <a:srgbClr val="0000FF"/>
                </a:solidFill>
                <a:latin typeface="Arial"/>
                <a:cs typeface="Arial"/>
              </a:rPr>
              <a:t>https://</a:t>
            </a:r>
            <a:r>
              <a:rPr lang="en-US" sz="900" u="sng" dirty="0" err="1">
                <a:solidFill>
                  <a:srgbClr val="0000FF"/>
                </a:solidFill>
                <a:latin typeface="Arial"/>
                <a:cs typeface="Arial"/>
              </a:rPr>
              <a:t>www.xmind.net</a:t>
            </a:r>
            <a:r>
              <a:rPr lang="en-US" sz="900" u="sng" dirty="0">
                <a:solidFill>
                  <a:srgbClr val="0000FF"/>
                </a:solidFill>
                <a:latin typeface="Arial"/>
                <a:cs typeface="Arial"/>
              </a:rPr>
              <a:t>/</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r>
              <a:rPr lang="en-US" sz="900" dirty="0" err="1">
                <a:solidFill>
                  <a:srgbClr val="000000"/>
                </a:solidFill>
                <a:latin typeface="Arial"/>
                <a:cs typeface="Arial"/>
              </a:rPr>
              <a:t>freemind</a:t>
            </a:r>
            <a:r>
              <a:rPr lang="en-US" sz="900" dirty="0">
                <a:solidFill>
                  <a:srgbClr val="000000"/>
                </a:solidFill>
                <a:latin typeface="Arial"/>
                <a:cs typeface="Arial"/>
              </a:rPr>
              <a:t> (</a:t>
            </a:r>
            <a:r>
              <a:rPr lang="en-US" sz="900" u="sng" dirty="0">
                <a:solidFill>
                  <a:srgbClr val="0000FF"/>
                </a:solidFill>
                <a:latin typeface="Arial"/>
                <a:cs typeface="Arial"/>
              </a:rPr>
              <a:t>http://</a:t>
            </a:r>
            <a:r>
              <a:rPr lang="en-US" sz="900" u="sng" dirty="0" err="1">
                <a:solidFill>
                  <a:srgbClr val="0000FF"/>
                </a:solidFill>
                <a:latin typeface="Arial"/>
                <a:cs typeface="Arial"/>
              </a:rPr>
              <a:t>freemind.sourceforge.net</a:t>
            </a:r>
            <a:r>
              <a:rPr lang="en-US" sz="900" u="sng" dirty="0">
                <a:solidFill>
                  <a:srgbClr val="0000FF"/>
                </a:solidFill>
                <a:latin typeface="Arial"/>
                <a:cs typeface="Arial"/>
              </a:rPr>
              <a:t>/wiki/</a:t>
            </a:r>
            <a:r>
              <a:rPr lang="en-US" sz="900" u="sng" dirty="0" err="1">
                <a:solidFill>
                  <a:srgbClr val="0000FF"/>
                </a:solidFill>
                <a:latin typeface="Arial"/>
                <a:cs typeface="Arial"/>
              </a:rPr>
              <a:t>index.php</a:t>
            </a:r>
            <a:r>
              <a:rPr lang="en-US" sz="900" u="sng" dirty="0">
                <a:solidFill>
                  <a:srgbClr val="0000FF"/>
                </a:solidFill>
                <a:latin typeface="Arial"/>
                <a:cs typeface="Arial"/>
              </a:rPr>
              <a:t>/</a:t>
            </a:r>
            <a:r>
              <a:rPr lang="en-US" sz="900" u="sng" dirty="0" err="1">
                <a:solidFill>
                  <a:srgbClr val="0000FF"/>
                </a:solidFill>
                <a:latin typeface="Arial"/>
                <a:cs typeface="Arial"/>
              </a:rPr>
              <a:t>Main_Page</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endParaRPr lang="en-US" sz="1000" dirty="0">
              <a:latin typeface="Arial"/>
              <a:cs typeface="Arial"/>
            </a:endParaRPr>
          </a:p>
          <a:p>
            <a:pPr marL="0" indent="0">
              <a:lnSpc>
                <a:spcPct val="100000"/>
              </a:lnSpc>
              <a:buNone/>
            </a:pPr>
            <a:r>
              <a:rPr lang="en-US" sz="1000" b="1" dirty="0">
                <a:solidFill>
                  <a:srgbClr val="000000"/>
                </a:solidFill>
                <a:latin typeface="Arial"/>
                <a:cs typeface="Arial"/>
              </a:rPr>
              <a:t>Focus editors and basic text editors/markdown</a:t>
            </a:r>
            <a:endParaRPr lang="en-US" sz="1000" b="1" dirty="0">
              <a:latin typeface="Arial"/>
              <a:cs typeface="Arial"/>
            </a:endParaRPr>
          </a:p>
          <a:p>
            <a:pPr marL="0" indent="0">
              <a:lnSpc>
                <a:spcPct val="100000"/>
              </a:lnSpc>
              <a:buNone/>
            </a:pPr>
            <a:r>
              <a:rPr lang="en-US" sz="900" dirty="0">
                <a:solidFill>
                  <a:srgbClr val="000000"/>
                </a:solidFill>
                <a:latin typeface="Arial"/>
                <a:cs typeface="Arial"/>
              </a:rPr>
              <a:t>(</a:t>
            </a:r>
            <a:r>
              <a:rPr lang="en-US" sz="900" dirty="0" err="1">
                <a:solidFill>
                  <a:srgbClr val="000000"/>
                </a:solidFill>
                <a:latin typeface="Arial"/>
                <a:cs typeface="Arial"/>
              </a:rPr>
              <a:t>DarkRoom</a:t>
            </a:r>
            <a:r>
              <a:rPr lang="en-US" sz="900" dirty="0">
                <a:solidFill>
                  <a:srgbClr val="000000"/>
                </a:solidFill>
                <a:latin typeface="Arial"/>
                <a:cs typeface="Arial"/>
              </a:rPr>
              <a:t> - </a:t>
            </a:r>
            <a:r>
              <a:rPr lang="en-US" sz="900" u="sng" dirty="0">
                <a:solidFill>
                  <a:srgbClr val="0000FF"/>
                </a:solidFill>
                <a:latin typeface="Arial"/>
                <a:cs typeface="Arial"/>
              </a:rPr>
              <a:t>http://dark-</a:t>
            </a:r>
            <a:r>
              <a:rPr lang="en-US" sz="900" u="sng" dirty="0" err="1">
                <a:solidFill>
                  <a:srgbClr val="0000FF"/>
                </a:solidFill>
                <a:latin typeface="Arial"/>
                <a:cs typeface="Arial"/>
              </a:rPr>
              <a:t>room.en.softonic.com</a:t>
            </a:r>
            <a:r>
              <a:rPr lang="en-US" sz="900" u="sng" dirty="0">
                <a:solidFill>
                  <a:srgbClr val="0000FF"/>
                </a:solidFill>
                <a:latin typeface="Arial"/>
                <a:cs typeface="Arial"/>
              </a:rPr>
              <a:t>/</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r>
              <a:rPr lang="en-US" sz="900" dirty="0">
                <a:solidFill>
                  <a:srgbClr val="000000"/>
                </a:solidFill>
                <a:latin typeface="Arial"/>
                <a:cs typeface="Arial"/>
              </a:rPr>
              <a:t> Q10- </a:t>
            </a:r>
            <a:r>
              <a:rPr lang="en-US" sz="900" u="sng" dirty="0">
                <a:solidFill>
                  <a:srgbClr val="0000FF"/>
                </a:solidFill>
                <a:latin typeface="Arial"/>
                <a:cs typeface="Arial"/>
              </a:rPr>
              <a:t>http://</a:t>
            </a:r>
            <a:r>
              <a:rPr lang="en-US" sz="900" u="sng" dirty="0" err="1">
                <a:solidFill>
                  <a:srgbClr val="0000FF"/>
                </a:solidFill>
                <a:latin typeface="Arial"/>
                <a:cs typeface="Arial"/>
              </a:rPr>
              <a:t>www.baara.com</a:t>
            </a:r>
            <a:r>
              <a:rPr lang="en-US" sz="900" u="sng" dirty="0">
                <a:solidFill>
                  <a:srgbClr val="0000FF"/>
                </a:solidFill>
                <a:latin typeface="Arial"/>
                <a:cs typeface="Arial"/>
              </a:rPr>
              <a:t>/q10/</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r>
              <a:rPr lang="en-US" sz="900" dirty="0" err="1">
                <a:solidFill>
                  <a:srgbClr val="000000"/>
                </a:solidFill>
                <a:latin typeface="Arial"/>
                <a:cs typeface="Arial"/>
              </a:rPr>
              <a:t>writemonkey</a:t>
            </a:r>
            <a:r>
              <a:rPr lang="en-US" sz="900" dirty="0">
                <a:solidFill>
                  <a:srgbClr val="000000"/>
                </a:solidFill>
                <a:latin typeface="Arial"/>
                <a:cs typeface="Arial"/>
              </a:rPr>
              <a:t>- </a:t>
            </a:r>
            <a:r>
              <a:rPr lang="en-US" sz="900" u="sng" dirty="0">
                <a:solidFill>
                  <a:srgbClr val="0000FF"/>
                </a:solidFill>
                <a:latin typeface="Arial"/>
                <a:cs typeface="Arial"/>
              </a:rPr>
              <a:t>http://</a:t>
            </a:r>
            <a:r>
              <a:rPr lang="en-US" sz="900" u="sng" dirty="0" err="1">
                <a:solidFill>
                  <a:srgbClr val="0000FF"/>
                </a:solidFill>
                <a:latin typeface="Arial"/>
                <a:cs typeface="Arial"/>
              </a:rPr>
              <a:t>writemonkey.com</a:t>
            </a:r>
            <a:r>
              <a:rPr lang="en-US" sz="900" u="sng" dirty="0">
                <a:solidFill>
                  <a:srgbClr val="0000FF"/>
                </a:solidFill>
                <a:latin typeface="Arial"/>
                <a:cs typeface="Arial"/>
              </a:rPr>
              <a:t>/</a:t>
            </a:r>
            <a:endParaRPr lang="en-US" sz="900" dirty="0">
              <a:latin typeface="Arial"/>
              <a:cs typeface="Arial"/>
            </a:endParaRPr>
          </a:p>
          <a:p>
            <a:pPr marL="0" indent="0">
              <a:lnSpc>
                <a:spcPct val="100000"/>
              </a:lnSpc>
              <a:buNone/>
            </a:pPr>
            <a:r>
              <a:rPr lang="en-US" sz="900" dirty="0" err="1">
                <a:solidFill>
                  <a:srgbClr val="000000"/>
                </a:solidFill>
                <a:latin typeface="Arial"/>
                <a:cs typeface="Arial"/>
              </a:rPr>
              <a:t>focuswriter</a:t>
            </a:r>
            <a:r>
              <a:rPr lang="en-US" sz="900" dirty="0">
                <a:solidFill>
                  <a:srgbClr val="000000"/>
                </a:solidFill>
                <a:latin typeface="Arial"/>
                <a:cs typeface="Arial"/>
              </a:rPr>
              <a:t>- </a:t>
            </a:r>
            <a:r>
              <a:rPr lang="en-US" sz="900" u="sng" dirty="0">
                <a:solidFill>
                  <a:srgbClr val="0000FF"/>
                </a:solidFill>
                <a:latin typeface="Arial"/>
                <a:cs typeface="Arial"/>
              </a:rPr>
              <a:t>http://</a:t>
            </a:r>
            <a:r>
              <a:rPr lang="en-US" sz="900" u="sng" dirty="0" err="1">
                <a:solidFill>
                  <a:srgbClr val="0000FF"/>
                </a:solidFill>
                <a:latin typeface="Arial"/>
                <a:cs typeface="Arial"/>
              </a:rPr>
              <a:t>gottcode.org</a:t>
            </a:r>
            <a:r>
              <a:rPr lang="en-US" sz="900" u="sng" dirty="0">
                <a:solidFill>
                  <a:srgbClr val="0000FF"/>
                </a:solidFill>
                <a:latin typeface="Arial"/>
                <a:cs typeface="Arial"/>
              </a:rPr>
              <a:t>/</a:t>
            </a:r>
            <a:r>
              <a:rPr lang="en-US" sz="900" u="sng" dirty="0" err="1">
                <a:solidFill>
                  <a:srgbClr val="0000FF"/>
                </a:solidFill>
                <a:latin typeface="Arial"/>
                <a:cs typeface="Arial"/>
              </a:rPr>
              <a:t>focuswriter</a:t>
            </a:r>
            <a:r>
              <a:rPr lang="en-US" sz="900" u="sng" dirty="0">
                <a:solidFill>
                  <a:srgbClr val="0000FF"/>
                </a:solidFill>
                <a:latin typeface="Arial"/>
                <a:cs typeface="Arial"/>
              </a:rPr>
              <a:t>/</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r>
              <a:rPr lang="en-US" sz="900" dirty="0">
                <a:solidFill>
                  <a:srgbClr val="000000"/>
                </a:solidFill>
                <a:latin typeface="Arial"/>
                <a:cs typeface="Arial"/>
              </a:rPr>
              <a:t>Vim (</a:t>
            </a:r>
            <a:r>
              <a:rPr lang="en-US" sz="900" u="sng" dirty="0">
                <a:solidFill>
                  <a:srgbClr val="0000FF"/>
                </a:solidFill>
                <a:latin typeface="Arial"/>
                <a:cs typeface="Arial"/>
              </a:rPr>
              <a:t>http://</a:t>
            </a:r>
            <a:r>
              <a:rPr lang="en-US" sz="900" u="sng" dirty="0" err="1">
                <a:solidFill>
                  <a:srgbClr val="0000FF"/>
                </a:solidFill>
                <a:latin typeface="Arial"/>
                <a:cs typeface="Arial"/>
              </a:rPr>
              <a:t>www.vim.org</a:t>
            </a:r>
            <a:r>
              <a:rPr lang="en-US" sz="900" u="sng" dirty="0">
                <a:solidFill>
                  <a:srgbClr val="0000FF"/>
                </a:solidFill>
                <a:latin typeface="Arial"/>
                <a:cs typeface="Arial"/>
              </a:rPr>
              <a:t>/</a:t>
            </a:r>
            <a:r>
              <a:rPr lang="en-US" sz="900" u="sng" dirty="0" err="1">
                <a:solidFill>
                  <a:srgbClr val="0000FF"/>
                </a:solidFill>
                <a:latin typeface="Arial"/>
                <a:cs typeface="Arial"/>
              </a:rPr>
              <a:t>about.php</a:t>
            </a:r>
            <a:r>
              <a:rPr lang="en-US" sz="900" u="sng" dirty="0">
                <a:solidFill>
                  <a:srgbClr val="0000FF"/>
                </a:solidFill>
                <a:latin typeface="Arial"/>
                <a:cs typeface="Arial"/>
              </a:rPr>
              <a:t>  </a:t>
            </a:r>
            <a:r>
              <a:rPr lang="en-US" sz="900" dirty="0">
                <a:solidFill>
                  <a:srgbClr val="000000"/>
                </a:solidFill>
                <a:latin typeface="Arial"/>
                <a:cs typeface="Arial"/>
              </a:rPr>
              <a:t>and also </a:t>
            </a:r>
            <a:r>
              <a:rPr lang="en-US" sz="900" u="sng" dirty="0">
                <a:solidFill>
                  <a:srgbClr val="0000FF"/>
                </a:solidFill>
                <a:latin typeface="Arial"/>
                <a:cs typeface="Arial"/>
              </a:rPr>
              <a:t>http://</a:t>
            </a:r>
            <a:r>
              <a:rPr lang="en-US" sz="900" u="sng" dirty="0" err="1">
                <a:solidFill>
                  <a:srgbClr val="0000FF"/>
                </a:solidFill>
                <a:latin typeface="Arial"/>
                <a:cs typeface="Arial"/>
              </a:rPr>
              <a:t>naperwrimo.org</a:t>
            </a:r>
            <a:r>
              <a:rPr lang="en-US" sz="900" u="sng" dirty="0">
                <a:solidFill>
                  <a:srgbClr val="0000FF"/>
                </a:solidFill>
                <a:latin typeface="Arial"/>
                <a:cs typeface="Arial"/>
              </a:rPr>
              <a:t>/vim</a:t>
            </a:r>
            <a:r>
              <a:rPr lang="en-US" sz="900" dirty="0">
                <a:solidFill>
                  <a:srgbClr val="000000"/>
                </a:solidFill>
                <a:latin typeface="Arial"/>
                <a:cs typeface="Arial"/>
              </a:rPr>
              <a:t>)  (or </a:t>
            </a:r>
            <a:r>
              <a:rPr lang="en-US" sz="900" dirty="0" err="1">
                <a:solidFill>
                  <a:srgbClr val="000000"/>
                </a:solidFill>
                <a:latin typeface="Arial"/>
                <a:cs typeface="Arial"/>
              </a:rPr>
              <a:t>emacs</a:t>
            </a:r>
            <a:r>
              <a:rPr lang="en-US" sz="900" dirty="0">
                <a:solidFill>
                  <a:srgbClr val="000000"/>
                </a:solidFill>
                <a:latin typeface="Arial"/>
                <a:cs typeface="Arial"/>
              </a:rPr>
              <a:t>- </a:t>
            </a:r>
            <a:r>
              <a:rPr lang="en-US" sz="900" u="sng" dirty="0">
                <a:solidFill>
                  <a:srgbClr val="0000FF"/>
                </a:solidFill>
                <a:latin typeface="Arial"/>
                <a:cs typeface="Arial"/>
              </a:rPr>
              <a:t>https://</a:t>
            </a:r>
            <a:r>
              <a:rPr lang="en-US" sz="900" u="sng" dirty="0" err="1">
                <a:solidFill>
                  <a:srgbClr val="0000FF"/>
                </a:solidFill>
                <a:latin typeface="Arial"/>
                <a:cs typeface="Arial"/>
              </a:rPr>
              <a:t>www.gnu.org</a:t>
            </a:r>
            <a:r>
              <a:rPr lang="en-US" sz="900" u="sng" dirty="0">
                <a:solidFill>
                  <a:srgbClr val="0000FF"/>
                </a:solidFill>
                <a:latin typeface="Arial"/>
                <a:cs typeface="Arial"/>
              </a:rPr>
              <a:t>/software/</a:t>
            </a:r>
            <a:r>
              <a:rPr lang="en-US" sz="900" u="sng" dirty="0" err="1">
                <a:solidFill>
                  <a:srgbClr val="0000FF"/>
                </a:solidFill>
                <a:latin typeface="Arial"/>
                <a:cs typeface="Arial"/>
              </a:rPr>
              <a:t>emacs</a:t>
            </a:r>
            <a:r>
              <a:rPr lang="en-US" sz="900" u="sng" dirty="0">
                <a:solidFill>
                  <a:srgbClr val="0000FF"/>
                </a:solidFill>
                <a:latin typeface="Arial"/>
                <a:cs typeface="Arial"/>
              </a:rPr>
              <a:t>/</a:t>
            </a:r>
            <a:r>
              <a:rPr lang="en-US" sz="900" u="sng" dirty="0" err="1">
                <a:solidFill>
                  <a:srgbClr val="0000FF"/>
                </a:solidFill>
                <a:latin typeface="Arial"/>
                <a:cs typeface="Arial"/>
              </a:rPr>
              <a:t>emacs.html</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r>
              <a:rPr lang="en-US" sz="900" dirty="0">
                <a:solidFill>
                  <a:srgbClr val="000000"/>
                </a:solidFill>
                <a:latin typeface="Arial"/>
                <a:cs typeface="Arial"/>
              </a:rPr>
              <a:t>markdown (https://</a:t>
            </a:r>
            <a:r>
              <a:rPr lang="en-US" sz="900" dirty="0" err="1">
                <a:solidFill>
                  <a:srgbClr val="000000"/>
                </a:solidFill>
                <a:latin typeface="Arial"/>
                <a:cs typeface="Arial"/>
              </a:rPr>
              <a:t>daringfireball.net</a:t>
            </a:r>
            <a:r>
              <a:rPr lang="en-US" sz="900" dirty="0">
                <a:solidFill>
                  <a:srgbClr val="000000"/>
                </a:solidFill>
                <a:latin typeface="Arial"/>
                <a:cs typeface="Arial"/>
              </a:rPr>
              <a:t>/projects/markdown/)</a:t>
            </a:r>
            <a:endParaRPr lang="en-US" sz="900" dirty="0">
              <a:latin typeface="Arial"/>
              <a:cs typeface="Arial"/>
            </a:endParaRPr>
          </a:p>
          <a:p>
            <a:pPr marL="0" indent="0">
              <a:lnSpc>
                <a:spcPct val="100000"/>
              </a:lnSpc>
              <a:buNone/>
            </a:pPr>
            <a:r>
              <a:rPr lang="en-US" sz="900" dirty="0" err="1">
                <a:solidFill>
                  <a:srgbClr val="000000"/>
                </a:solidFill>
                <a:latin typeface="Arial"/>
                <a:cs typeface="Arial"/>
              </a:rPr>
              <a:t>pandoc</a:t>
            </a:r>
            <a:r>
              <a:rPr lang="en-US" sz="900" dirty="0">
                <a:solidFill>
                  <a:srgbClr val="000000"/>
                </a:solidFill>
                <a:latin typeface="Arial"/>
                <a:cs typeface="Arial"/>
              </a:rPr>
              <a:t> (</a:t>
            </a:r>
            <a:r>
              <a:rPr lang="en-US" sz="900" u="sng" dirty="0">
                <a:solidFill>
                  <a:srgbClr val="0000FF"/>
                </a:solidFill>
                <a:latin typeface="Arial"/>
                <a:cs typeface="Arial"/>
              </a:rPr>
              <a:t>http://</a:t>
            </a:r>
            <a:r>
              <a:rPr lang="en-US" sz="900" u="sng" dirty="0" err="1">
                <a:solidFill>
                  <a:srgbClr val="0000FF"/>
                </a:solidFill>
                <a:latin typeface="Arial"/>
                <a:cs typeface="Arial"/>
              </a:rPr>
              <a:t>pandoc.org</a:t>
            </a:r>
            <a:r>
              <a:rPr lang="en-US" sz="900" u="sng" dirty="0">
                <a:solidFill>
                  <a:srgbClr val="0000FF"/>
                </a:solidFill>
                <a:latin typeface="Arial"/>
                <a:cs typeface="Arial"/>
              </a:rPr>
              <a:t>/</a:t>
            </a:r>
            <a:r>
              <a:rPr lang="en-US" sz="900" u="sng" dirty="0" err="1">
                <a:solidFill>
                  <a:srgbClr val="0000FF"/>
                </a:solidFill>
                <a:latin typeface="Arial"/>
                <a:cs typeface="Arial"/>
              </a:rPr>
              <a:t>README.html</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endParaRPr lang="en-US" sz="1000" dirty="0">
              <a:latin typeface="Arial"/>
              <a:cs typeface="Arial"/>
            </a:endParaRPr>
          </a:p>
          <a:p>
            <a:pPr marL="0" indent="0">
              <a:lnSpc>
                <a:spcPct val="100000"/>
              </a:lnSpc>
              <a:buNone/>
            </a:pPr>
            <a:r>
              <a:rPr lang="en-US" sz="1000" b="1" dirty="0">
                <a:solidFill>
                  <a:srgbClr val="000000"/>
                </a:solidFill>
                <a:latin typeface="Arial"/>
                <a:cs typeface="Arial"/>
              </a:rPr>
              <a:t>Planning, writing, and exporting all in one:</a:t>
            </a:r>
            <a:endParaRPr lang="en-US" sz="1000" b="1" dirty="0">
              <a:latin typeface="Arial"/>
              <a:cs typeface="Arial"/>
            </a:endParaRPr>
          </a:p>
          <a:p>
            <a:pPr marL="0" indent="0">
              <a:lnSpc>
                <a:spcPct val="100000"/>
              </a:lnSpc>
              <a:buNone/>
            </a:pPr>
            <a:r>
              <a:rPr lang="en-US" sz="900" dirty="0">
                <a:solidFill>
                  <a:srgbClr val="000000"/>
                </a:solidFill>
                <a:latin typeface="Arial"/>
                <a:cs typeface="Arial"/>
              </a:rPr>
              <a:t>Scrivener- </a:t>
            </a:r>
            <a:r>
              <a:rPr lang="en-US" sz="900" u="sng" dirty="0">
                <a:solidFill>
                  <a:srgbClr val="0000FF"/>
                </a:solidFill>
                <a:latin typeface="Arial"/>
                <a:cs typeface="Arial"/>
              </a:rPr>
              <a:t>http://</a:t>
            </a:r>
            <a:r>
              <a:rPr lang="en-US" sz="900" u="sng" dirty="0" err="1">
                <a:solidFill>
                  <a:srgbClr val="0000FF"/>
                </a:solidFill>
                <a:latin typeface="Arial"/>
                <a:cs typeface="Arial"/>
              </a:rPr>
              <a:t>get.esellerate.net</a:t>
            </a:r>
            <a:r>
              <a:rPr lang="en-US" sz="900" u="sng" dirty="0">
                <a:solidFill>
                  <a:srgbClr val="0000FF"/>
                </a:solidFill>
                <a:latin typeface="Arial"/>
                <a:cs typeface="Arial"/>
              </a:rPr>
              <a:t>/get/ALP015439528/</a:t>
            </a:r>
            <a:r>
              <a:rPr lang="en-US" sz="900" u="sng" dirty="0" err="1">
                <a:solidFill>
                  <a:srgbClr val="0000FF"/>
                </a:solidFill>
                <a:latin typeface="Arial"/>
                <a:cs typeface="Arial"/>
              </a:rPr>
              <a:t>default.htm?skuid</a:t>
            </a:r>
            <a:r>
              <a:rPr lang="en-US" sz="900" u="sng" dirty="0">
                <a:solidFill>
                  <a:srgbClr val="0000FF"/>
                </a:solidFill>
                <a:latin typeface="Arial"/>
                <a:cs typeface="Arial"/>
              </a:rPr>
              <a:t>=SKU81634174866&amp;affid=AFL5515288049&amp;at</a:t>
            </a:r>
            <a:r>
              <a:rPr lang="en-US" sz="900" dirty="0">
                <a:solidFill>
                  <a:srgbClr val="000000"/>
                </a:solidFill>
                <a:latin typeface="Arial"/>
                <a:cs typeface="Arial"/>
              </a:rPr>
              <a:t>= (Windows and Mac)</a:t>
            </a:r>
            <a:endParaRPr lang="en-US" sz="900" dirty="0">
              <a:latin typeface="Arial"/>
              <a:cs typeface="Arial"/>
            </a:endParaRPr>
          </a:p>
          <a:p>
            <a:pPr marL="0" indent="0">
              <a:lnSpc>
                <a:spcPct val="100000"/>
              </a:lnSpc>
              <a:buNone/>
            </a:pPr>
            <a:r>
              <a:rPr lang="en-US" sz="900" dirty="0" err="1">
                <a:solidFill>
                  <a:srgbClr val="000000"/>
                </a:solidFill>
                <a:latin typeface="Arial"/>
                <a:cs typeface="Arial"/>
              </a:rPr>
              <a:t>ywriter</a:t>
            </a:r>
            <a:r>
              <a:rPr lang="en-US" sz="900" dirty="0">
                <a:solidFill>
                  <a:srgbClr val="000000"/>
                </a:solidFill>
                <a:latin typeface="Arial"/>
                <a:cs typeface="Arial"/>
              </a:rPr>
              <a:t>- </a:t>
            </a:r>
            <a:r>
              <a:rPr lang="en-US" sz="900" u="sng" dirty="0">
                <a:solidFill>
                  <a:srgbClr val="0000FF"/>
                </a:solidFill>
                <a:latin typeface="Arial"/>
                <a:cs typeface="Arial"/>
              </a:rPr>
              <a:t>http://</a:t>
            </a:r>
            <a:r>
              <a:rPr lang="en-US" sz="900" u="sng" dirty="0" err="1">
                <a:solidFill>
                  <a:srgbClr val="0000FF"/>
                </a:solidFill>
                <a:latin typeface="Arial"/>
                <a:cs typeface="Arial"/>
              </a:rPr>
              <a:t>www.spacejock.com</a:t>
            </a:r>
            <a:r>
              <a:rPr lang="en-US" sz="900" u="sng" dirty="0">
                <a:solidFill>
                  <a:srgbClr val="0000FF"/>
                </a:solidFill>
                <a:latin typeface="Arial"/>
                <a:cs typeface="Arial"/>
              </a:rPr>
              <a:t>/yWriter5.html</a:t>
            </a:r>
            <a:r>
              <a:rPr lang="en-US" sz="900" dirty="0">
                <a:solidFill>
                  <a:srgbClr val="000000"/>
                </a:solidFill>
                <a:latin typeface="Arial"/>
                <a:cs typeface="Arial"/>
              </a:rPr>
              <a:t> (Windows only)</a:t>
            </a:r>
            <a:endParaRPr lang="en-US" sz="900" dirty="0">
              <a:latin typeface="Arial"/>
              <a:cs typeface="Arial"/>
            </a:endParaRPr>
          </a:p>
          <a:p>
            <a:pPr marL="0" indent="0">
              <a:lnSpc>
                <a:spcPct val="100000"/>
              </a:lnSpc>
              <a:buNone/>
            </a:pPr>
            <a:r>
              <a:rPr lang="en-US" sz="900" dirty="0" err="1">
                <a:solidFill>
                  <a:srgbClr val="000000"/>
                </a:solidFill>
                <a:latin typeface="Arial"/>
                <a:cs typeface="Arial"/>
              </a:rPr>
              <a:t>Storyist</a:t>
            </a:r>
            <a:r>
              <a:rPr lang="en-US" sz="900" dirty="0">
                <a:solidFill>
                  <a:srgbClr val="000000"/>
                </a:solidFill>
                <a:latin typeface="Arial"/>
                <a:cs typeface="Arial"/>
              </a:rPr>
              <a:t> </a:t>
            </a:r>
            <a:r>
              <a:rPr lang="en-US" sz="900" u="sng" dirty="0">
                <a:solidFill>
                  <a:srgbClr val="0000FF"/>
                </a:solidFill>
                <a:latin typeface="Arial"/>
                <a:cs typeface="Arial"/>
              </a:rPr>
              <a:t>http://</a:t>
            </a:r>
            <a:r>
              <a:rPr lang="en-US" sz="900" u="sng" dirty="0" err="1">
                <a:solidFill>
                  <a:srgbClr val="0000FF"/>
                </a:solidFill>
                <a:latin typeface="Arial"/>
                <a:cs typeface="Arial"/>
              </a:rPr>
              <a:t>storyist.com</a:t>
            </a:r>
            <a:r>
              <a:rPr lang="en-US" sz="900" u="sng" dirty="0">
                <a:solidFill>
                  <a:srgbClr val="0000FF"/>
                </a:solidFill>
                <a:latin typeface="Arial"/>
                <a:cs typeface="Arial"/>
              </a:rPr>
              <a:t>/</a:t>
            </a:r>
            <a:r>
              <a:rPr lang="en-US" sz="900" u="sng" dirty="0" err="1">
                <a:solidFill>
                  <a:srgbClr val="0000FF"/>
                </a:solidFill>
                <a:latin typeface="Arial"/>
                <a:cs typeface="Arial"/>
              </a:rPr>
              <a:t>index.html</a:t>
            </a:r>
            <a:r>
              <a:rPr lang="en-US" sz="900" dirty="0">
                <a:solidFill>
                  <a:srgbClr val="000000"/>
                </a:solidFill>
                <a:latin typeface="Arial"/>
                <a:cs typeface="Arial"/>
              </a:rPr>
              <a:t> (Mac, iPad)</a:t>
            </a:r>
            <a:endParaRPr lang="en-US" sz="900" dirty="0">
              <a:latin typeface="Arial"/>
              <a:cs typeface="Arial"/>
            </a:endParaRPr>
          </a:p>
          <a:p>
            <a:pPr marL="0" indent="0">
              <a:lnSpc>
                <a:spcPct val="100000"/>
              </a:lnSpc>
              <a:buNone/>
            </a:pPr>
            <a:endParaRPr lang="en-US" sz="1000" dirty="0">
              <a:latin typeface="Arial"/>
              <a:cs typeface="Arial"/>
            </a:endParaRPr>
          </a:p>
          <a:p>
            <a:pPr marL="0" indent="0">
              <a:lnSpc>
                <a:spcPct val="100000"/>
              </a:lnSpc>
              <a:buNone/>
            </a:pPr>
            <a:r>
              <a:rPr lang="en-US" sz="1000" b="1" dirty="0">
                <a:solidFill>
                  <a:srgbClr val="000000"/>
                </a:solidFill>
                <a:latin typeface="Arial"/>
                <a:cs typeface="Arial"/>
              </a:rPr>
              <a:t>Free Office Suites</a:t>
            </a:r>
            <a:endParaRPr lang="en-US" sz="1000" b="1" dirty="0">
              <a:latin typeface="Arial"/>
              <a:cs typeface="Arial"/>
            </a:endParaRPr>
          </a:p>
          <a:p>
            <a:pPr marL="0" indent="0">
              <a:lnSpc>
                <a:spcPct val="100000"/>
              </a:lnSpc>
              <a:buNone/>
            </a:pPr>
            <a:r>
              <a:rPr lang="en-US" sz="900" dirty="0" err="1">
                <a:solidFill>
                  <a:srgbClr val="000000"/>
                </a:solidFill>
                <a:latin typeface="Arial"/>
                <a:cs typeface="Arial"/>
              </a:rPr>
              <a:t>Libreoffice</a:t>
            </a:r>
            <a:r>
              <a:rPr lang="en-US" sz="900" dirty="0">
                <a:solidFill>
                  <a:srgbClr val="000000"/>
                </a:solidFill>
                <a:latin typeface="Arial"/>
                <a:cs typeface="Arial"/>
              </a:rPr>
              <a:t> free office suite (https://</a:t>
            </a:r>
            <a:r>
              <a:rPr lang="en-US" sz="900" dirty="0" err="1">
                <a:solidFill>
                  <a:srgbClr val="000000"/>
                </a:solidFill>
                <a:latin typeface="Arial"/>
                <a:cs typeface="Arial"/>
              </a:rPr>
              <a:t>www.libreoffice.org</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r>
              <a:rPr lang="en-US" sz="900" dirty="0">
                <a:solidFill>
                  <a:srgbClr val="000000"/>
                </a:solidFill>
                <a:latin typeface="Arial"/>
                <a:cs typeface="Arial"/>
              </a:rPr>
              <a:t>Google docs (allows you to write and save online): https://</a:t>
            </a:r>
            <a:r>
              <a:rPr lang="en-US" sz="900" dirty="0" err="1">
                <a:solidFill>
                  <a:srgbClr val="000000"/>
                </a:solidFill>
                <a:latin typeface="Arial"/>
                <a:cs typeface="Arial"/>
              </a:rPr>
              <a:t>drive.google.com</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endParaRPr lang="en-US" sz="1000" dirty="0">
              <a:latin typeface="Arial"/>
              <a:cs typeface="Arial"/>
            </a:endParaRPr>
          </a:p>
          <a:p>
            <a:pPr marL="0" indent="0">
              <a:lnSpc>
                <a:spcPct val="100000"/>
              </a:lnSpc>
              <a:buNone/>
            </a:pPr>
            <a:r>
              <a:rPr lang="en-US" sz="1000" b="1" dirty="0" smtClean="0">
                <a:solidFill>
                  <a:srgbClr val="000000"/>
                </a:solidFill>
                <a:latin typeface="Arial"/>
                <a:cs typeface="Arial"/>
              </a:rPr>
              <a:t>Online Sticks/Carrots</a:t>
            </a:r>
          </a:p>
          <a:p>
            <a:pPr marL="0" indent="0">
              <a:lnSpc>
                <a:spcPct val="100000"/>
              </a:lnSpc>
              <a:buNone/>
            </a:pPr>
            <a:r>
              <a:rPr lang="en-US" sz="900" dirty="0" smtClean="0">
                <a:solidFill>
                  <a:srgbClr val="000000"/>
                </a:solidFill>
                <a:latin typeface="Arial"/>
                <a:cs typeface="Arial"/>
              </a:rPr>
              <a:t>Write </a:t>
            </a:r>
            <a:r>
              <a:rPr lang="en-US" sz="900" dirty="0">
                <a:solidFill>
                  <a:srgbClr val="000000"/>
                </a:solidFill>
                <a:latin typeface="Arial"/>
                <a:cs typeface="Arial"/>
              </a:rPr>
              <a:t>or Die: http://</a:t>
            </a:r>
            <a:r>
              <a:rPr lang="en-US" sz="900" dirty="0" err="1">
                <a:solidFill>
                  <a:srgbClr val="000000"/>
                </a:solidFill>
                <a:latin typeface="Arial"/>
                <a:cs typeface="Arial"/>
              </a:rPr>
              <a:t>writeordie.com</a:t>
            </a:r>
            <a:r>
              <a:rPr lang="en-US" sz="900" dirty="0">
                <a:solidFill>
                  <a:srgbClr val="000000"/>
                </a:solidFill>
                <a:latin typeface="Arial"/>
                <a:cs typeface="Arial"/>
              </a:rPr>
              <a:t>/ </a:t>
            </a:r>
            <a:endParaRPr lang="en-US" sz="900" dirty="0">
              <a:latin typeface="Arial"/>
              <a:cs typeface="Arial"/>
            </a:endParaRPr>
          </a:p>
          <a:p>
            <a:pPr marL="0" indent="0">
              <a:lnSpc>
                <a:spcPct val="100000"/>
              </a:lnSpc>
              <a:buNone/>
            </a:pPr>
            <a:r>
              <a:rPr lang="en-US" sz="900" dirty="0">
                <a:solidFill>
                  <a:srgbClr val="000000"/>
                </a:solidFill>
                <a:latin typeface="Arial"/>
                <a:cs typeface="Arial"/>
              </a:rPr>
              <a:t>Written? Kitten! http://</a:t>
            </a:r>
            <a:r>
              <a:rPr lang="en-US" sz="900" dirty="0" err="1">
                <a:solidFill>
                  <a:srgbClr val="000000"/>
                </a:solidFill>
                <a:latin typeface="Arial"/>
                <a:cs typeface="Arial"/>
              </a:rPr>
              <a:t>writtenkitten.net</a:t>
            </a:r>
            <a:r>
              <a:rPr lang="en-US" sz="900" dirty="0">
                <a:solidFill>
                  <a:srgbClr val="000000"/>
                </a:solidFill>
                <a:latin typeface="Arial"/>
                <a:cs typeface="Arial"/>
              </a:rPr>
              <a:t> </a:t>
            </a:r>
            <a:r>
              <a:rPr lang="en-US" sz="900" dirty="0" smtClean="0">
                <a:solidFill>
                  <a:srgbClr val="000000"/>
                </a:solidFill>
                <a:latin typeface="Arial"/>
                <a:cs typeface="Arial"/>
              </a:rPr>
              <a:t> </a:t>
            </a:r>
            <a:endParaRPr lang="en-US" sz="900" dirty="0">
              <a:latin typeface="Arial"/>
              <a:cs typeface="Arial"/>
            </a:endParaRPr>
          </a:p>
        </p:txBody>
      </p:sp>
    </p:spTree>
    <p:extLst>
      <p:ext uri="{BB962C8B-B14F-4D97-AF65-F5344CB8AC3E}">
        <p14:creationId xmlns:p14="http://schemas.microsoft.com/office/powerpoint/2010/main" val="3390126786"/>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Image Credits</a:t>
            </a:r>
            <a:endParaRPr lang="en-US" sz="32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57200" y="1417638"/>
            <a:ext cx="8229600" cy="5160962"/>
          </a:xfrm>
        </p:spPr>
        <p:txBody>
          <a:bodyPr>
            <a:noAutofit/>
          </a:bodyPr>
          <a:lstStyle/>
          <a:p>
            <a:pPr marL="0" indent="0">
              <a:buNone/>
            </a:pPr>
            <a:r>
              <a:rPr lang="en-US" sz="1200" dirty="0" smtClean="0">
                <a:latin typeface="Arial"/>
                <a:cs typeface="Arial"/>
              </a:rPr>
              <a:t>Slide </a:t>
            </a:r>
            <a:r>
              <a:rPr lang="en-US" sz="1200" dirty="0">
                <a:latin typeface="Arial"/>
                <a:cs typeface="Arial"/>
              </a:rPr>
              <a:t>4 </a:t>
            </a:r>
          </a:p>
          <a:p>
            <a:pPr marL="0" indent="0">
              <a:buNone/>
            </a:pPr>
            <a:r>
              <a:rPr lang="en-US" sz="1000" u="sng" dirty="0">
                <a:latin typeface="Arial"/>
                <a:cs typeface="Arial"/>
                <a:hlinkClick r:id="rId3"/>
              </a:rPr>
              <a:t>Water for Elephants</a:t>
            </a:r>
            <a:r>
              <a:rPr lang="en-US" sz="1000" dirty="0">
                <a:latin typeface="Arial"/>
                <a:cs typeface="Arial"/>
              </a:rPr>
              <a:t> by Sara </a:t>
            </a:r>
            <a:r>
              <a:rPr lang="en-US" sz="1000" dirty="0" err="1">
                <a:latin typeface="Arial"/>
                <a:cs typeface="Arial"/>
              </a:rPr>
              <a:t>Gruen</a:t>
            </a:r>
            <a:r>
              <a:rPr lang="en-US" sz="1000" dirty="0">
                <a:latin typeface="Arial"/>
                <a:cs typeface="Arial"/>
              </a:rPr>
              <a:t>, published by Algonquin Books of Chapel Hill. Design by Jacky Woolsey</a:t>
            </a:r>
          </a:p>
          <a:p>
            <a:pPr marL="0" indent="0">
              <a:buNone/>
            </a:pPr>
            <a:r>
              <a:rPr lang="en-US" sz="1000" u="sng" dirty="0">
                <a:latin typeface="Arial"/>
                <a:cs typeface="Arial"/>
                <a:hlinkClick r:id="rId4"/>
              </a:rPr>
              <a:t>Shades of Milk and Honey</a:t>
            </a:r>
            <a:r>
              <a:rPr lang="en-US" sz="1000" dirty="0">
                <a:latin typeface="Arial"/>
                <a:cs typeface="Arial"/>
              </a:rPr>
              <a:t> by Mary Robinette Kowal, published by Tom Doherty Associates, LLC</a:t>
            </a:r>
          </a:p>
          <a:p>
            <a:pPr marL="0" indent="0">
              <a:buNone/>
            </a:pPr>
            <a:r>
              <a:rPr lang="en-US" sz="1000" u="sng" dirty="0">
                <a:latin typeface="Arial"/>
                <a:cs typeface="Arial"/>
                <a:hlinkClick r:id="rId5"/>
              </a:rPr>
              <a:t>Anna and the French Kiss</a:t>
            </a:r>
            <a:r>
              <a:rPr lang="en-US" sz="1000" dirty="0">
                <a:latin typeface="Arial"/>
                <a:cs typeface="Arial"/>
              </a:rPr>
              <a:t> by Stephanie Perkins, published by Penguin Group (USA)</a:t>
            </a:r>
          </a:p>
          <a:p>
            <a:pPr marL="0" indent="0">
              <a:buNone/>
            </a:pPr>
            <a:r>
              <a:rPr lang="en-US" sz="1000" u="sng" dirty="0">
                <a:latin typeface="Arial"/>
                <a:cs typeface="Arial"/>
                <a:hlinkClick r:id="rId6"/>
              </a:rPr>
              <a:t>The Darwin Elevator</a:t>
            </a:r>
            <a:r>
              <a:rPr lang="en-US" sz="1000" dirty="0">
                <a:latin typeface="Arial"/>
                <a:cs typeface="Arial"/>
              </a:rPr>
              <a:t> by Jason M. Hough, published by Del Rey</a:t>
            </a:r>
          </a:p>
          <a:p>
            <a:pPr marL="0" indent="0">
              <a:buNone/>
            </a:pPr>
            <a:r>
              <a:rPr lang="en-US" sz="1000" u="sng" dirty="0">
                <a:latin typeface="Arial"/>
                <a:cs typeface="Arial"/>
                <a:hlinkClick r:id="rId7"/>
              </a:rPr>
              <a:t>The Night Circus</a:t>
            </a:r>
            <a:r>
              <a:rPr lang="en-US" sz="1000" dirty="0">
                <a:latin typeface="Arial"/>
                <a:cs typeface="Arial"/>
              </a:rPr>
              <a:t> by Erin Morgenstern; published by Doubleday. Jacket design by John Fontana. Illustration by Helen Musselwhite</a:t>
            </a:r>
          </a:p>
          <a:p>
            <a:pPr marL="0" indent="0">
              <a:buNone/>
            </a:pPr>
            <a:r>
              <a:rPr lang="en-US" sz="1000" dirty="0">
                <a:latin typeface="Arial"/>
                <a:cs typeface="Arial"/>
              </a:rPr>
              <a:t> </a:t>
            </a:r>
          </a:p>
          <a:p>
            <a:pPr marL="0" indent="0">
              <a:buNone/>
            </a:pPr>
            <a:r>
              <a:rPr lang="en-US" sz="1200" dirty="0">
                <a:latin typeface="Arial"/>
                <a:cs typeface="Arial"/>
              </a:rPr>
              <a:t>Slide 5</a:t>
            </a:r>
          </a:p>
          <a:p>
            <a:pPr marL="0" indent="0">
              <a:buNone/>
            </a:pPr>
            <a:r>
              <a:rPr lang="en-US" sz="1000" dirty="0">
                <a:latin typeface="Arial"/>
                <a:cs typeface="Arial"/>
              </a:rPr>
              <a:t>Golden Gate Bridge - Wikimedia Commons Image by Rich Niewiroski Jr. </a:t>
            </a:r>
            <a:r>
              <a:rPr lang="en-US" sz="1000" u="sng" dirty="0">
                <a:latin typeface="Arial"/>
                <a:cs typeface="Arial"/>
                <a:hlinkClick r:id="rId8"/>
              </a:rPr>
              <a:t>Creative Commons Attribution 2.5 Generic License</a:t>
            </a:r>
            <a:endParaRPr lang="en-US" sz="1000" dirty="0">
              <a:latin typeface="Arial"/>
              <a:cs typeface="Arial"/>
            </a:endParaRPr>
          </a:p>
          <a:p>
            <a:pPr marL="0" indent="0">
              <a:buNone/>
            </a:pPr>
            <a:r>
              <a:rPr lang="en-US" sz="1000" dirty="0">
                <a:latin typeface="Arial"/>
                <a:cs typeface="Arial"/>
              </a:rPr>
              <a:t>Cartons on dolly - Microsoft clip art</a:t>
            </a:r>
          </a:p>
          <a:p>
            <a:pPr marL="0" indent="0">
              <a:buNone/>
            </a:pPr>
            <a:r>
              <a:rPr lang="en-US" sz="1000" dirty="0">
                <a:latin typeface="Arial"/>
                <a:cs typeface="Arial"/>
              </a:rPr>
              <a:t>Writing Hand and Young Writers logo - </a:t>
            </a:r>
            <a:r>
              <a:rPr lang="en-US" sz="1000" u="sng" dirty="0">
                <a:latin typeface="Arial"/>
                <a:cs typeface="Arial"/>
                <a:hlinkClick r:id="rId9"/>
              </a:rPr>
              <a:t>National Novel Writing Month</a:t>
            </a:r>
            <a:r>
              <a:rPr lang="en-US" sz="1000" dirty="0">
                <a:latin typeface="Arial"/>
                <a:cs typeface="Arial"/>
              </a:rPr>
              <a:t> images</a:t>
            </a:r>
          </a:p>
          <a:p>
            <a:pPr marL="0" indent="0">
              <a:buNone/>
            </a:pPr>
            <a:r>
              <a:rPr lang="en-US" sz="1000" dirty="0">
                <a:latin typeface="Arial"/>
                <a:cs typeface="Arial"/>
              </a:rPr>
              <a:t> </a:t>
            </a:r>
          </a:p>
          <a:p>
            <a:pPr marL="0" indent="0">
              <a:buNone/>
            </a:pPr>
            <a:r>
              <a:rPr lang="en-US" sz="1200" dirty="0">
                <a:latin typeface="Arial"/>
                <a:cs typeface="Arial"/>
              </a:rPr>
              <a:t>Slide 6  </a:t>
            </a:r>
          </a:p>
          <a:p>
            <a:pPr marL="0" indent="0">
              <a:buNone/>
            </a:pPr>
            <a:r>
              <a:rPr lang="en-US" sz="1000" dirty="0">
                <a:latin typeface="Arial"/>
                <a:cs typeface="Arial"/>
              </a:rPr>
              <a:t>Snowstorm - Wikimedia Commons image courtesy Al Jazeera English. CC 2.0 License</a:t>
            </a:r>
          </a:p>
          <a:p>
            <a:pPr marL="0" indent="0">
              <a:buNone/>
            </a:pPr>
            <a:r>
              <a:rPr lang="en-US" sz="1000" dirty="0">
                <a:latin typeface="Arial"/>
                <a:cs typeface="Arial"/>
              </a:rPr>
              <a:t>Kanban -screen shot from </a:t>
            </a:r>
            <a:r>
              <a:rPr lang="en-US" sz="1000" u="sng" dirty="0">
                <a:latin typeface="Arial"/>
                <a:cs typeface="Arial"/>
                <a:hlinkClick r:id="rId10"/>
              </a:rPr>
              <a:t>KanbanFlow</a:t>
            </a:r>
            <a:r>
              <a:rPr lang="en-US" sz="1000" dirty="0">
                <a:latin typeface="Arial"/>
                <a:cs typeface="Arial"/>
              </a:rPr>
              <a:t> web site</a:t>
            </a:r>
          </a:p>
          <a:p>
            <a:pPr marL="0" indent="0">
              <a:buNone/>
            </a:pPr>
            <a:r>
              <a:rPr lang="en-US" sz="1000" dirty="0">
                <a:latin typeface="Arial"/>
                <a:cs typeface="Arial"/>
              </a:rPr>
              <a:t>Gifts - </a:t>
            </a:r>
            <a:r>
              <a:rPr lang="en-US" sz="1000" u="sng" dirty="0">
                <a:latin typeface="Arial"/>
                <a:cs typeface="Arial"/>
                <a:hlinkClick r:id="rId11"/>
              </a:rPr>
              <a:t>torange.us</a:t>
            </a:r>
            <a:r>
              <a:rPr lang="en-US" sz="1000" dirty="0">
                <a:latin typeface="Arial"/>
                <a:cs typeface="Arial"/>
              </a:rPr>
              <a:t> - </a:t>
            </a:r>
            <a:r>
              <a:rPr lang="en-US" sz="1000" u="sng" dirty="0">
                <a:latin typeface="Arial"/>
                <a:cs typeface="Arial"/>
                <a:hlinkClick r:id="rId12"/>
              </a:rPr>
              <a:t>CC 4 License</a:t>
            </a:r>
            <a:endParaRPr lang="en-US" sz="1000" dirty="0">
              <a:latin typeface="Arial"/>
              <a:cs typeface="Arial"/>
            </a:endParaRPr>
          </a:p>
          <a:p>
            <a:pPr marL="0" indent="0">
              <a:buNone/>
            </a:pPr>
            <a:r>
              <a:rPr lang="en-US" sz="1000" dirty="0">
                <a:latin typeface="Arial"/>
                <a:cs typeface="Arial"/>
              </a:rPr>
              <a:t>Turkey - Microsoft clip art</a:t>
            </a:r>
          </a:p>
          <a:p>
            <a:pPr marL="0" indent="0">
              <a:buNone/>
            </a:pPr>
            <a:r>
              <a:rPr lang="en-US" sz="1000" dirty="0">
                <a:latin typeface="Arial"/>
                <a:cs typeface="Arial"/>
              </a:rPr>
              <a:t> </a:t>
            </a:r>
          </a:p>
          <a:p>
            <a:pPr marL="0" indent="0">
              <a:buNone/>
            </a:pPr>
            <a:r>
              <a:rPr lang="en-US" sz="1200" dirty="0">
                <a:latin typeface="Arial"/>
                <a:cs typeface="Arial"/>
              </a:rPr>
              <a:t>Slide 7</a:t>
            </a:r>
          </a:p>
          <a:p>
            <a:pPr marL="0" indent="0">
              <a:buNone/>
            </a:pPr>
            <a:r>
              <a:rPr lang="en-US" sz="1000" dirty="0">
                <a:latin typeface="Arial"/>
                <a:cs typeface="Arial"/>
              </a:rPr>
              <a:t>Pirate – caricature by J.J. -  </a:t>
            </a:r>
            <a:r>
              <a:rPr lang="en-US" sz="1000" u="sng" dirty="0">
                <a:latin typeface="Arial"/>
                <a:cs typeface="Arial"/>
                <a:hlinkClick r:id="rId13"/>
              </a:rPr>
              <a:t>CC BY-SA 3.0</a:t>
            </a:r>
            <a:endParaRPr lang="en-US" sz="1000" dirty="0">
              <a:latin typeface="Arial"/>
              <a:cs typeface="Arial"/>
            </a:endParaRPr>
          </a:p>
          <a:p>
            <a:pPr marL="0" indent="0">
              <a:buNone/>
            </a:pPr>
            <a:r>
              <a:rPr lang="en-US" sz="1000" dirty="0">
                <a:latin typeface="Arial"/>
                <a:cs typeface="Arial"/>
              </a:rPr>
              <a:t> </a:t>
            </a:r>
          </a:p>
          <a:p>
            <a:pPr marL="0" indent="0">
              <a:buNone/>
            </a:pPr>
            <a:r>
              <a:rPr lang="en-US" sz="1200" dirty="0">
                <a:latin typeface="Arial"/>
                <a:cs typeface="Arial"/>
              </a:rPr>
              <a:t>Slides 8-13</a:t>
            </a:r>
          </a:p>
          <a:p>
            <a:pPr marL="0" indent="0">
              <a:buNone/>
            </a:pPr>
            <a:r>
              <a:rPr lang="en-US" sz="1000" dirty="0">
                <a:latin typeface="Arial"/>
                <a:cs typeface="Arial"/>
              </a:rPr>
              <a:t>Screen shots of </a:t>
            </a:r>
            <a:r>
              <a:rPr lang="en-US" sz="1000" u="sng" dirty="0">
                <a:latin typeface="Arial"/>
                <a:cs typeface="Arial"/>
                <a:hlinkClick r:id="rId14"/>
              </a:rPr>
              <a:t>National Novel Writing Month</a:t>
            </a:r>
            <a:r>
              <a:rPr lang="en-US" sz="1000" dirty="0">
                <a:latin typeface="Arial"/>
                <a:cs typeface="Arial"/>
              </a:rPr>
              <a:t> pages</a:t>
            </a:r>
          </a:p>
          <a:p>
            <a:pPr marL="0" indent="0">
              <a:buNone/>
            </a:pPr>
            <a:r>
              <a:rPr lang="en-US" sz="1000" dirty="0">
                <a:latin typeface="Arial"/>
                <a:cs typeface="Arial"/>
              </a:rPr>
              <a:t> </a:t>
            </a:r>
          </a:p>
          <a:p>
            <a:pPr marL="0" indent="0">
              <a:buNone/>
            </a:pPr>
            <a:r>
              <a:rPr lang="en-US" sz="1200" dirty="0">
                <a:latin typeface="Arial"/>
                <a:cs typeface="Arial"/>
              </a:rPr>
              <a:t>Slide 14</a:t>
            </a:r>
          </a:p>
          <a:p>
            <a:pPr marL="0" indent="0">
              <a:buNone/>
            </a:pPr>
            <a:r>
              <a:rPr lang="en-US" sz="1000" dirty="0">
                <a:latin typeface="Arial"/>
                <a:cs typeface="Arial"/>
              </a:rPr>
              <a:t>Screen shots of </a:t>
            </a:r>
            <a:r>
              <a:rPr lang="en-US" sz="1000" u="sng" dirty="0">
                <a:latin typeface="Arial"/>
                <a:cs typeface="Arial"/>
                <a:hlinkClick r:id="rId15"/>
              </a:rPr>
              <a:t>naperwrimo.org</a:t>
            </a:r>
            <a:r>
              <a:rPr lang="en-US" sz="1000" dirty="0">
                <a:latin typeface="Arial"/>
                <a:cs typeface="Arial"/>
              </a:rPr>
              <a:t> </a:t>
            </a:r>
            <a:r>
              <a:rPr lang="en-US" sz="1000" dirty="0" smtClean="0">
                <a:latin typeface="Arial"/>
                <a:cs typeface="Arial"/>
              </a:rPr>
              <a:t>pages</a:t>
            </a:r>
            <a:endParaRPr lang="en-US" sz="1000" dirty="0">
              <a:latin typeface="Arial"/>
              <a:cs typeface="Arial"/>
            </a:endParaRPr>
          </a:p>
        </p:txBody>
      </p:sp>
    </p:spTree>
    <p:extLst>
      <p:ext uri="{BB962C8B-B14F-4D97-AF65-F5344CB8AC3E}">
        <p14:creationId xmlns:p14="http://schemas.microsoft.com/office/powerpoint/2010/main" val="1431314944"/>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Image Credits</a:t>
            </a:r>
            <a:endParaRPr lang="en-US" sz="32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57200" y="1417638"/>
            <a:ext cx="8229600" cy="5160962"/>
          </a:xfrm>
        </p:spPr>
        <p:txBody>
          <a:bodyPr>
            <a:noAutofit/>
          </a:bodyPr>
          <a:lstStyle/>
          <a:p>
            <a:pPr marL="0" indent="0">
              <a:buNone/>
            </a:pPr>
            <a:r>
              <a:rPr lang="en-US" sz="1200" dirty="0" smtClean="0">
                <a:latin typeface="Arial"/>
                <a:cs typeface="Arial"/>
              </a:rPr>
              <a:t>Slides 15</a:t>
            </a:r>
            <a:r>
              <a:rPr lang="en-US" sz="1200" dirty="0">
                <a:latin typeface="Arial"/>
                <a:cs typeface="Arial"/>
              </a:rPr>
              <a:t>-16 </a:t>
            </a:r>
          </a:p>
          <a:p>
            <a:pPr marL="0" indent="0">
              <a:buNone/>
            </a:pPr>
            <a:r>
              <a:rPr lang="en-US" sz="1000" dirty="0">
                <a:latin typeface="Arial"/>
                <a:cs typeface="Arial"/>
              </a:rPr>
              <a:t>Screen shots from </a:t>
            </a:r>
            <a:r>
              <a:rPr lang="en-US" sz="1000" u="sng" dirty="0">
                <a:latin typeface="Arial"/>
                <a:cs typeface="Arial"/>
                <a:hlinkClick r:id="rId3"/>
              </a:rPr>
              <a:t>National Novel Writing Month</a:t>
            </a:r>
            <a:r>
              <a:rPr lang="en-US" sz="1000" dirty="0">
                <a:latin typeface="Arial"/>
                <a:cs typeface="Arial"/>
              </a:rPr>
              <a:t> pages</a:t>
            </a:r>
          </a:p>
          <a:p>
            <a:pPr marL="0" indent="0">
              <a:buNone/>
            </a:pPr>
            <a:r>
              <a:rPr lang="en-US" sz="1000" dirty="0">
                <a:latin typeface="Arial"/>
                <a:cs typeface="Arial"/>
              </a:rPr>
              <a:t> </a:t>
            </a:r>
          </a:p>
          <a:p>
            <a:pPr marL="0" indent="0">
              <a:buNone/>
            </a:pPr>
            <a:r>
              <a:rPr lang="en-US" sz="1200" dirty="0">
                <a:latin typeface="Arial"/>
                <a:cs typeface="Arial"/>
              </a:rPr>
              <a:t>Slide 17</a:t>
            </a:r>
          </a:p>
          <a:p>
            <a:pPr marL="0" indent="0">
              <a:buNone/>
            </a:pPr>
            <a:r>
              <a:rPr lang="en-US" sz="1000" dirty="0">
                <a:latin typeface="Arial"/>
                <a:cs typeface="Arial"/>
              </a:rPr>
              <a:t>Writing Journey photographs by Tim Yao</a:t>
            </a:r>
          </a:p>
          <a:p>
            <a:pPr marL="0" indent="0">
              <a:buNone/>
            </a:pPr>
            <a:r>
              <a:rPr lang="en-US" sz="1000" dirty="0">
                <a:latin typeface="Arial"/>
                <a:cs typeface="Arial"/>
              </a:rPr>
              <a:t> </a:t>
            </a:r>
          </a:p>
          <a:p>
            <a:pPr marL="0" indent="0">
              <a:buNone/>
            </a:pPr>
            <a:r>
              <a:rPr lang="en-US" sz="1200" dirty="0">
                <a:latin typeface="Arial"/>
                <a:cs typeface="Arial"/>
              </a:rPr>
              <a:t>Slide 18</a:t>
            </a:r>
          </a:p>
          <a:p>
            <a:pPr marL="0" indent="0">
              <a:buNone/>
            </a:pPr>
            <a:r>
              <a:rPr lang="en-US" sz="1000" dirty="0">
                <a:latin typeface="Arial"/>
                <a:cs typeface="Arial"/>
              </a:rPr>
              <a:t>Girl with elephant – </a:t>
            </a:r>
            <a:r>
              <a:rPr lang="en-US" sz="1000" u="sng" dirty="0">
                <a:latin typeface="Arial"/>
                <a:cs typeface="Arial"/>
                <a:hlinkClick r:id="rId4"/>
              </a:rPr>
              <a:t>Dara Scully</a:t>
            </a:r>
            <a:r>
              <a:rPr lang="en-US" sz="1000" dirty="0">
                <a:latin typeface="Arial"/>
                <a:cs typeface="Arial"/>
              </a:rPr>
              <a:t> </a:t>
            </a:r>
          </a:p>
          <a:p>
            <a:pPr marL="0" indent="0">
              <a:buNone/>
            </a:pPr>
            <a:r>
              <a:rPr lang="en-US" sz="1000" dirty="0">
                <a:latin typeface="Arial"/>
                <a:cs typeface="Arial"/>
              </a:rPr>
              <a:t>Surviving the 1927 flood – </a:t>
            </a:r>
            <a:r>
              <a:rPr lang="en-US" sz="1000" u="sng" dirty="0">
                <a:latin typeface="Arial"/>
                <a:cs typeface="Arial"/>
                <a:hlinkClick r:id="rId5"/>
              </a:rPr>
              <a:t>Young Writers Project Archive</a:t>
            </a:r>
            <a:endParaRPr lang="en-US" sz="1000" dirty="0">
              <a:latin typeface="Arial"/>
              <a:cs typeface="Arial"/>
            </a:endParaRPr>
          </a:p>
          <a:p>
            <a:pPr marL="0" indent="0">
              <a:buNone/>
            </a:pPr>
            <a:r>
              <a:rPr lang="en-US" sz="1000" u="sng" dirty="0">
                <a:latin typeface="Arial"/>
                <a:cs typeface="Arial"/>
                <a:hlinkClick r:id="rId6"/>
              </a:rPr>
              <a:t>Legacy of Moth – Peter Ortiz</a:t>
            </a:r>
            <a:endParaRPr lang="en-US" sz="1000" dirty="0">
              <a:latin typeface="Arial"/>
              <a:cs typeface="Arial"/>
            </a:endParaRPr>
          </a:p>
          <a:p>
            <a:pPr marL="0" indent="0">
              <a:buNone/>
            </a:pPr>
            <a:r>
              <a:rPr lang="en-US" sz="1000" dirty="0">
                <a:latin typeface="Arial"/>
                <a:cs typeface="Arial"/>
              </a:rPr>
              <a:t> </a:t>
            </a:r>
          </a:p>
          <a:p>
            <a:pPr marL="0" indent="0">
              <a:buNone/>
            </a:pPr>
            <a:r>
              <a:rPr lang="en-US" sz="1200" dirty="0">
                <a:latin typeface="Arial"/>
                <a:cs typeface="Arial"/>
              </a:rPr>
              <a:t>Slides 20-22</a:t>
            </a:r>
          </a:p>
          <a:p>
            <a:pPr marL="0" indent="0">
              <a:buNone/>
            </a:pPr>
            <a:r>
              <a:rPr lang="en-US" sz="1000" dirty="0">
                <a:latin typeface="Arial"/>
                <a:cs typeface="Arial"/>
              </a:rPr>
              <a:t>Screenshots and logos: </a:t>
            </a:r>
            <a:r>
              <a:rPr lang="en-US" sz="1000" u="sng" dirty="0">
                <a:latin typeface="Arial"/>
                <a:cs typeface="Arial"/>
                <a:hlinkClick r:id="rId7"/>
              </a:rPr>
              <a:t>Freemind,</a:t>
            </a:r>
            <a:r>
              <a:rPr lang="en-US" sz="1000" dirty="0">
                <a:latin typeface="Arial"/>
                <a:cs typeface="Arial"/>
              </a:rPr>
              <a:t> </a:t>
            </a:r>
            <a:r>
              <a:rPr lang="en-US" sz="1000" u="sng" dirty="0">
                <a:latin typeface="Arial"/>
                <a:cs typeface="Arial"/>
                <a:hlinkClick r:id="rId8"/>
              </a:rPr>
              <a:t>XMind,</a:t>
            </a:r>
            <a:r>
              <a:rPr lang="en-US" sz="1000" dirty="0">
                <a:latin typeface="Arial"/>
                <a:cs typeface="Arial"/>
              </a:rPr>
              <a:t> </a:t>
            </a:r>
            <a:r>
              <a:rPr lang="en-US" sz="1000" u="sng" dirty="0">
                <a:latin typeface="Arial"/>
                <a:cs typeface="Arial"/>
                <a:hlinkClick r:id="rId9"/>
              </a:rPr>
              <a:t>WriteOrDie</a:t>
            </a:r>
            <a:r>
              <a:rPr lang="en-US" sz="1000" dirty="0">
                <a:latin typeface="Arial"/>
                <a:cs typeface="Arial"/>
              </a:rPr>
              <a:t> </a:t>
            </a:r>
            <a:r>
              <a:rPr lang="en-US" sz="1000" u="sng" dirty="0">
                <a:latin typeface="Arial"/>
                <a:cs typeface="Arial"/>
                <a:hlinkClick r:id="rId10"/>
              </a:rPr>
              <a:t>Writemonkey</a:t>
            </a:r>
            <a:r>
              <a:rPr lang="en-US" sz="1000" dirty="0">
                <a:latin typeface="Arial"/>
                <a:cs typeface="Arial"/>
              </a:rPr>
              <a:t>, </a:t>
            </a:r>
            <a:r>
              <a:rPr lang="en-US" sz="1000" u="sng" dirty="0">
                <a:latin typeface="Arial"/>
                <a:cs typeface="Arial"/>
                <a:hlinkClick r:id="rId11"/>
              </a:rPr>
              <a:t>OmmWriter</a:t>
            </a:r>
            <a:r>
              <a:rPr lang="en-US" sz="1000" dirty="0">
                <a:latin typeface="Arial"/>
                <a:cs typeface="Arial"/>
              </a:rPr>
              <a:t>, </a:t>
            </a:r>
            <a:r>
              <a:rPr lang="en-US" sz="1000" u="sng" dirty="0">
                <a:latin typeface="Arial"/>
                <a:cs typeface="Arial"/>
                <a:hlinkClick r:id="rId12"/>
              </a:rPr>
              <a:t>CreaWriter</a:t>
            </a:r>
            <a:r>
              <a:rPr lang="en-US" sz="1000" dirty="0">
                <a:latin typeface="Arial"/>
                <a:cs typeface="Arial"/>
              </a:rPr>
              <a:t>, </a:t>
            </a:r>
            <a:r>
              <a:rPr lang="en-US" sz="1000" u="sng" dirty="0">
                <a:latin typeface="Arial"/>
                <a:cs typeface="Arial"/>
                <a:hlinkClick r:id="rId13"/>
              </a:rPr>
              <a:t>Scrivener</a:t>
            </a:r>
            <a:r>
              <a:rPr lang="en-US" sz="1000" dirty="0">
                <a:latin typeface="Arial"/>
                <a:cs typeface="Arial"/>
              </a:rPr>
              <a:t>, </a:t>
            </a:r>
            <a:r>
              <a:rPr lang="en-US" sz="1000" u="sng" dirty="0">
                <a:latin typeface="Arial"/>
                <a:cs typeface="Arial"/>
                <a:hlinkClick r:id="rId14"/>
              </a:rPr>
              <a:t>YWriter</a:t>
            </a:r>
            <a:r>
              <a:rPr lang="en-US" sz="1000" dirty="0">
                <a:latin typeface="Arial"/>
                <a:cs typeface="Arial"/>
              </a:rPr>
              <a:t>, </a:t>
            </a:r>
            <a:r>
              <a:rPr lang="en-US" sz="1000" u="sng" dirty="0">
                <a:latin typeface="Arial"/>
                <a:cs typeface="Arial"/>
                <a:hlinkClick r:id="rId15"/>
              </a:rPr>
              <a:t>Storyist</a:t>
            </a:r>
            <a:r>
              <a:rPr lang="en-US" sz="1000" dirty="0">
                <a:latin typeface="Arial"/>
                <a:cs typeface="Arial"/>
              </a:rPr>
              <a:t>, </a:t>
            </a:r>
            <a:r>
              <a:rPr lang="en-US" sz="1000" u="sng" dirty="0">
                <a:latin typeface="Arial"/>
                <a:cs typeface="Arial"/>
                <a:hlinkClick r:id="rId16"/>
              </a:rPr>
              <a:t>LibreOffice</a:t>
            </a:r>
            <a:r>
              <a:rPr lang="en-US" sz="1000" dirty="0">
                <a:latin typeface="Arial"/>
                <a:cs typeface="Arial"/>
              </a:rPr>
              <a:t>, </a:t>
            </a:r>
            <a:r>
              <a:rPr lang="en-US" sz="1000" u="sng" dirty="0">
                <a:latin typeface="Arial"/>
                <a:cs typeface="Arial"/>
                <a:hlinkClick r:id="rId17"/>
              </a:rPr>
              <a:t>Google Docs</a:t>
            </a:r>
            <a:endParaRPr lang="en-US" sz="1000" dirty="0">
              <a:latin typeface="Arial"/>
              <a:cs typeface="Arial"/>
            </a:endParaRPr>
          </a:p>
          <a:p>
            <a:pPr marL="0" indent="0">
              <a:buNone/>
            </a:pPr>
            <a:r>
              <a:rPr lang="en-US" sz="1000" dirty="0">
                <a:latin typeface="Arial"/>
                <a:cs typeface="Arial"/>
              </a:rPr>
              <a:t> </a:t>
            </a:r>
          </a:p>
          <a:p>
            <a:pPr marL="0" indent="0">
              <a:buNone/>
            </a:pPr>
            <a:r>
              <a:rPr lang="en-US" sz="1200" dirty="0">
                <a:latin typeface="Arial"/>
                <a:cs typeface="Arial"/>
              </a:rPr>
              <a:t>Slide 25</a:t>
            </a:r>
          </a:p>
          <a:p>
            <a:pPr marL="0" indent="0">
              <a:buNone/>
            </a:pPr>
            <a:r>
              <a:rPr lang="en-US" sz="1000" dirty="0">
                <a:latin typeface="Arial"/>
                <a:cs typeface="Arial"/>
              </a:rPr>
              <a:t>Screenshot from Facebook</a:t>
            </a:r>
          </a:p>
          <a:p>
            <a:pPr marL="0" indent="0">
              <a:buNone/>
            </a:pPr>
            <a:r>
              <a:rPr lang="en-US" sz="1000" dirty="0">
                <a:latin typeface="Arial"/>
                <a:cs typeface="Arial"/>
              </a:rPr>
              <a:t> </a:t>
            </a:r>
          </a:p>
          <a:p>
            <a:pPr marL="0" indent="0">
              <a:buNone/>
            </a:pPr>
            <a:r>
              <a:rPr lang="en-US" sz="1200" dirty="0">
                <a:latin typeface="Arial"/>
                <a:cs typeface="Arial"/>
              </a:rPr>
              <a:t>Slide 26 </a:t>
            </a:r>
          </a:p>
          <a:p>
            <a:pPr marL="0" indent="0">
              <a:buNone/>
            </a:pPr>
            <a:r>
              <a:rPr lang="en-US" sz="1000" dirty="0">
                <a:latin typeface="Arial"/>
                <a:cs typeface="Arial"/>
              </a:rPr>
              <a:t>Unfinished house: </a:t>
            </a:r>
            <a:r>
              <a:rPr lang="en-US" sz="1000" u="sng" dirty="0">
                <a:latin typeface="Arial"/>
                <a:cs typeface="Arial"/>
                <a:hlinkClick r:id="rId18"/>
              </a:rPr>
              <a:t>http://www.geograph.org.uk/photo/581673</a:t>
            </a:r>
            <a:r>
              <a:rPr lang="en-US" sz="1000" dirty="0">
                <a:latin typeface="Arial"/>
                <a:cs typeface="Arial"/>
              </a:rPr>
              <a:t>  / Image Copyright JP. This work is licensed under the Creative Commons Attribution-Share Alike 2.0 Generic Licence. To view a copy of this licence, visit http://creativecommons.org/licenses/by-sa/2.0/ or send a letter to Creative Commons, 171 Second Street, Suite 300, San Francisco, California, 94105, USA.</a:t>
            </a:r>
          </a:p>
          <a:p>
            <a:pPr marL="0" indent="0">
              <a:buNone/>
            </a:pPr>
            <a:endParaRPr lang="en-US" sz="1000" dirty="0" smtClean="0">
              <a:latin typeface="Arial"/>
              <a:cs typeface="Arial"/>
            </a:endParaRPr>
          </a:p>
          <a:p>
            <a:pPr marL="0" indent="0">
              <a:buNone/>
            </a:pPr>
            <a:r>
              <a:rPr lang="en-US" sz="1000" dirty="0" smtClean="0">
                <a:latin typeface="Arial"/>
                <a:cs typeface="Arial"/>
              </a:rPr>
              <a:t>Pittock </a:t>
            </a:r>
            <a:r>
              <a:rPr lang="en-US" sz="1000" dirty="0">
                <a:latin typeface="Arial"/>
                <a:cs typeface="Arial"/>
              </a:rPr>
              <a:t>Mansion: Photo by DAVID ILIFF. Public Domain image. License: CC-BY-SA </a:t>
            </a:r>
            <a:r>
              <a:rPr lang="en-US" sz="1000" dirty="0" smtClean="0">
                <a:latin typeface="Arial"/>
                <a:cs typeface="Arial"/>
              </a:rPr>
              <a:t>3.0</a:t>
            </a:r>
            <a:endParaRPr lang="en-US" sz="1000" dirty="0">
              <a:latin typeface="Arial"/>
              <a:cs typeface="Arial"/>
            </a:endParaRPr>
          </a:p>
          <a:p>
            <a:pPr marL="0" indent="0">
              <a:buNone/>
            </a:pPr>
            <a:endParaRPr lang="en-US" sz="1000" dirty="0" smtClean="0">
              <a:latin typeface="Arial"/>
              <a:cs typeface="Arial"/>
            </a:endParaRPr>
          </a:p>
          <a:p>
            <a:pPr marL="0" indent="0">
              <a:buNone/>
            </a:pPr>
            <a:r>
              <a:rPr lang="en-US" sz="1000" dirty="0" smtClean="0">
                <a:latin typeface="Arial"/>
                <a:cs typeface="Arial"/>
              </a:rPr>
              <a:t>Small </a:t>
            </a:r>
            <a:r>
              <a:rPr lang="en-US" sz="1000" dirty="0">
                <a:latin typeface="Arial"/>
                <a:cs typeface="Arial"/>
              </a:rPr>
              <a:t>house: Author: O-Fly. This file is licensed under the </a:t>
            </a:r>
            <a:r>
              <a:rPr lang="en-US" sz="1000" u="sng" dirty="0">
                <a:latin typeface="Arial"/>
                <a:cs typeface="Arial"/>
                <a:hlinkClick r:id="rId19" tooltip="w:en:Creative Commons"/>
              </a:rPr>
              <a:t>CC</a:t>
            </a:r>
            <a:r>
              <a:rPr lang="en-US" sz="1000" dirty="0">
                <a:latin typeface="Arial"/>
                <a:cs typeface="Arial"/>
              </a:rPr>
              <a:t> </a:t>
            </a:r>
            <a:r>
              <a:rPr lang="en-US" sz="1000" u="sng" dirty="0">
                <a:latin typeface="Arial"/>
                <a:cs typeface="Arial"/>
                <a:hlinkClick r:id="rId20"/>
              </a:rPr>
              <a:t>Attribution 3.0 Unported license</a:t>
            </a:r>
            <a:r>
              <a:rPr lang="en-US" sz="1000" dirty="0" smtClean="0">
                <a:latin typeface="Arial"/>
                <a:cs typeface="Arial"/>
              </a:rPr>
              <a:t>.</a:t>
            </a:r>
            <a:endParaRPr lang="en-US" sz="1000" dirty="0">
              <a:latin typeface="Arial"/>
              <a:cs typeface="Arial"/>
            </a:endParaRPr>
          </a:p>
          <a:p>
            <a:pPr marL="0" indent="0">
              <a:buNone/>
            </a:pPr>
            <a:r>
              <a:rPr lang="en-US" sz="1000" dirty="0">
                <a:latin typeface="Arial"/>
                <a:cs typeface="Arial"/>
              </a:rPr>
              <a:t> </a:t>
            </a:r>
          </a:p>
          <a:p>
            <a:pPr marL="0" indent="0">
              <a:buNone/>
            </a:pPr>
            <a:r>
              <a:rPr lang="en-US" sz="1000" dirty="0">
                <a:latin typeface="Arial"/>
                <a:cs typeface="Arial"/>
              </a:rPr>
              <a:t> </a:t>
            </a:r>
          </a:p>
          <a:p>
            <a:pPr marL="0" indent="0">
              <a:buNone/>
            </a:pPr>
            <a:r>
              <a:rPr lang="en-US" sz="1000" dirty="0">
                <a:latin typeface="Arial"/>
                <a:cs typeface="Arial"/>
              </a:rPr>
              <a:t> </a:t>
            </a:r>
          </a:p>
          <a:p>
            <a:pPr marL="0" indent="0">
              <a:buNone/>
            </a:pPr>
            <a:endParaRPr lang="en-US" sz="1000" dirty="0">
              <a:latin typeface="Arial"/>
              <a:cs typeface="Arial"/>
            </a:endParaRPr>
          </a:p>
        </p:txBody>
      </p:sp>
    </p:spTree>
    <p:extLst>
      <p:ext uri="{BB962C8B-B14F-4D97-AF65-F5344CB8AC3E}">
        <p14:creationId xmlns:p14="http://schemas.microsoft.com/office/powerpoint/2010/main" val="3430489017"/>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Image Credits</a:t>
            </a:r>
            <a:endParaRPr lang="en-US" sz="32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a:xfrm>
            <a:off x="457200" y="1417638"/>
            <a:ext cx="8229600" cy="5160962"/>
          </a:xfrm>
        </p:spPr>
        <p:txBody>
          <a:bodyPr>
            <a:noAutofit/>
          </a:bodyPr>
          <a:lstStyle/>
          <a:p>
            <a:pPr marL="0" indent="0">
              <a:buNone/>
            </a:pPr>
            <a:r>
              <a:rPr lang="en-US" sz="1200" dirty="0">
                <a:latin typeface="Arial"/>
                <a:cs typeface="Arial"/>
              </a:rPr>
              <a:t>Slide 28</a:t>
            </a:r>
          </a:p>
          <a:p>
            <a:pPr marL="0" indent="0">
              <a:buNone/>
            </a:pPr>
            <a:r>
              <a:rPr lang="en-US" sz="1000" dirty="0">
                <a:latin typeface="Arial"/>
                <a:cs typeface="Arial"/>
                <a:hlinkClick r:id="rId3"/>
              </a:rPr>
              <a:t>Theosophical </a:t>
            </a:r>
            <a:r>
              <a:rPr lang="en-US" sz="1000" dirty="0" smtClean="0">
                <a:latin typeface="Arial"/>
                <a:cs typeface="Arial"/>
                <a:hlinkClick r:id="rId3"/>
              </a:rPr>
              <a:t>Society of America</a:t>
            </a:r>
            <a:endParaRPr lang="en-US" sz="1000" dirty="0">
              <a:latin typeface="Arial"/>
              <a:cs typeface="Arial"/>
            </a:endParaRPr>
          </a:p>
          <a:p>
            <a:pPr marL="0" indent="0">
              <a:buNone/>
            </a:pPr>
            <a:r>
              <a:rPr lang="en-US" sz="1000" dirty="0">
                <a:latin typeface="Arial"/>
                <a:cs typeface="Arial"/>
              </a:rPr>
              <a:t> </a:t>
            </a:r>
          </a:p>
          <a:p>
            <a:pPr marL="0" indent="0">
              <a:buNone/>
            </a:pPr>
            <a:r>
              <a:rPr lang="en-US" sz="1200" dirty="0">
                <a:latin typeface="Arial"/>
                <a:cs typeface="Arial"/>
              </a:rPr>
              <a:t>Slide 31</a:t>
            </a:r>
          </a:p>
          <a:p>
            <a:pPr marL="0" indent="0">
              <a:buNone/>
            </a:pPr>
            <a:r>
              <a:rPr lang="en-US" sz="1000" dirty="0">
                <a:latin typeface="Arial"/>
                <a:cs typeface="Arial"/>
              </a:rPr>
              <a:t>Sketchbook: </a:t>
            </a:r>
            <a:r>
              <a:rPr lang="en-US" sz="1000" dirty="0" smtClean="0">
                <a:latin typeface="Arial"/>
                <a:cs typeface="Arial"/>
              </a:rPr>
              <a:t>author</a:t>
            </a:r>
            <a:r>
              <a:rPr lang="en-US" sz="1000" dirty="0">
                <a:latin typeface="Arial"/>
                <a:cs typeface="Arial"/>
              </a:rPr>
              <a:t>: </a:t>
            </a:r>
            <a:r>
              <a:rPr lang="en-US" sz="1000" dirty="0" err="1">
                <a:latin typeface="Arial"/>
                <a:cs typeface="Arial"/>
              </a:rPr>
              <a:t>Sanya</a:t>
            </a:r>
            <a:r>
              <a:rPr lang="en-US" sz="1000" dirty="0">
                <a:latin typeface="Arial"/>
                <a:cs typeface="Arial"/>
              </a:rPr>
              <a:t>, public domain image</a:t>
            </a:r>
          </a:p>
          <a:p>
            <a:pPr marL="0" indent="0">
              <a:buNone/>
            </a:pPr>
            <a:r>
              <a:rPr lang="en-US" sz="1000" dirty="0">
                <a:latin typeface="Arial"/>
                <a:cs typeface="Arial"/>
              </a:rPr>
              <a:t> </a:t>
            </a:r>
          </a:p>
          <a:p>
            <a:pPr marL="0" indent="0">
              <a:buNone/>
            </a:pPr>
            <a:r>
              <a:rPr lang="en-US" sz="1000" dirty="0">
                <a:latin typeface="Arial"/>
                <a:cs typeface="Arial"/>
              </a:rPr>
              <a:t>Red notebook: Author: </a:t>
            </a:r>
            <a:r>
              <a:rPr lang="en-US" sz="1000" dirty="0" err="1">
                <a:latin typeface="Arial"/>
                <a:cs typeface="Arial"/>
              </a:rPr>
              <a:t>Zedlik</a:t>
            </a:r>
            <a:r>
              <a:rPr lang="en-US" sz="1000" dirty="0">
                <a:latin typeface="Arial"/>
                <a:cs typeface="Arial"/>
              </a:rPr>
              <a:t>. License: CC-BY-SA 3.0</a:t>
            </a:r>
          </a:p>
          <a:p>
            <a:pPr marL="0" indent="0">
              <a:buNone/>
            </a:pPr>
            <a:r>
              <a:rPr lang="en-US" sz="1000" b="1" dirty="0">
                <a:latin typeface="Arial"/>
                <a:cs typeface="Arial"/>
              </a:rPr>
              <a:t> </a:t>
            </a:r>
            <a:endParaRPr lang="en-US" sz="1000" dirty="0">
              <a:latin typeface="Arial"/>
              <a:cs typeface="Arial"/>
            </a:endParaRPr>
          </a:p>
          <a:p>
            <a:pPr marL="0" indent="0">
              <a:buNone/>
            </a:pPr>
            <a:r>
              <a:rPr lang="en-US" sz="1000" dirty="0">
                <a:latin typeface="Arial"/>
                <a:cs typeface="Arial"/>
              </a:rPr>
              <a:t>Smart phone</a:t>
            </a:r>
            <a:r>
              <a:rPr lang="en-US" sz="1000" b="1" dirty="0">
                <a:latin typeface="Arial"/>
                <a:cs typeface="Arial"/>
              </a:rPr>
              <a:t>: </a:t>
            </a:r>
            <a:r>
              <a:rPr lang="en-US" sz="1000" u="sng" dirty="0">
                <a:latin typeface="Arial"/>
                <a:cs typeface="Arial"/>
                <a:hlinkClick r:id="rId4"/>
              </a:rPr>
              <a:t>Pixabay</a:t>
            </a:r>
            <a:r>
              <a:rPr lang="en-US" sz="1000" dirty="0">
                <a:latin typeface="Arial"/>
                <a:cs typeface="Arial"/>
              </a:rPr>
              <a:t>, released under </a:t>
            </a:r>
            <a:r>
              <a:rPr lang="en-US" sz="1000" u="sng" dirty="0">
                <a:latin typeface="Arial"/>
                <a:cs typeface="Arial"/>
              </a:rPr>
              <a:t>Creative Commons CC0</a:t>
            </a:r>
            <a:r>
              <a:rPr lang="en-US" sz="1000" dirty="0">
                <a:latin typeface="Arial"/>
                <a:cs typeface="Arial"/>
              </a:rPr>
              <a:t>. </a:t>
            </a:r>
          </a:p>
          <a:p>
            <a:pPr marL="0" indent="0">
              <a:buNone/>
            </a:pPr>
            <a:r>
              <a:rPr lang="en-US" sz="1000" dirty="0">
                <a:latin typeface="Arial"/>
                <a:cs typeface="Arial"/>
              </a:rPr>
              <a:t> </a:t>
            </a:r>
          </a:p>
          <a:p>
            <a:pPr marL="0" indent="0">
              <a:buNone/>
            </a:pPr>
            <a:r>
              <a:rPr lang="en-US" sz="1000" dirty="0">
                <a:latin typeface="Arial"/>
                <a:cs typeface="Arial"/>
              </a:rPr>
              <a:t>Open book vector: public domain image</a:t>
            </a:r>
          </a:p>
          <a:p>
            <a:pPr marL="0" indent="0">
              <a:buNone/>
            </a:pPr>
            <a:r>
              <a:rPr lang="en-US" sz="1000" dirty="0">
                <a:latin typeface="Arial"/>
                <a:cs typeface="Arial"/>
              </a:rPr>
              <a:t> </a:t>
            </a:r>
          </a:p>
          <a:p>
            <a:pPr marL="0" indent="0">
              <a:buNone/>
            </a:pPr>
            <a:r>
              <a:rPr lang="en-US" sz="1200" dirty="0">
                <a:latin typeface="Arial"/>
                <a:cs typeface="Arial"/>
              </a:rPr>
              <a:t>Slide 32 </a:t>
            </a:r>
          </a:p>
          <a:p>
            <a:pPr marL="0" indent="0">
              <a:buNone/>
            </a:pPr>
            <a:r>
              <a:rPr lang="en-US" sz="1000" u="sng" dirty="0">
                <a:latin typeface="Arial"/>
                <a:cs typeface="Arial"/>
                <a:hlinkClick r:id="rId5"/>
              </a:rPr>
              <a:t>Train derailment: Lawrence Clift</a:t>
            </a:r>
            <a:r>
              <a:rPr lang="en-US" sz="1000" dirty="0">
                <a:latin typeface="Arial"/>
                <a:cs typeface="Arial"/>
              </a:rPr>
              <a:t>, CC BY-SA 3.0 </a:t>
            </a:r>
          </a:p>
          <a:p>
            <a:pPr marL="0" indent="0">
              <a:buNone/>
            </a:pPr>
            <a:r>
              <a:rPr lang="en-US" sz="1000" dirty="0">
                <a:latin typeface="Arial"/>
                <a:cs typeface="Arial"/>
              </a:rPr>
              <a:t> </a:t>
            </a:r>
          </a:p>
          <a:p>
            <a:pPr marL="0" indent="0">
              <a:buNone/>
            </a:pPr>
            <a:r>
              <a:rPr lang="en-US" sz="1000" dirty="0">
                <a:latin typeface="Arial"/>
                <a:cs typeface="Arial"/>
              </a:rPr>
              <a:t>Bunny – Microsoft clip art</a:t>
            </a:r>
          </a:p>
          <a:p>
            <a:pPr marL="0" indent="0">
              <a:buNone/>
            </a:pPr>
            <a:r>
              <a:rPr lang="en-US" sz="1000" dirty="0">
                <a:latin typeface="Arial"/>
                <a:cs typeface="Arial"/>
              </a:rPr>
              <a:t> </a:t>
            </a:r>
          </a:p>
          <a:p>
            <a:pPr marL="0" indent="0">
              <a:buNone/>
            </a:pPr>
            <a:r>
              <a:rPr lang="en-US" sz="1000" dirty="0">
                <a:latin typeface="Arial"/>
                <a:cs typeface="Arial"/>
              </a:rPr>
              <a:t>Mountain climber: public domain image. </a:t>
            </a:r>
            <a:r>
              <a:rPr lang="en-US" sz="1000" u="sng" dirty="0">
                <a:latin typeface="Arial"/>
                <a:cs typeface="Arial"/>
                <a:hlinkClick r:id="rId6"/>
              </a:rPr>
              <a:t>"Kamar Zard Buzhan - Nishapur 1" by Sonia Sevilla</a:t>
            </a:r>
            <a:r>
              <a:rPr lang="en-US" sz="1000" dirty="0">
                <a:latin typeface="Arial"/>
                <a:cs typeface="Arial"/>
              </a:rPr>
              <a:t> - Licensed under CC0 via Commons </a:t>
            </a:r>
          </a:p>
          <a:p>
            <a:pPr marL="0" indent="0">
              <a:buNone/>
            </a:pPr>
            <a:r>
              <a:rPr lang="en-US" sz="1000" dirty="0">
                <a:latin typeface="Arial"/>
                <a:cs typeface="Arial"/>
              </a:rPr>
              <a:t> </a:t>
            </a:r>
          </a:p>
          <a:p>
            <a:pPr marL="0" indent="0">
              <a:buNone/>
            </a:pPr>
            <a:r>
              <a:rPr lang="en-US" sz="1200" dirty="0">
                <a:latin typeface="Arial"/>
                <a:cs typeface="Arial"/>
              </a:rPr>
              <a:t>Slide 33</a:t>
            </a:r>
          </a:p>
          <a:p>
            <a:pPr marL="0" indent="0">
              <a:buNone/>
            </a:pPr>
            <a:r>
              <a:rPr lang="en-US" sz="1000" dirty="0">
                <a:latin typeface="Arial"/>
                <a:cs typeface="Arial"/>
              </a:rPr>
              <a:t>Stern old woman. </a:t>
            </a:r>
            <a:r>
              <a:rPr lang="en-US" sz="1000" u="sng" dirty="0">
                <a:latin typeface="Arial"/>
                <a:cs typeface="Arial"/>
                <a:hlinkClick r:id="rId4"/>
              </a:rPr>
              <a:t>Pixabay</a:t>
            </a:r>
            <a:r>
              <a:rPr lang="en-US" sz="1000" dirty="0">
                <a:latin typeface="Arial"/>
                <a:cs typeface="Arial"/>
              </a:rPr>
              <a:t>, released under </a:t>
            </a:r>
            <a:r>
              <a:rPr lang="en-US" sz="1000" u="sng" dirty="0">
                <a:latin typeface="Arial"/>
                <a:cs typeface="Arial"/>
                <a:hlinkClick r:id="rId7"/>
              </a:rPr>
              <a:t>Creative Commons CC0</a:t>
            </a:r>
            <a:r>
              <a:rPr lang="en-US" sz="1000" dirty="0">
                <a:latin typeface="Arial"/>
                <a:cs typeface="Arial"/>
              </a:rPr>
              <a:t>.</a:t>
            </a:r>
          </a:p>
          <a:p>
            <a:pPr marL="0" indent="0">
              <a:buNone/>
            </a:pPr>
            <a:r>
              <a:rPr lang="en-US" sz="1000" dirty="0">
                <a:latin typeface="Arial"/>
                <a:cs typeface="Arial"/>
              </a:rPr>
              <a:t> </a:t>
            </a:r>
          </a:p>
          <a:p>
            <a:pPr marL="0" indent="0">
              <a:buNone/>
            </a:pPr>
            <a:r>
              <a:rPr lang="en-US" sz="1000" dirty="0">
                <a:latin typeface="Arial"/>
                <a:cs typeface="Arial"/>
              </a:rPr>
              <a:t>File folder. </a:t>
            </a:r>
            <a:r>
              <a:rPr lang="en-US" sz="1000" u="sng" dirty="0">
                <a:latin typeface="Arial"/>
                <a:cs typeface="Arial"/>
                <a:hlinkClick r:id="rId8" tooltip="Go to Christian Guthier's photostream"/>
              </a:rPr>
              <a:t>Christian Guthier</a:t>
            </a:r>
            <a:r>
              <a:rPr lang="en-US" sz="1000" dirty="0">
                <a:latin typeface="Arial"/>
                <a:cs typeface="Arial"/>
              </a:rPr>
              <a:t> CC2 license</a:t>
            </a:r>
          </a:p>
          <a:p>
            <a:pPr marL="0" indent="0">
              <a:buNone/>
            </a:pPr>
            <a:r>
              <a:rPr lang="en-US" sz="1000" dirty="0">
                <a:latin typeface="Arial"/>
                <a:cs typeface="Arial"/>
              </a:rPr>
              <a:t> </a:t>
            </a:r>
          </a:p>
          <a:p>
            <a:pPr marL="0" indent="0">
              <a:buNone/>
            </a:pPr>
            <a:r>
              <a:rPr lang="en-US" sz="1000" dirty="0">
                <a:latin typeface="Arial"/>
                <a:cs typeface="Arial"/>
              </a:rPr>
              <a:t> </a:t>
            </a:r>
          </a:p>
          <a:p>
            <a:pPr marL="0" indent="0">
              <a:buNone/>
            </a:pPr>
            <a:r>
              <a:rPr lang="en-US" sz="1000" dirty="0">
                <a:latin typeface="Arial"/>
                <a:cs typeface="Arial"/>
              </a:rPr>
              <a:t> </a:t>
            </a:r>
          </a:p>
          <a:p>
            <a:pPr marL="0" indent="0">
              <a:buNone/>
            </a:pPr>
            <a:endParaRPr lang="en-US" sz="1000" dirty="0">
              <a:latin typeface="Arial"/>
              <a:cs typeface="Arial"/>
            </a:endParaRPr>
          </a:p>
        </p:txBody>
      </p:sp>
    </p:spTree>
    <p:extLst>
      <p:ext uri="{BB962C8B-B14F-4D97-AF65-F5344CB8AC3E}">
        <p14:creationId xmlns:p14="http://schemas.microsoft.com/office/powerpoint/2010/main" val="3852686097"/>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des-of-Milk-and-Honey-by-Mary-Robinette-Kowal-220x3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66268">
            <a:off x="692434" y="1455739"/>
            <a:ext cx="1823508" cy="2735262"/>
          </a:xfrm>
          <a:prstGeom prst="rect">
            <a:avLst/>
          </a:prstGeom>
        </p:spPr>
      </p:pic>
      <p:pic>
        <p:nvPicPr>
          <p:cNvPr id="3" name="Picture 2" descr="DarwinElevat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405" y="3678238"/>
            <a:ext cx="1525989" cy="2735263"/>
          </a:xfrm>
          <a:prstGeom prst="rect">
            <a:avLst/>
          </a:prstGeom>
        </p:spPr>
      </p:pic>
      <p:sp>
        <p:nvSpPr>
          <p:cNvPr id="2" name="Title 1"/>
          <p:cNvSpPr>
            <a:spLocks noGrp="1"/>
          </p:cNvSpPr>
          <p:nvPr>
            <p:ph type="title"/>
          </p:nvPr>
        </p:nvSpPr>
        <p:spPr>
          <a:xfrm>
            <a:off x="190500" y="152400"/>
            <a:ext cx="8865556" cy="1048107"/>
          </a:xfrm>
        </p:spPr>
        <p:txBody>
          <a:bodyPr>
            <a:noAutofit/>
          </a:bodyPr>
          <a:lstStyle/>
          <a:p>
            <a:r>
              <a:rPr lang="en-US" sz="2400" b="1" dirty="0" smtClean="0">
                <a:solidFill>
                  <a:schemeClr val="bg2">
                    <a:lumMod val="25000"/>
                  </a:schemeClr>
                </a:solidFill>
                <a:latin typeface="Bookman Old Style"/>
                <a:cs typeface="Bookman Old Style"/>
              </a:rPr>
              <a:t>Published Novels that were drafted during NaNoWriMo</a:t>
            </a:r>
            <a:endParaRPr lang="en-US" sz="2400" b="1" dirty="0">
              <a:solidFill>
                <a:schemeClr val="bg2">
                  <a:lumMod val="25000"/>
                </a:schemeClr>
              </a:solidFill>
              <a:latin typeface="Bookman Old Style"/>
              <a:cs typeface="Bookman Old Style"/>
            </a:endParaRPr>
          </a:p>
        </p:txBody>
      </p:sp>
      <p:pic>
        <p:nvPicPr>
          <p:cNvPr id="7" name="Picture 6" descr="WaterForElephan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400" y="1354140"/>
            <a:ext cx="1829564" cy="2744346"/>
          </a:xfrm>
          <a:prstGeom prst="rect">
            <a:avLst/>
          </a:prstGeom>
        </p:spPr>
      </p:pic>
      <p:pic>
        <p:nvPicPr>
          <p:cNvPr id="5" name="Picture 4" descr="NightCircu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4526">
            <a:off x="4521252" y="3805237"/>
            <a:ext cx="1778711" cy="2735263"/>
          </a:xfrm>
          <a:prstGeom prst="rect">
            <a:avLst/>
          </a:prstGeom>
        </p:spPr>
      </p:pic>
      <p:pic>
        <p:nvPicPr>
          <p:cNvPr id="8" name="Picture 7" descr="AnnaFrenchKis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2619">
            <a:off x="6387905" y="1679580"/>
            <a:ext cx="1778194" cy="2744346"/>
          </a:xfrm>
          <a:prstGeom prst="rect">
            <a:avLst/>
          </a:prstGeom>
        </p:spPr>
      </p:pic>
      <p:pic>
        <p:nvPicPr>
          <p:cNvPr id="9" name="Picture 8" descr="CB_smlogo.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122975836"/>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Backups/Notes/Links/Credits</a:t>
            </a:r>
            <a:endParaRPr lang="en-US" sz="3200" b="1" dirty="0">
              <a:solidFill>
                <a:schemeClr val="bg2">
                  <a:lumMod val="25000"/>
                </a:schemeClr>
              </a:solidFill>
              <a:latin typeface="Bookman Old Style"/>
              <a:cs typeface="Bookman Old Style"/>
            </a:endParaRPr>
          </a:p>
        </p:txBody>
      </p:sp>
      <p:sp>
        <p:nvSpPr>
          <p:cNvPr id="5" name="Content Placeholder 4"/>
          <p:cNvSpPr>
            <a:spLocks noGrp="1"/>
          </p:cNvSpPr>
          <p:nvPr>
            <p:ph idx="1"/>
          </p:nvPr>
        </p:nvSpPr>
        <p:spPr>
          <a:xfrm>
            <a:off x="457200" y="1417638"/>
            <a:ext cx="8229600" cy="4525963"/>
          </a:xfrm>
        </p:spPr>
        <p:txBody>
          <a:bodyPr>
            <a:normAutofit fontScale="25000" lnSpcReduction="20000"/>
          </a:bodyPr>
          <a:lstStyle/>
          <a:p>
            <a:pPr marL="0" indent="0">
              <a:buNone/>
            </a:pPr>
            <a:r>
              <a:rPr lang="en-US" sz="5600" dirty="0" smtClean="0"/>
              <a:t>Image Credits</a:t>
            </a:r>
          </a:p>
          <a:p>
            <a:pPr marL="0" indent="0">
              <a:buNone/>
            </a:pPr>
            <a:r>
              <a:rPr lang="en-US" dirty="0" smtClean="0"/>
              <a:t>Unfinished house: </a:t>
            </a:r>
            <a:r>
              <a:rPr lang="en-US" u="sng" dirty="0" smtClean="0">
                <a:hlinkClick r:id="rId2"/>
              </a:rPr>
              <a:t>http://www.geograph.org.uk/photo/581673</a:t>
            </a:r>
            <a:r>
              <a:rPr lang="en-US" dirty="0" smtClean="0"/>
              <a:t>  / </a:t>
            </a:r>
            <a:r>
              <a:rPr lang="en-US" b="1" dirty="0" smtClean="0"/>
              <a:t>© Copyright </a:t>
            </a:r>
            <a:r>
              <a:rPr lang="en-US" b="1" u="sng" dirty="0" smtClean="0">
                <a:hlinkClick r:id="rId3" tooltip="View profile"/>
              </a:rPr>
              <a:t>JP</a:t>
            </a:r>
            <a:r>
              <a:rPr lang="en-US" b="1" dirty="0" smtClean="0"/>
              <a:t> and licensed for reuse under </a:t>
            </a:r>
            <a:r>
              <a:rPr lang="en-US" b="1" dirty="0" err="1" smtClean="0"/>
              <a:t>this</a:t>
            </a:r>
            <a:r>
              <a:rPr lang="en-US" b="1" u="sng" dirty="0" err="1" smtClean="0">
                <a:hlinkClick r:id="rId4"/>
              </a:rPr>
              <a:t>Creative</a:t>
            </a:r>
            <a:r>
              <a:rPr lang="en-US" b="1" u="sng" dirty="0" smtClean="0">
                <a:hlinkClick r:id="rId4"/>
              </a:rPr>
              <a:t> Commons Licence</a:t>
            </a:r>
            <a:endParaRPr lang="en-US" dirty="0" smtClean="0"/>
          </a:p>
          <a:p>
            <a:pPr marL="0" indent="0">
              <a:buNone/>
            </a:pPr>
            <a:r>
              <a:rPr lang="en-US" dirty="0" smtClean="0"/>
              <a:t> </a:t>
            </a:r>
          </a:p>
          <a:p>
            <a:pPr marL="0" indent="0">
              <a:buNone/>
            </a:pPr>
            <a:r>
              <a:rPr lang="en-US" dirty="0" smtClean="0"/>
              <a:t>Mansion: </a:t>
            </a:r>
            <a:r>
              <a:rPr lang="en-US" b="1" dirty="0" smtClean="0"/>
              <a:t>Photo by DAVID ILIFF. License: CC-BY-SA 3.0</a:t>
            </a:r>
            <a:endParaRPr lang="en-US" dirty="0" smtClean="0"/>
          </a:p>
          <a:p>
            <a:pPr marL="0" indent="0">
              <a:buNone/>
            </a:pPr>
            <a:r>
              <a:rPr lang="en-US" dirty="0" smtClean="0"/>
              <a:t>Pittock  mansion: (</a:t>
            </a:r>
            <a:r>
              <a:rPr lang="en-US" dirty="0" err="1" smtClean="0"/>
              <a:t>Geremia</a:t>
            </a:r>
            <a:r>
              <a:rPr lang="en-US" dirty="0" smtClean="0"/>
              <a:t>) - I, the copyright holder of this work, release this work into the </a:t>
            </a:r>
            <a:r>
              <a:rPr lang="en-US" b="1" u="sng" dirty="0" smtClean="0">
                <a:hlinkClick r:id="rId5" tooltip="w:en:public domain"/>
              </a:rPr>
              <a:t>public domain</a:t>
            </a:r>
            <a:r>
              <a:rPr lang="en-US" dirty="0" smtClean="0"/>
              <a:t>. This applies worldwide. </a:t>
            </a:r>
            <a:r>
              <a:rPr lang="en-US" i="1" dirty="0" smtClean="0"/>
              <a:t> grant anyone the right to use this work </a:t>
            </a:r>
            <a:r>
              <a:rPr lang="en-US" b="1" i="1" dirty="0" smtClean="0"/>
              <a:t>for any purpose</a:t>
            </a:r>
            <a:r>
              <a:rPr lang="en-US" i="1" dirty="0" smtClean="0"/>
              <a:t>, without any conditions, unless such conditions are required by law.</a:t>
            </a:r>
            <a:endParaRPr lang="en-US" dirty="0" smtClean="0"/>
          </a:p>
          <a:p>
            <a:pPr marL="0" indent="0">
              <a:buNone/>
            </a:pPr>
            <a:r>
              <a:rPr lang="en-US" i="1" dirty="0" smtClean="0"/>
              <a:t> </a:t>
            </a:r>
            <a:endParaRPr lang="en-US" dirty="0" smtClean="0"/>
          </a:p>
          <a:p>
            <a:pPr marL="0" indent="0">
              <a:buNone/>
            </a:pPr>
            <a:r>
              <a:rPr lang="en-US" dirty="0" smtClean="0"/>
              <a:t>Small house: Author: O-</a:t>
            </a:r>
            <a:r>
              <a:rPr lang="en-US" dirty="0" err="1" smtClean="0"/>
              <a:t>FlyThis</a:t>
            </a:r>
            <a:r>
              <a:rPr lang="en-US" dirty="0" smtClean="0"/>
              <a:t> file is licensed under the </a:t>
            </a:r>
            <a:r>
              <a:rPr lang="en-US" u="sng" dirty="0" smtClean="0">
                <a:hlinkClick r:id="rId6" tooltip="w:en:Creative Commons"/>
              </a:rPr>
              <a:t>Creative Commons</a:t>
            </a:r>
            <a:r>
              <a:rPr lang="en-US" dirty="0" smtClean="0"/>
              <a:t> </a:t>
            </a:r>
            <a:r>
              <a:rPr lang="en-US" u="sng" dirty="0" smtClean="0">
                <a:hlinkClick r:id="rId7"/>
              </a:rPr>
              <a:t>Attribution 3.0 Unported</a:t>
            </a:r>
            <a:r>
              <a:rPr lang="en-US" dirty="0" smtClean="0"/>
              <a:t> license.</a:t>
            </a:r>
          </a:p>
          <a:p>
            <a:pPr marL="0" indent="0">
              <a:buNone/>
            </a:pPr>
            <a:r>
              <a:rPr lang="en-US" u="sng" dirty="0" smtClean="0">
                <a:hlinkClick r:id="rId7"/>
              </a:rPr>
              <a:t>https://creativecommons.org/licenses/by/3.0/deed.en</a:t>
            </a:r>
            <a:endParaRPr lang="en-US" dirty="0" smtClean="0"/>
          </a:p>
          <a:p>
            <a:pPr marL="0" indent="0">
              <a:buNone/>
            </a:pPr>
            <a:r>
              <a:rPr lang="en-US" dirty="0" smtClean="0"/>
              <a:t> </a:t>
            </a:r>
          </a:p>
          <a:p>
            <a:pPr marL="0" indent="0">
              <a:buNone/>
            </a:pPr>
            <a:r>
              <a:rPr lang="en-US" dirty="0" smtClean="0"/>
              <a:t>sketchbook: </a:t>
            </a:r>
          </a:p>
          <a:p>
            <a:pPr marL="0" indent="0">
              <a:buNone/>
            </a:pPr>
            <a:r>
              <a:rPr lang="en-US" dirty="0" smtClean="0"/>
              <a:t>author: </a:t>
            </a:r>
            <a:r>
              <a:rPr lang="en-US" dirty="0" err="1" smtClean="0"/>
              <a:t>Sanya</a:t>
            </a:r>
            <a:endParaRPr lang="en-US" dirty="0" smtClean="0"/>
          </a:p>
          <a:p>
            <a:pPr marL="0" indent="0">
              <a:buNone/>
            </a:pPr>
            <a:r>
              <a:rPr lang="en-US" dirty="0" smtClean="0"/>
              <a:t>I, the copyright holder of this work, release this work into the </a:t>
            </a:r>
            <a:r>
              <a:rPr lang="en-US" b="1" u="sng" dirty="0" smtClean="0">
                <a:hlinkClick r:id="rId5" tooltip="w:en:public domain"/>
              </a:rPr>
              <a:t>public domain</a:t>
            </a:r>
            <a:r>
              <a:rPr lang="en-US" dirty="0" smtClean="0"/>
              <a:t>. This applies worldwide.</a:t>
            </a:r>
            <a:br>
              <a:rPr lang="en-US" dirty="0" smtClean="0"/>
            </a:br>
            <a:r>
              <a:rPr lang="en-US" dirty="0" smtClean="0"/>
              <a:t>In some countries this may not be legally possible; if so:</a:t>
            </a:r>
            <a:br>
              <a:rPr lang="en-US" dirty="0" smtClean="0"/>
            </a:br>
            <a:r>
              <a:rPr lang="en-US" i="1" dirty="0" smtClean="0"/>
              <a:t>I grant anyone the right to use this work </a:t>
            </a:r>
            <a:r>
              <a:rPr lang="en-US" b="1" i="1" dirty="0" smtClean="0"/>
              <a:t>for any purpose</a:t>
            </a:r>
            <a:r>
              <a:rPr lang="en-US" i="1" dirty="0" smtClean="0"/>
              <a:t>, without any conditions, unless such conditions are required by law.</a:t>
            </a:r>
            <a:endParaRPr lang="en-US" dirty="0" smtClean="0"/>
          </a:p>
          <a:p>
            <a:pPr marL="0" indent="0">
              <a:buNone/>
            </a:pPr>
            <a:r>
              <a:rPr lang="en-US" dirty="0" smtClean="0"/>
              <a:t> </a:t>
            </a:r>
          </a:p>
          <a:p>
            <a:pPr marL="0" indent="0">
              <a:buNone/>
            </a:pPr>
            <a:r>
              <a:rPr lang="en-US" dirty="0" smtClean="0"/>
              <a:t>Red notebook: Author: </a:t>
            </a:r>
            <a:r>
              <a:rPr lang="en-US" dirty="0" err="1" smtClean="0"/>
              <a:t>Zedlik</a:t>
            </a:r>
            <a:r>
              <a:rPr lang="en-US" dirty="0" smtClean="0"/>
              <a:t>. </a:t>
            </a:r>
            <a:r>
              <a:rPr lang="en-US" b="1" dirty="0" smtClean="0"/>
              <a:t>License: CC-BY-SA 3.0</a:t>
            </a:r>
            <a:endParaRPr lang="en-US" dirty="0" smtClean="0"/>
          </a:p>
          <a:p>
            <a:pPr marL="0" indent="0">
              <a:buNone/>
            </a:pPr>
            <a:r>
              <a:rPr lang="en-US" dirty="0" smtClean="0"/>
              <a:t> </a:t>
            </a:r>
          </a:p>
          <a:p>
            <a:pPr marL="0" indent="0">
              <a:buNone/>
            </a:pPr>
            <a:r>
              <a:rPr lang="en-US" b="1" dirty="0" smtClean="0"/>
              <a:t>Smart phone: </a:t>
            </a:r>
            <a:r>
              <a:rPr lang="en-US" dirty="0" smtClean="0"/>
              <a:t>Uploaded Images and Videos on </a:t>
            </a:r>
            <a:r>
              <a:rPr lang="en-US" dirty="0" err="1" smtClean="0"/>
              <a:t>Pixabay</a:t>
            </a:r>
            <a:r>
              <a:rPr lang="en-US" dirty="0" smtClean="0"/>
              <a:t> are released under </a:t>
            </a:r>
            <a:r>
              <a:rPr lang="en-US" u="sng" dirty="0" smtClean="0"/>
              <a:t>Creative Commons CC0</a:t>
            </a:r>
            <a:r>
              <a:rPr lang="en-US" dirty="0" smtClean="0"/>
              <a:t>. To the extent possible under law, </a:t>
            </a:r>
            <a:r>
              <a:rPr lang="en-US" dirty="0" err="1" smtClean="0"/>
              <a:t>uploaders</a:t>
            </a:r>
            <a:r>
              <a:rPr lang="en-US" dirty="0" smtClean="0"/>
              <a:t> of </a:t>
            </a:r>
            <a:r>
              <a:rPr lang="en-US" dirty="0" err="1" smtClean="0"/>
              <a:t>Pixabay</a:t>
            </a:r>
            <a:r>
              <a:rPr lang="en-US" dirty="0" smtClean="0"/>
              <a:t> have waived all copyright and related or neighboring rights to these Images and Videos. You are free to adapt and use them for commercial purposes without attributing the original author or source. Although not required, a link back to </a:t>
            </a:r>
            <a:r>
              <a:rPr lang="en-US" dirty="0" err="1" smtClean="0"/>
              <a:t>Pixabay</a:t>
            </a:r>
            <a:r>
              <a:rPr lang="en-US" dirty="0" smtClean="0"/>
              <a:t> is appreciated.</a:t>
            </a:r>
          </a:p>
          <a:p>
            <a:pPr marL="0" indent="0">
              <a:buNone/>
            </a:pPr>
            <a:r>
              <a:rPr lang="en-US" dirty="0" smtClean="0"/>
              <a:t> </a:t>
            </a:r>
          </a:p>
          <a:p>
            <a:pPr marL="0" indent="0">
              <a:buNone/>
            </a:pPr>
            <a:r>
              <a:rPr lang="en-US" dirty="0" smtClean="0"/>
              <a:t>Open book vector: The person who associated a work with this deed has dedicated the work to the </a:t>
            </a:r>
            <a:r>
              <a:rPr lang="en-US" u="sng" dirty="0" smtClean="0">
                <a:hlinkClick r:id="rId5" tooltip="w:en:public domain"/>
              </a:rPr>
              <a:t>public domain</a:t>
            </a:r>
            <a:r>
              <a:rPr lang="en-US" dirty="0" smtClean="0"/>
              <a:t> by waiving all of his or her rights to the work worldwide under copyright law, including all related and neighboring rights, to the extent allowed by law. You can copy, modify, distribute and perform the work, even for commercial purposes, all without asking permission.</a:t>
            </a:r>
          </a:p>
          <a:p>
            <a:pPr marL="0" indent="0">
              <a:buNone/>
            </a:pPr>
            <a:r>
              <a:rPr lang="en-US" dirty="0" smtClean="0"/>
              <a:t> Mountain climber: public domain image. "</a:t>
            </a:r>
            <a:r>
              <a:rPr lang="en-US" dirty="0" err="1" smtClean="0"/>
              <a:t>Kamar</a:t>
            </a:r>
            <a:r>
              <a:rPr lang="en-US" dirty="0" smtClean="0"/>
              <a:t> </a:t>
            </a:r>
            <a:r>
              <a:rPr lang="en-US" dirty="0" err="1" smtClean="0"/>
              <a:t>Zard</a:t>
            </a:r>
            <a:r>
              <a:rPr lang="en-US" dirty="0" smtClean="0"/>
              <a:t> </a:t>
            </a:r>
            <a:r>
              <a:rPr lang="en-US" dirty="0" err="1" smtClean="0"/>
              <a:t>Buzhan</a:t>
            </a:r>
            <a:r>
              <a:rPr lang="en-US" dirty="0" smtClean="0"/>
              <a:t> - </a:t>
            </a:r>
            <a:r>
              <a:rPr lang="en-US" dirty="0" err="1" smtClean="0"/>
              <a:t>Nishapur</a:t>
            </a:r>
            <a:r>
              <a:rPr lang="en-US" dirty="0" smtClean="0"/>
              <a:t> 1" by Sonia </a:t>
            </a:r>
            <a:r>
              <a:rPr lang="en-US" dirty="0" err="1" smtClean="0"/>
              <a:t>Sevilla</a:t>
            </a:r>
            <a:r>
              <a:rPr lang="en-US" dirty="0" smtClean="0"/>
              <a:t> - Own work. Licensed under CC0 via Commons - </a:t>
            </a:r>
            <a:r>
              <a:rPr lang="en-US" u="sng" dirty="0" smtClean="0">
                <a:hlinkClick r:id="rId8"/>
              </a:rPr>
              <a:t>https://commons.wikimedia.org/wiki/File:Kamar_Zard_Buzhan_-_Nishapur_1.jpg#/media/File:Kamar_Zard_Buzhan_-_Nishapur_1.jpg</a:t>
            </a:r>
            <a:endParaRPr lang="en-US" dirty="0" smtClean="0"/>
          </a:p>
          <a:p>
            <a:pPr marL="0" indent="0">
              <a:buNone/>
            </a:pPr>
            <a:r>
              <a:rPr lang="en-US" dirty="0" smtClean="0"/>
              <a:t> </a:t>
            </a:r>
          </a:p>
          <a:p>
            <a:pPr marL="0" indent="0">
              <a:buNone/>
            </a:pPr>
            <a:r>
              <a:rPr lang="en-US" dirty="0" smtClean="0"/>
              <a:t>Train derailment: This work is </a:t>
            </a:r>
            <a:r>
              <a:rPr lang="en-US" u="sng" dirty="0" smtClean="0">
                <a:hlinkClick r:id="rId9" tooltip="freedomdefined:Definition"/>
              </a:rPr>
              <a:t>free</a:t>
            </a:r>
            <a:r>
              <a:rPr lang="en-US" dirty="0" smtClean="0"/>
              <a:t> and may be used by anyone for any purpose. If you wish to </a:t>
            </a:r>
            <a:r>
              <a:rPr lang="en-US" b="1" u="sng" dirty="0" smtClean="0">
                <a:hlinkClick r:id="rId10" tooltip="Commons:Reusing content outside Wikimedia"/>
              </a:rPr>
              <a:t>use this content</a:t>
            </a:r>
            <a:r>
              <a:rPr lang="en-US" dirty="0" smtClean="0"/>
              <a:t>, you do not need to request permission as long as you follow any licensing requirements mentioned on this page.</a:t>
            </a:r>
          </a:p>
          <a:p>
            <a:pPr marL="0" indent="0">
              <a:buNone/>
            </a:pPr>
            <a:r>
              <a:rPr lang="en-US" dirty="0" smtClean="0"/>
              <a:t>Wikimedia has received an e-mail confirming that the copyright holder has approved publication under the terms mentioned on this page. This correspondence has </a:t>
            </a:r>
            <a:r>
              <a:rPr lang="en-US" dirty="0" err="1" smtClean="0"/>
              <a:t>been</a:t>
            </a:r>
            <a:r>
              <a:rPr lang="en-US" b="1" dirty="0" err="1" smtClean="0"/>
              <a:t>reviewed</a:t>
            </a:r>
            <a:r>
              <a:rPr lang="en-US" dirty="0" smtClean="0"/>
              <a:t> by an </a:t>
            </a:r>
            <a:r>
              <a:rPr lang="en-US" u="sng" dirty="0" smtClean="0">
                <a:hlinkClick r:id="rId11" tooltip="Category:Commons OTRS volunteers"/>
              </a:rPr>
              <a:t>OTRS member</a:t>
            </a:r>
            <a:r>
              <a:rPr lang="en-US" dirty="0" smtClean="0"/>
              <a:t> and stored in our </a:t>
            </a:r>
            <a:r>
              <a:rPr lang="en-US" u="sng" dirty="0" smtClean="0">
                <a:hlinkClick r:id="rId12" tooltip="Commons:OTRS"/>
              </a:rPr>
              <a:t>permission archive</a:t>
            </a:r>
            <a:r>
              <a:rPr lang="en-US" dirty="0" smtClean="0"/>
              <a:t>. The correspondence is available to trusted volunteers as </a:t>
            </a:r>
            <a:r>
              <a:rPr lang="en-US" b="1" u="sng" dirty="0" smtClean="0">
                <a:hlinkClick r:id="rId13"/>
              </a:rPr>
              <a:t>ticket #2007022710013697</a:t>
            </a:r>
            <a:r>
              <a:rPr lang="en-US" dirty="0" smtClean="0"/>
              <a:t>.</a:t>
            </a:r>
          </a:p>
          <a:p>
            <a:pPr marL="0" indent="0">
              <a:buNone/>
            </a:pPr>
            <a:r>
              <a:rPr lang="en-US" dirty="0" smtClean="0"/>
              <a:t>If you have questions about the archived correspondence, please use the </a:t>
            </a:r>
            <a:r>
              <a:rPr lang="en-US" u="sng" dirty="0" smtClean="0">
                <a:hlinkClick r:id="rId14" tooltip="Commons:OTRS/Noticeboard"/>
              </a:rPr>
              <a:t>OTRS noticeboard</a:t>
            </a:r>
            <a:r>
              <a:rPr lang="en-US" dirty="0" smtClean="0"/>
              <a:t>. Ticket </a:t>
            </a:r>
            <a:r>
              <a:rPr lang="en-US" dirty="0" err="1" smtClean="0"/>
              <a:t>link:</a:t>
            </a:r>
            <a:r>
              <a:rPr lang="en-US" u="sng" dirty="0" err="1" smtClean="0">
                <a:hlinkClick r:id="rId13"/>
              </a:rPr>
              <a:t>https</a:t>
            </a:r>
            <a:r>
              <a:rPr lang="en-US" u="sng" dirty="0" smtClean="0">
                <a:hlinkClick r:id="rId13"/>
              </a:rPr>
              <a:t>://ticket.wikimedia.org/otrs/index.pl?Action=AgentTicketZoom&amp;TicketNumber=2007022710013697</a:t>
            </a:r>
            <a:endParaRPr lang="en-US" dirty="0" smtClean="0"/>
          </a:p>
          <a:p>
            <a:pPr marL="0" indent="0">
              <a:buNone/>
            </a:pPr>
            <a:r>
              <a:rPr lang="en-US" dirty="0" smtClean="0"/>
              <a:t>Credit the author: "</a:t>
            </a:r>
            <a:r>
              <a:rPr lang="en-US" dirty="0" err="1" smtClean="0"/>
              <a:t>VirginPendolinoDerailment</a:t>
            </a:r>
            <a:r>
              <a:rPr lang="en-US" dirty="0" smtClean="0"/>
              <a:t>" by Lawrence Clift - http://</a:t>
            </a:r>
            <a:r>
              <a:rPr lang="en-US" dirty="0" err="1" smtClean="0"/>
              <a:t>www.lawrencecliftphotography.co.uk</a:t>
            </a:r>
            <a:r>
              <a:rPr lang="en-US" dirty="0" smtClean="0"/>
              <a:t>/images/</a:t>
            </a:r>
            <a:r>
              <a:rPr lang="en-US" dirty="0" err="1" smtClean="0"/>
              <a:t>ila</a:t>
            </a:r>
            <a:r>
              <a:rPr lang="en-US" dirty="0" smtClean="0"/>
              <a:t>/1553_847036.jpg. Licensed under CC BY-SA 3.0 via Commons - </a:t>
            </a:r>
            <a:r>
              <a:rPr lang="en-US" u="sng" dirty="0" smtClean="0">
                <a:hlinkClick r:id="rId15"/>
              </a:rPr>
              <a:t>https://commons.wikimedia.org/wiki/File:VirginPendolinoDerailment.jpg#/media/File:VirginPendolinoDerailment.jpg</a:t>
            </a:r>
            <a:r>
              <a:rPr lang="en-US" dirty="0" smtClean="0"/>
              <a:t> </a:t>
            </a:r>
          </a:p>
          <a:p>
            <a:pPr marL="0" indent="0">
              <a:buNone/>
            </a:pPr>
            <a:r>
              <a:rPr lang="en-US" dirty="0" smtClean="0"/>
              <a:t> </a:t>
            </a:r>
          </a:p>
          <a:p>
            <a:pPr marL="0" indent="0">
              <a:buNone/>
            </a:pPr>
            <a:r>
              <a:rPr lang="en-US" dirty="0" smtClean="0"/>
              <a:t> </a:t>
            </a:r>
            <a:endParaRPr lang="en-US" dirty="0"/>
          </a:p>
        </p:txBody>
      </p:sp>
    </p:spTree>
    <p:extLst>
      <p:ext uri="{BB962C8B-B14F-4D97-AF65-F5344CB8AC3E}">
        <p14:creationId xmlns:p14="http://schemas.microsoft.com/office/powerpoint/2010/main" val="191869523"/>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bg2">
                    <a:lumMod val="25000"/>
                  </a:schemeClr>
                </a:solidFill>
                <a:latin typeface="Bookman Old Style"/>
                <a:cs typeface="Bookman Old Style"/>
              </a:rPr>
              <a:t>Backups/Notes/Links/Credits</a:t>
            </a:r>
            <a:endParaRPr lang="en-US" sz="3200" dirty="0"/>
          </a:p>
        </p:txBody>
      </p:sp>
      <p:sp>
        <p:nvSpPr>
          <p:cNvPr id="5" name="Content Placeholder 4"/>
          <p:cNvSpPr>
            <a:spLocks noGrp="1"/>
          </p:cNvSpPr>
          <p:nvPr>
            <p:ph idx="1"/>
          </p:nvPr>
        </p:nvSpPr>
        <p:spPr>
          <a:xfrm>
            <a:off x="457200" y="1417638"/>
            <a:ext cx="8229600" cy="4525963"/>
          </a:xfrm>
        </p:spPr>
        <p:txBody>
          <a:bodyPr>
            <a:normAutofit fontScale="40000" lnSpcReduction="20000"/>
          </a:bodyPr>
          <a:lstStyle/>
          <a:p>
            <a:pPr marL="0" indent="0">
              <a:buNone/>
            </a:pPr>
            <a:r>
              <a:rPr lang="en-US" sz="5600" dirty="0"/>
              <a:t>Photograph </a:t>
            </a:r>
            <a:r>
              <a:rPr lang="en-US" sz="5600" dirty="0" smtClean="0"/>
              <a:t>credits</a:t>
            </a:r>
            <a:endParaRPr lang="en-US" sz="5600" dirty="0"/>
          </a:p>
          <a:p>
            <a:pPr marL="0" indent="0">
              <a:buNone/>
            </a:pPr>
            <a:r>
              <a:rPr lang="en-US" dirty="0" smtClean="0"/>
              <a:t>Slide</a:t>
            </a:r>
            <a:r>
              <a:rPr lang="en-US" dirty="0"/>
              <a:t> </a:t>
            </a:r>
            <a:r>
              <a:rPr lang="en-US" dirty="0" smtClean="0"/>
              <a:t>32</a:t>
            </a:r>
          </a:p>
          <a:p>
            <a:pPr marL="0" indent="0">
              <a:buNone/>
            </a:pPr>
            <a:r>
              <a:rPr lang="en-US" dirty="0"/>
              <a:t>Computer crash: </a:t>
            </a:r>
            <a:r>
              <a:rPr lang="en-US" dirty="0" err="1" smtClean="0"/>
              <a:t>Pixabay</a:t>
            </a:r>
            <a:r>
              <a:rPr lang="en-US" dirty="0" smtClean="0"/>
              <a:t>: https</a:t>
            </a:r>
            <a:r>
              <a:rPr lang="en-US" dirty="0"/>
              <a:t>://</a:t>
            </a:r>
            <a:r>
              <a:rPr lang="en-US" dirty="0" err="1"/>
              <a:t>pixabay.com</a:t>
            </a:r>
            <a:r>
              <a:rPr lang="en-US" dirty="0"/>
              <a:t>/en/broken-computer-emoticon-smiley-153601/</a:t>
            </a:r>
          </a:p>
          <a:p>
            <a:pPr marL="0" indent="0">
              <a:buNone/>
            </a:pPr>
            <a:r>
              <a:rPr lang="en-US" b="1" dirty="0"/>
              <a:t>Stern old woman: </a:t>
            </a:r>
            <a:r>
              <a:rPr lang="en-US" b="1" dirty="0" err="1"/>
              <a:t>Pixabay</a:t>
            </a:r>
            <a:r>
              <a:rPr lang="en-US" b="1" dirty="0"/>
              <a:t>: Using Images and Videos</a:t>
            </a:r>
          </a:p>
          <a:p>
            <a:pPr marL="0" indent="0">
              <a:buNone/>
            </a:pPr>
            <a:r>
              <a:rPr lang="en-US" dirty="0"/>
              <a:t>Uploaded Images and Videos on </a:t>
            </a:r>
            <a:r>
              <a:rPr lang="en-US" dirty="0" err="1"/>
              <a:t>Pixabay</a:t>
            </a:r>
            <a:r>
              <a:rPr lang="en-US" dirty="0"/>
              <a:t> are released under </a:t>
            </a:r>
            <a:r>
              <a:rPr lang="en-US" u="sng" dirty="0"/>
              <a:t>Creative Commons CC0</a:t>
            </a:r>
            <a:r>
              <a:rPr lang="en-US" dirty="0"/>
              <a:t>. To the extent possible under law, </a:t>
            </a:r>
            <a:r>
              <a:rPr lang="en-US" dirty="0" err="1"/>
              <a:t>uploaders</a:t>
            </a:r>
            <a:r>
              <a:rPr lang="en-US" dirty="0"/>
              <a:t> of </a:t>
            </a:r>
            <a:r>
              <a:rPr lang="en-US" dirty="0" err="1"/>
              <a:t>Pixabay</a:t>
            </a:r>
            <a:r>
              <a:rPr lang="en-US" dirty="0"/>
              <a:t> have waived all copyright and related or neighboring rights to these Images and Videos. You are free to adapt and use them for commercial purposes without attributing the original author or source. Although not required, a link back to </a:t>
            </a:r>
            <a:r>
              <a:rPr lang="en-US" dirty="0" err="1"/>
              <a:t>Pixabay</a:t>
            </a:r>
            <a:r>
              <a:rPr lang="en-US" dirty="0"/>
              <a:t> is appreciated.</a:t>
            </a:r>
          </a:p>
          <a:p>
            <a:pPr marL="0" indent="0">
              <a:buNone/>
            </a:pPr>
            <a:r>
              <a:rPr lang="en-US" dirty="0"/>
              <a:t>Limitations:</a:t>
            </a:r>
          </a:p>
          <a:p>
            <a:pPr marL="0" indent="0">
              <a:buNone/>
            </a:pPr>
            <a:r>
              <a:rPr lang="en-US" dirty="0"/>
              <a:t>a) Images and Videos depicting identifiable persons may not be used for pornographic, unlawful or other immoral purposes, or in a way that can give a bad name to people, or to imply endorsement of products and services by those persons, brands, </a:t>
            </a:r>
            <a:r>
              <a:rPr lang="en-US" dirty="0" err="1"/>
              <a:t>organisations</a:t>
            </a:r>
            <a:r>
              <a:rPr lang="en-US" dirty="0"/>
              <a:t>, etc.</a:t>
            </a:r>
          </a:p>
          <a:p>
            <a:pPr marL="0" indent="0">
              <a:buNone/>
            </a:pPr>
            <a:r>
              <a:rPr lang="en-US" dirty="0"/>
              <a:t>b) Since </a:t>
            </a:r>
            <a:r>
              <a:rPr lang="en-US" dirty="0" err="1"/>
              <a:t>Pixabay</a:t>
            </a:r>
            <a:r>
              <a:rPr lang="en-US" dirty="0"/>
              <a:t> does not require a written Model Release for each Image or Video that shows identifiable people, We cannot guarantee that You will be able to use the Content for any purpose You like. If there is a Model Release, We do not make warranties whatsoever as to the legality or validity of it.</a:t>
            </a:r>
          </a:p>
          <a:p>
            <a:pPr marL="0" indent="0">
              <a:buNone/>
            </a:pPr>
            <a:r>
              <a:rPr lang="en-US" dirty="0"/>
              <a:t>c) Furthermore, certain Images or Videos may be subject to additional copyrights, property rights, trademarks etc. and may require the consent of a third party or the license of these rights. </a:t>
            </a:r>
            <a:r>
              <a:rPr lang="en-US" dirty="0" err="1"/>
              <a:t>Pixabay</a:t>
            </a:r>
            <a:r>
              <a:rPr lang="en-US" dirty="0"/>
              <a:t> does not represent or make any warranties that it owns or licenses any of the mentioned, nor does it grant them. It's your sole responsibility to make sure that You have all the necessary rights, consents and licenses for the use of the Content.</a:t>
            </a:r>
          </a:p>
          <a:p>
            <a:pPr marL="0" indent="0">
              <a:buNone/>
            </a:pPr>
            <a:r>
              <a:rPr lang="en-US" dirty="0"/>
              <a:t>You use the Website, its Images and Videos at your own risk.</a:t>
            </a:r>
          </a:p>
          <a:p>
            <a:pPr marL="0" indent="0">
              <a:buNone/>
            </a:pPr>
            <a:r>
              <a:rPr lang="en-US" dirty="0"/>
              <a:t>File folder: </a:t>
            </a:r>
            <a:r>
              <a:rPr lang="en-US" b="1" u="sng" dirty="0">
                <a:hlinkClick r:id="rId2" tooltip="Go to Christian Guthier's photostream"/>
              </a:rPr>
              <a:t>Christian Guthier</a:t>
            </a:r>
            <a:r>
              <a:rPr lang="en-US" dirty="0"/>
              <a:t> CC2 license</a:t>
            </a:r>
          </a:p>
          <a:p>
            <a:pPr marL="0" indent="0">
              <a:buNone/>
            </a:pPr>
            <a:endParaRPr lang="en-US" dirty="0"/>
          </a:p>
        </p:txBody>
      </p:sp>
    </p:spTree>
    <p:extLst>
      <p:ext uri="{BB962C8B-B14F-4D97-AF65-F5344CB8AC3E}">
        <p14:creationId xmlns:p14="http://schemas.microsoft.com/office/powerpoint/2010/main" val="1164782699"/>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Do</a:t>
            </a:r>
            <a:endParaRPr lang="en-US" dirty="0"/>
          </a:p>
        </p:txBody>
      </p:sp>
      <p:sp>
        <p:nvSpPr>
          <p:cNvPr id="4" name="TextBox 3"/>
          <p:cNvSpPr txBox="1"/>
          <p:nvPr/>
        </p:nvSpPr>
        <p:spPr>
          <a:xfrm>
            <a:off x="457200" y="1365112"/>
            <a:ext cx="8229600" cy="1815882"/>
          </a:xfrm>
          <a:prstGeom prst="rect">
            <a:avLst/>
          </a:prstGeom>
          <a:solidFill>
            <a:srgbClr val="FFFF00"/>
          </a:solidFill>
          <a:ln>
            <a:solidFill>
              <a:srgbClr val="0000FF"/>
            </a:solidFill>
          </a:ln>
        </p:spPr>
        <p:txBody>
          <a:bodyPr wrap="square" rtlCol="0">
            <a:spAutoFit/>
          </a:bodyPr>
          <a:lstStyle/>
          <a:p>
            <a:pPr>
              <a:defRPr/>
            </a:pPr>
            <a:r>
              <a:rPr lang="en-US" sz="1400" dirty="0" smtClean="0">
                <a:latin typeface="Arial"/>
                <a:cs typeface="Arial"/>
              </a:rPr>
              <a:t>Slide 4: </a:t>
            </a:r>
            <a:r>
              <a:rPr lang="en-US" sz="1400" dirty="0" smtClean="0">
                <a:solidFill>
                  <a:srgbClr val="FF0000"/>
                </a:solidFill>
              </a:rPr>
              <a:t>ADD </a:t>
            </a:r>
            <a:r>
              <a:rPr lang="en-US" sz="1400" dirty="0">
                <a:solidFill>
                  <a:srgbClr val="FF0000"/>
                </a:solidFill>
              </a:rPr>
              <a:t>ANECDOTES? See if there are </a:t>
            </a:r>
            <a:r>
              <a:rPr lang="en-US" sz="1400" dirty="0"/>
              <a:t>author comments on Nano site, maybe in pep </a:t>
            </a:r>
            <a:r>
              <a:rPr lang="en-US" sz="1400" dirty="0" smtClean="0"/>
              <a:t>talks</a:t>
            </a:r>
            <a:endParaRPr lang="en-US" sz="1400" dirty="0" smtClean="0">
              <a:latin typeface="Arial"/>
              <a:cs typeface="Arial"/>
            </a:endParaRPr>
          </a:p>
          <a:p>
            <a:pPr>
              <a:defRPr/>
            </a:pPr>
            <a:r>
              <a:rPr lang="en-US" sz="1400" dirty="0">
                <a:latin typeface="Arial"/>
                <a:cs typeface="Arial"/>
              </a:rPr>
              <a:t>S</a:t>
            </a:r>
            <a:r>
              <a:rPr lang="en-US" sz="1400" dirty="0" smtClean="0">
                <a:latin typeface="Arial"/>
                <a:cs typeface="Arial"/>
              </a:rPr>
              <a:t>lide </a:t>
            </a:r>
            <a:r>
              <a:rPr lang="en-US" sz="1400" dirty="0">
                <a:latin typeface="Arial"/>
                <a:cs typeface="Arial"/>
              </a:rPr>
              <a:t>16, </a:t>
            </a:r>
            <a:r>
              <a:rPr lang="en-US" sz="1400" dirty="0" smtClean="0">
                <a:latin typeface="Arial"/>
                <a:cs typeface="Arial"/>
              </a:rPr>
              <a:t>Need </a:t>
            </a:r>
            <a:r>
              <a:rPr lang="en-US" sz="1400" dirty="0">
                <a:latin typeface="Arial"/>
                <a:cs typeface="Arial"/>
              </a:rPr>
              <a:t>examples/explanations of </a:t>
            </a:r>
            <a:r>
              <a:rPr lang="en-US" sz="1400" dirty="0" smtClean="0">
                <a:latin typeface="Arial"/>
                <a:cs typeface="Arial"/>
              </a:rPr>
              <a:t>some of these premiums</a:t>
            </a:r>
            <a:endParaRPr lang="en-US" sz="1400" dirty="0">
              <a:latin typeface="Arial"/>
              <a:cs typeface="Arial"/>
            </a:endParaRPr>
          </a:p>
          <a:p>
            <a:r>
              <a:rPr lang="en-US" sz="1400" dirty="0" smtClean="0">
                <a:latin typeface="Avenir Light"/>
                <a:cs typeface="Avenir Light"/>
              </a:rPr>
              <a:t>Review images and improve quality where possible</a:t>
            </a:r>
          </a:p>
          <a:p>
            <a:r>
              <a:rPr lang="en-US" sz="1400" dirty="0" smtClean="0">
                <a:latin typeface="Avenir Light"/>
                <a:cs typeface="Avenir Light"/>
              </a:rPr>
              <a:t>Review/fix </a:t>
            </a:r>
            <a:r>
              <a:rPr lang="en-US" sz="1400" dirty="0">
                <a:latin typeface="Avenir Light"/>
                <a:cs typeface="Avenir Light"/>
              </a:rPr>
              <a:t>fonts </a:t>
            </a:r>
            <a:r>
              <a:rPr lang="en-US" sz="1400" dirty="0" smtClean="0">
                <a:latin typeface="Avenir Light"/>
                <a:cs typeface="Avenir Light"/>
              </a:rPr>
              <a:t>throughout</a:t>
            </a:r>
          </a:p>
          <a:p>
            <a:r>
              <a:rPr lang="en-US" sz="1400" dirty="0" smtClean="0">
                <a:latin typeface="Avenir Light"/>
                <a:cs typeface="Avenir Light"/>
              </a:rPr>
              <a:t>Review animations</a:t>
            </a:r>
          </a:p>
          <a:p>
            <a:r>
              <a:rPr lang="en-US" sz="1400" dirty="0" smtClean="0">
                <a:latin typeface="Avenir Light"/>
                <a:cs typeface="Avenir Light"/>
              </a:rPr>
              <a:t>Provide image credits</a:t>
            </a:r>
          </a:p>
          <a:p>
            <a:r>
              <a:rPr lang="en-US" sz="1400" dirty="0" smtClean="0">
                <a:latin typeface="Avenir Light"/>
                <a:cs typeface="Avenir Light"/>
              </a:rPr>
              <a:t>Provide links</a:t>
            </a:r>
          </a:p>
          <a:p>
            <a:r>
              <a:rPr lang="en-US" sz="1400" dirty="0" smtClean="0"/>
              <a:t>Always: Bring </a:t>
            </a:r>
            <a:r>
              <a:rPr lang="en-US" sz="1400" dirty="0"/>
              <a:t>VGA </a:t>
            </a:r>
            <a:r>
              <a:rPr lang="en-US" sz="1400" dirty="0" smtClean="0"/>
              <a:t>adapter</a:t>
            </a:r>
            <a:endParaRPr lang="en-US" sz="1400" dirty="0"/>
          </a:p>
        </p:txBody>
      </p:sp>
    </p:spTree>
    <p:extLst>
      <p:ext uri="{BB962C8B-B14F-4D97-AF65-F5344CB8AC3E}">
        <p14:creationId xmlns:p14="http://schemas.microsoft.com/office/powerpoint/2010/main" val="643716962"/>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409" y="522871"/>
            <a:ext cx="7182391" cy="965140"/>
          </a:xfrm>
        </p:spPr>
        <p:txBody>
          <a:bodyPr>
            <a:normAutofit/>
          </a:bodyPr>
          <a:lstStyle/>
          <a:p>
            <a:r>
              <a:rPr lang="en-US" sz="2400" b="1" dirty="0" smtClean="0">
                <a:solidFill>
                  <a:schemeClr val="bg2">
                    <a:lumMod val="25000"/>
                  </a:schemeClr>
                </a:solidFill>
                <a:latin typeface="Bookman Old Style"/>
                <a:cs typeface="Bookman Old Style"/>
              </a:rPr>
              <a:t>So...</a:t>
            </a:r>
            <a:r>
              <a:rPr lang="en-US" sz="2400" b="1" dirty="0" smtClean="0">
                <a:solidFill>
                  <a:srgbClr val="4A452A"/>
                </a:solidFill>
                <a:latin typeface="Bookman Old Style"/>
                <a:cs typeface="Bookman Old Style"/>
              </a:rPr>
              <a:t>what</a:t>
            </a:r>
            <a:r>
              <a:rPr lang="en-US" sz="2400" b="1" dirty="0" smtClean="0">
                <a:solidFill>
                  <a:schemeClr val="bg2">
                    <a:lumMod val="25000"/>
                  </a:schemeClr>
                </a:solidFill>
                <a:latin typeface="Bookman Old Style"/>
                <a:cs typeface="Bookman Old Style"/>
              </a:rPr>
              <a:t> </a:t>
            </a:r>
            <a:r>
              <a:rPr lang="en-US" sz="2400" b="1" i="1" dirty="0" smtClean="0">
                <a:solidFill>
                  <a:schemeClr val="bg2">
                    <a:lumMod val="25000"/>
                  </a:schemeClr>
                </a:solidFill>
                <a:latin typeface="Bookman Old Style"/>
                <a:cs typeface="Bookman Old Style"/>
              </a:rPr>
              <a:t>is</a:t>
            </a:r>
            <a:r>
              <a:rPr lang="en-US" sz="2400" b="1" dirty="0" smtClean="0">
                <a:solidFill>
                  <a:schemeClr val="bg2">
                    <a:lumMod val="25000"/>
                  </a:schemeClr>
                </a:solidFill>
                <a:latin typeface="Bookman Old Style"/>
                <a:cs typeface="Bookman Old Style"/>
              </a:rPr>
              <a:t> National Novel Writing Month?</a:t>
            </a:r>
            <a:endParaRPr lang="en-US" sz="2400" b="1" dirty="0">
              <a:solidFill>
                <a:schemeClr val="bg2">
                  <a:lumMod val="25000"/>
                </a:schemeClr>
              </a:solidFill>
              <a:latin typeface="Bookman Old Style"/>
              <a:cs typeface="Bookman Old Style"/>
            </a:endParaRPr>
          </a:p>
        </p:txBody>
      </p:sp>
      <p:pic>
        <p:nvPicPr>
          <p:cNvPr id="4" name="Picture 3"/>
          <p:cNvPicPr>
            <a:picLocks noChangeAspect="1"/>
          </p:cNvPicPr>
          <p:nvPr/>
        </p:nvPicPr>
        <p:blipFill>
          <a:blip r:embed="rId3"/>
          <a:stretch>
            <a:fillRect/>
          </a:stretch>
        </p:blipFill>
        <p:spPr>
          <a:xfrm>
            <a:off x="430742" y="197035"/>
            <a:ext cx="1073667" cy="1468836"/>
          </a:xfrm>
          <a:prstGeom prst="rect">
            <a:avLst/>
          </a:prstGeom>
        </p:spPr>
      </p:pic>
      <p:grpSp>
        <p:nvGrpSpPr>
          <p:cNvPr id="8" name="Group 7"/>
          <p:cNvGrpSpPr/>
          <p:nvPr/>
        </p:nvGrpSpPr>
        <p:grpSpPr>
          <a:xfrm>
            <a:off x="477025" y="1612675"/>
            <a:ext cx="3448705" cy="3113920"/>
            <a:chOff x="477025" y="1612675"/>
            <a:chExt cx="3448705" cy="3113920"/>
          </a:xfrm>
        </p:grpSpPr>
        <p:pic>
          <p:nvPicPr>
            <p:cNvPr id="5" name="Picture 4" descr="GoldenGateBrid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25" y="2140066"/>
              <a:ext cx="3448705" cy="2586529"/>
            </a:xfrm>
            <a:prstGeom prst="rect">
              <a:avLst/>
            </a:prstGeom>
          </p:spPr>
        </p:pic>
        <p:sp>
          <p:nvSpPr>
            <p:cNvPr id="13" name="Rectangle 12"/>
            <p:cNvSpPr/>
            <p:nvPr/>
          </p:nvSpPr>
          <p:spPr>
            <a:xfrm>
              <a:off x="477025" y="1612675"/>
              <a:ext cx="3448704" cy="584776"/>
            </a:xfrm>
            <a:prstGeom prst="rect">
              <a:avLst/>
            </a:prstGeom>
            <a:noFill/>
          </p:spPr>
          <p:txBody>
            <a:bodyPr wrap="square" lIns="91440" tIns="45720" rIns="91440" bIns="45720">
              <a:spAutoFit/>
            </a:bodyPr>
            <a:lstStyle/>
            <a:p>
              <a:pPr algn="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a:cs typeface="Bookman Old Style"/>
                </a:rPr>
                <a:t>1999</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a:cs typeface="Bookman Old Style"/>
              </a:endParaRPr>
            </a:p>
          </p:txBody>
        </p:sp>
        <p:sp>
          <p:nvSpPr>
            <p:cNvPr id="15" name="TextBox 14"/>
            <p:cNvSpPr txBox="1"/>
            <p:nvPr/>
          </p:nvSpPr>
          <p:spPr>
            <a:xfrm>
              <a:off x="2521516" y="2181598"/>
              <a:ext cx="1184152" cy="369332"/>
            </a:xfrm>
            <a:prstGeom prst="rect">
              <a:avLst/>
            </a:prstGeom>
            <a:noFill/>
          </p:spPr>
          <p:txBody>
            <a:bodyPr wrap="none" rtlCol="0">
              <a:spAutoFit/>
            </a:bodyPr>
            <a:lstStyle/>
            <a:p>
              <a:r>
                <a:rPr lang="en-US" dirty="0" smtClean="0">
                  <a:latin typeface="Arial"/>
                  <a:cs typeface="Arial"/>
                </a:rPr>
                <a:t>21 writers</a:t>
              </a:r>
              <a:endParaRPr lang="en-US" dirty="0">
                <a:latin typeface="Arial"/>
                <a:cs typeface="Arial"/>
              </a:endParaRPr>
            </a:p>
          </p:txBody>
        </p:sp>
      </p:grpSp>
      <p:grpSp>
        <p:nvGrpSpPr>
          <p:cNvPr id="3" name="Group 2"/>
          <p:cNvGrpSpPr/>
          <p:nvPr/>
        </p:nvGrpSpPr>
        <p:grpSpPr>
          <a:xfrm>
            <a:off x="5294507" y="1612675"/>
            <a:ext cx="2780138" cy="3582540"/>
            <a:chOff x="5294507" y="1612675"/>
            <a:chExt cx="2780138" cy="3582540"/>
          </a:xfrm>
        </p:grpSpPr>
        <p:pic>
          <p:nvPicPr>
            <p:cNvPr id="12" name="Picture 11"/>
            <p:cNvPicPr>
              <a:picLocks noChangeAspect="1"/>
            </p:cNvPicPr>
            <p:nvPr/>
          </p:nvPicPr>
          <p:blipFill>
            <a:blip r:embed="rId5"/>
            <a:stretch>
              <a:fillRect/>
            </a:stretch>
          </p:blipFill>
          <p:spPr>
            <a:xfrm flipH="1">
              <a:off x="5294507" y="1704354"/>
              <a:ext cx="2780138" cy="3490861"/>
            </a:xfrm>
            <a:prstGeom prst="rect">
              <a:avLst/>
            </a:prstGeom>
          </p:spPr>
        </p:pic>
        <p:sp>
          <p:nvSpPr>
            <p:cNvPr id="11" name="Rectangle 10"/>
            <p:cNvSpPr/>
            <p:nvPr/>
          </p:nvSpPr>
          <p:spPr>
            <a:xfrm>
              <a:off x="6684570" y="1612675"/>
              <a:ext cx="1390075" cy="584776"/>
            </a:xfrm>
            <a:prstGeom prst="rect">
              <a:avLst/>
            </a:prstGeom>
            <a:noFill/>
          </p:spPr>
          <p:txBody>
            <a:bodyPr wrap="square" lIns="91440" tIns="45720" rIns="91440" bIns="45720">
              <a:spAutoFit/>
            </a:bodyPr>
            <a:lstStyle/>
            <a:p>
              <a:pPr algn="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a:cs typeface="Bookman Old Style"/>
                </a:rPr>
                <a:t>2000</a:t>
              </a:r>
            </a:p>
          </p:txBody>
        </p:sp>
        <p:sp>
          <p:nvSpPr>
            <p:cNvPr id="16" name="TextBox 15"/>
            <p:cNvSpPr txBox="1"/>
            <p:nvPr/>
          </p:nvSpPr>
          <p:spPr>
            <a:xfrm rot="3600814">
              <a:off x="5836306" y="3733043"/>
              <a:ext cx="1124514" cy="307777"/>
            </a:xfrm>
            <a:prstGeom prst="rect">
              <a:avLst/>
            </a:prstGeom>
            <a:noFill/>
          </p:spPr>
          <p:txBody>
            <a:bodyPr wrap="none" rtlCol="0">
              <a:spAutoFit/>
            </a:bodyPr>
            <a:lstStyle/>
            <a:p>
              <a:pPr algn="ctr"/>
              <a:r>
                <a:rPr lang="en-US" sz="1400" dirty="0" smtClean="0">
                  <a:latin typeface="Stencil"/>
                  <a:cs typeface="Stencil"/>
                </a:rPr>
                <a:t>November </a:t>
              </a:r>
            </a:p>
          </p:txBody>
        </p:sp>
        <p:sp>
          <p:nvSpPr>
            <p:cNvPr id="17" name="TextBox 16"/>
            <p:cNvSpPr txBox="1"/>
            <p:nvPr/>
          </p:nvSpPr>
          <p:spPr>
            <a:xfrm rot="20907151">
              <a:off x="6788020" y="3762001"/>
              <a:ext cx="428322" cy="307777"/>
            </a:xfrm>
            <a:prstGeom prst="rect">
              <a:avLst/>
            </a:prstGeom>
            <a:noFill/>
          </p:spPr>
          <p:txBody>
            <a:bodyPr wrap="none" rtlCol="0">
              <a:spAutoFit/>
            </a:bodyPr>
            <a:lstStyle/>
            <a:p>
              <a:pPr algn="ctr"/>
              <a:r>
                <a:rPr lang="en-US" sz="1400" dirty="0" smtClean="0">
                  <a:latin typeface="Stencil"/>
                  <a:cs typeface="Stencil"/>
                </a:rPr>
                <a:t>Or </a:t>
              </a:r>
            </a:p>
          </p:txBody>
        </p:sp>
        <p:sp>
          <p:nvSpPr>
            <p:cNvPr id="18" name="TextBox 17"/>
            <p:cNvSpPr txBox="1"/>
            <p:nvPr/>
          </p:nvSpPr>
          <p:spPr>
            <a:xfrm rot="16861161">
              <a:off x="7253322" y="3536989"/>
              <a:ext cx="694083" cy="307777"/>
            </a:xfrm>
            <a:prstGeom prst="rect">
              <a:avLst/>
            </a:prstGeom>
            <a:noFill/>
          </p:spPr>
          <p:txBody>
            <a:bodyPr wrap="none" rtlCol="0">
              <a:spAutoFit/>
            </a:bodyPr>
            <a:lstStyle/>
            <a:p>
              <a:pPr algn="ctr"/>
              <a:r>
                <a:rPr lang="en-US" sz="1400" dirty="0" smtClean="0">
                  <a:latin typeface="Stencil"/>
                  <a:cs typeface="Stencil"/>
                </a:rPr>
                <a:t>Bust!</a:t>
              </a:r>
              <a:endParaRPr lang="en-US" sz="1400" dirty="0">
                <a:latin typeface="Stencil"/>
                <a:cs typeface="Stencil"/>
              </a:endParaRPr>
            </a:p>
          </p:txBody>
        </p:sp>
      </p:grpSp>
      <p:grpSp>
        <p:nvGrpSpPr>
          <p:cNvPr id="9" name="Group 8"/>
          <p:cNvGrpSpPr/>
          <p:nvPr/>
        </p:nvGrpSpPr>
        <p:grpSpPr>
          <a:xfrm>
            <a:off x="477025" y="5580040"/>
            <a:ext cx="8022949" cy="1050633"/>
            <a:chOff x="477025" y="5644180"/>
            <a:chExt cx="8022949" cy="1050633"/>
          </a:xfrm>
        </p:grpSpPr>
        <p:sp>
          <p:nvSpPr>
            <p:cNvPr id="7" name="Content Placeholder 2"/>
            <p:cNvSpPr txBox="1">
              <a:spLocks/>
            </p:cNvSpPr>
            <p:nvPr/>
          </p:nvSpPr>
          <p:spPr>
            <a:xfrm>
              <a:off x="3276347" y="5905888"/>
              <a:ext cx="4526227" cy="5847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solidFill>
                    <a:schemeClr val="bg2">
                      <a:lumMod val="25000"/>
                    </a:schemeClr>
                  </a:solidFill>
                  <a:latin typeface="Arial"/>
                  <a:cs typeface="Arial"/>
                </a:rPr>
                <a:t>x 310,000</a:t>
              </a:r>
              <a:r>
                <a:rPr lang="en-US" sz="4000" dirty="0" smtClean="0">
                  <a:solidFill>
                    <a:schemeClr val="bg2">
                      <a:lumMod val="25000"/>
                    </a:schemeClr>
                  </a:solidFill>
                  <a:latin typeface="Arial"/>
                  <a:cs typeface="Arial"/>
                </a:rPr>
                <a:t>)</a:t>
              </a:r>
              <a:r>
                <a:rPr lang="en-US" sz="2800" dirty="0" smtClean="0">
                  <a:solidFill>
                    <a:schemeClr val="bg2">
                      <a:lumMod val="25000"/>
                    </a:schemeClr>
                  </a:solidFill>
                  <a:latin typeface="Arial"/>
                  <a:cs typeface="Arial"/>
                </a:rPr>
                <a:t> + </a:t>
              </a:r>
              <a:r>
                <a:rPr lang="en-US" sz="4000" dirty="0" smtClean="0">
                  <a:solidFill>
                    <a:schemeClr val="bg2">
                      <a:lumMod val="25000"/>
                    </a:schemeClr>
                  </a:solidFill>
                  <a:latin typeface="Arial"/>
                  <a:cs typeface="Arial"/>
                </a:rPr>
                <a:t>(</a:t>
              </a:r>
              <a:r>
                <a:rPr lang="en-US" sz="2800" dirty="0" smtClean="0">
                  <a:solidFill>
                    <a:schemeClr val="bg2">
                      <a:lumMod val="25000"/>
                    </a:schemeClr>
                  </a:solidFill>
                  <a:latin typeface="Arial"/>
                  <a:cs typeface="Arial"/>
                </a:rPr>
                <a:t>89,500 x </a:t>
              </a:r>
              <a:endParaRPr lang="en-US" sz="2800" dirty="0">
                <a:solidFill>
                  <a:schemeClr val="bg2">
                    <a:lumMod val="25000"/>
                  </a:schemeClr>
                </a:solidFill>
                <a:latin typeface="Arial"/>
                <a:cs typeface="Arial"/>
              </a:endParaRPr>
            </a:p>
          </p:txBody>
        </p:sp>
        <p:sp>
          <p:nvSpPr>
            <p:cNvPr id="19" name="Rectangle 18"/>
            <p:cNvSpPr/>
            <p:nvPr/>
          </p:nvSpPr>
          <p:spPr>
            <a:xfrm>
              <a:off x="477025" y="5905888"/>
              <a:ext cx="1680581" cy="584776"/>
            </a:xfrm>
            <a:prstGeom prst="rect">
              <a:avLst/>
            </a:prstGeom>
            <a:noFill/>
          </p:spPr>
          <p:txBody>
            <a:bodyPr wrap="square" lIns="91440" tIns="45720" rIns="91440" bIns="45720">
              <a:spAutoFit/>
            </a:bodyPr>
            <a:lstStyle/>
            <a:p>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a:cs typeface="Bookman Old Style"/>
                </a:rPr>
                <a:t>2013 :</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a:cs typeface="Bookman Old Style"/>
              </a:endParaRPr>
            </a:p>
          </p:txBody>
        </p:sp>
        <p:pic>
          <p:nvPicPr>
            <p:cNvPr id="22" name="Picture 21" descr="writinghan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870" y="5945151"/>
              <a:ext cx="761905" cy="596825"/>
            </a:xfrm>
            <a:prstGeom prst="rect">
              <a:avLst/>
            </a:prstGeom>
          </p:spPr>
        </p:pic>
        <p:pic>
          <p:nvPicPr>
            <p:cNvPr id="23" name="Picture 22" descr="YoungWrimo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3972" y="5644180"/>
              <a:ext cx="911096" cy="1050633"/>
            </a:xfrm>
            <a:prstGeom prst="rect">
              <a:avLst/>
            </a:prstGeom>
          </p:spPr>
        </p:pic>
        <p:sp>
          <p:nvSpPr>
            <p:cNvPr id="24" name="Content Placeholder 2"/>
            <p:cNvSpPr txBox="1">
              <a:spLocks/>
            </p:cNvSpPr>
            <p:nvPr/>
          </p:nvSpPr>
          <p:spPr>
            <a:xfrm>
              <a:off x="1950036" y="5829699"/>
              <a:ext cx="207570" cy="86511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000" dirty="0" smtClean="0">
                  <a:solidFill>
                    <a:schemeClr val="bg2">
                      <a:lumMod val="25000"/>
                    </a:schemeClr>
                  </a:solidFill>
                  <a:latin typeface="Arial"/>
                  <a:cs typeface="Arial"/>
                </a:rPr>
                <a:t>(</a:t>
              </a:r>
              <a:endParaRPr lang="en-US" sz="4000" dirty="0">
                <a:solidFill>
                  <a:schemeClr val="bg2">
                    <a:lumMod val="25000"/>
                  </a:schemeClr>
                </a:solidFill>
                <a:latin typeface="Arial"/>
                <a:cs typeface="Arial"/>
              </a:endParaRPr>
            </a:p>
          </p:txBody>
        </p:sp>
        <p:sp>
          <p:nvSpPr>
            <p:cNvPr id="25" name="Content Placeholder 2"/>
            <p:cNvSpPr txBox="1">
              <a:spLocks/>
            </p:cNvSpPr>
            <p:nvPr/>
          </p:nvSpPr>
          <p:spPr>
            <a:xfrm>
              <a:off x="8074645" y="5829699"/>
              <a:ext cx="425329" cy="7496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000" dirty="0" smtClean="0">
                  <a:solidFill>
                    <a:schemeClr val="bg2">
                      <a:lumMod val="25000"/>
                    </a:schemeClr>
                  </a:solidFill>
                  <a:latin typeface="Arial"/>
                  <a:cs typeface="Arial"/>
                </a:rPr>
                <a:t>)</a:t>
              </a:r>
              <a:endParaRPr lang="en-US" sz="4000" dirty="0">
                <a:solidFill>
                  <a:schemeClr val="bg2">
                    <a:lumMod val="25000"/>
                  </a:schemeClr>
                </a:solidFill>
                <a:latin typeface="Arial"/>
                <a:cs typeface="Arial"/>
              </a:endParaRPr>
            </a:p>
          </p:txBody>
        </p:sp>
      </p:grpSp>
      <p:pic>
        <p:nvPicPr>
          <p:cNvPr id="27" name="Picture 3"/>
          <p:cNvPicPr/>
          <p:nvPr/>
        </p:nvPicPr>
        <p:blipFill>
          <a:blip r:embed="rId8"/>
          <a:stretch/>
        </p:blipFill>
        <p:spPr>
          <a:xfrm>
            <a:off x="8687160" y="6401160"/>
            <a:ext cx="456840" cy="456840"/>
          </a:xfrm>
          <a:prstGeom prst="rect">
            <a:avLst/>
          </a:prstGeom>
          <a:ln>
            <a:noFill/>
          </a:ln>
        </p:spPr>
      </p:pic>
    </p:spTree>
    <p:extLst>
      <p:ext uri="{BB962C8B-B14F-4D97-AF65-F5344CB8AC3E}">
        <p14:creationId xmlns:p14="http://schemas.microsoft.com/office/powerpoint/2010/main" val="4209422462"/>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19" y="457200"/>
            <a:ext cx="8253381" cy="812800"/>
          </a:xfrm>
        </p:spPr>
        <p:txBody>
          <a:bodyPr>
            <a:normAutofit/>
          </a:bodyPr>
          <a:lstStyle/>
          <a:p>
            <a:r>
              <a:rPr lang="en-US" sz="3200" b="1" dirty="0" smtClean="0">
                <a:solidFill>
                  <a:schemeClr val="bg2">
                    <a:lumMod val="25000"/>
                  </a:schemeClr>
                </a:solidFill>
                <a:latin typeface="Bookman Old Style"/>
                <a:cs typeface="Bookman Old Style"/>
              </a:rPr>
              <a:t>Timing is everything*</a:t>
            </a:r>
            <a:endParaRPr lang="en-US" sz="3200" b="1" dirty="0">
              <a:solidFill>
                <a:schemeClr val="bg2">
                  <a:lumMod val="25000"/>
                </a:schemeClr>
              </a:solidFill>
              <a:latin typeface="Bookman Old Style"/>
              <a:cs typeface="Bookman Old Style"/>
            </a:endParaRPr>
          </a:p>
        </p:txBody>
      </p:sp>
      <p:sp>
        <p:nvSpPr>
          <p:cNvPr id="8" name="Content Placeholder 2"/>
          <p:cNvSpPr txBox="1">
            <a:spLocks/>
          </p:cNvSpPr>
          <p:nvPr/>
        </p:nvSpPr>
        <p:spPr>
          <a:xfrm>
            <a:off x="646967" y="5655108"/>
            <a:ext cx="3054414" cy="5006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chemeClr val="tx2">
                    <a:lumMod val="60000"/>
                    <a:lumOff val="40000"/>
                  </a:schemeClr>
                </a:solidFill>
                <a:latin typeface="Arial"/>
                <a:cs typeface="Arial"/>
              </a:rPr>
              <a:t>Shopping for holiday gifts</a:t>
            </a:r>
            <a:endParaRPr lang="en-US" sz="1800" dirty="0">
              <a:solidFill>
                <a:schemeClr val="tx2">
                  <a:lumMod val="60000"/>
                  <a:lumOff val="40000"/>
                </a:schemeClr>
              </a:solidFill>
              <a:latin typeface="Arial"/>
              <a:cs typeface="Arial"/>
            </a:endParaRPr>
          </a:p>
        </p:txBody>
      </p:sp>
      <p:sp>
        <p:nvSpPr>
          <p:cNvPr id="6" name="TextBox 5"/>
          <p:cNvSpPr txBox="1"/>
          <p:nvPr/>
        </p:nvSpPr>
        <p:spPr>
          <a:xfrm>
            <a:off x="6564741" y="3152657"/>
            <a:ext cx="2122058" cy="646331"/>
          </a:xfrm>
          <a:prstGeom prst="rect">
            <a:avLst/>
          </a:prstGeom>
          <a:noFill/>
        </p:spPr>
        <p:txBody>
          <a:bodyPr wrap="none" rtlCol="0">
            <a:spAutoFit/>
          </a:bodyPr>
          <a:lstStyle/>
          <a:p>
            <a:pPr algn="r"/>
            <a:r>
              <a:rPr lang="en-US" dirty="0" smtClean="0">
                <a:solidFill>
                  <a:srgbClr val="558ED5"/>
                </a:solidFill>
                <a:latin typeface="Arial"/>
                <a:cs typeface="Arial"/>
              </a:rPr>
              <a:t>Big school projects</a:t>
            </a:r>
          </a:p>
          <a:p>
            <a:pPr algn="r"/>
            <a:r>
              <a:rPr lang="en-US" dirty="0" smtClean="0">
                <a:solidFill>
                  <a:srgbClr val="558ED5"/>
                </a:solidFill>
                <a:latin typeface="Arial"/>
                <a:cs typeface="Arial"/>
              </a:rPr>
              <a:t>and exams</a:t>
            </a:r>
            <a:endParaRPr lang="en-US" dirty="0">
              <a:solidFill>
                <a:srgbClr val="558ED5"/>
              </a:solidFill>
              <a:latin typeface="Arial"/>
              <a:cs typeface="Arial"/>
            </a:endParaRPr>
          </a:p>
        </p:txBody>
      </p:sp>
      <p:sp>
        <p:nvSpPr>
          <p:cNvPr id="5" name="TextBox 4"/>
          <p:cNvSpPr txBox="1"/>
          <p:nvPr/>
        </p:nvSpPr>
        <p:spPr>
          <a:xfrm>
            <a:off x="433418" y="6210364"/>
            <a:ext cx="8253381" cy="369332"/>
          </a:xfrm>
          <a:prstGeom prst="rect">
            <a:avLst/>
          </a:prstGeom>
          <a:noFill/>
        </p:spPr>
        <p:txBody>
          <a:bodyPr wrap="square" rtlCol="0">
            <a:spAutoFit/>
          </a:bodyPr>
          <a:lstStyle/>
          <a:p>
            <a:r>
              <a:rPr lang="en-US" dirty="0" smtClean="0">
                <a:solidFill>
                  <a:schemeClr val="bg2">
                    <a:lumMod val="25000"/>
                  </a:schemeClr>
                </a:solidFill>
                <a:latin typeface="Bookman Old Style"/>
                <a:cs typeface="Bookman Old Style"/>
              </a:rPr>
              <a:t>*Wait... </a:t>
            </a:r>
            <a:r>
              <a:rPr lang="en-US" b="1" i="1" dirty="0" smtClean="0">
                <a:solidFill>
                  <a:schemeClr val="bg2">
                    <a:lumMod val="25000"/>
                  </a:schemeClr>
                </a:solidFill>
                <a:latin typeface="Bookman Old Style"/>
                <a:cs typeface="Bookman Old Style"/>
              </a:rPr>
              <a:t>who</a:t>
            </a:r>
            <a:r>
              <a:rPr lang="en-US" dirty="0" smtClean="0">
                <a:solidFill>
                  <a:schemeClr val="bg2">
                    <a:lumMod val="25000"/>
                  </a:schemeClr>
                </a:solidFill>
                <a:latin typeface="Bookman Old Style"/>
                <a:cs typeface="Bookman Old Style"/>
              </a:rPr>
              <a:t> thought November was a great month to write a novel???</a:t>
            </a:r>
            <a:endParaRPr lang="en-US" dirty="0">
              <a:solidFill>
                <a:schemeClr val="bg2">
                  <a:lumMod val="25000"/>
                </a:schemeClr>
              </a:solidFill>
              <a:latin typeface="Bookman Old Style"/>
              <a:cs typeface="Bookman Old Style"/>
            </a:endParaRPr>
          </a:p>
        </p:txBody>
      </p:sp>
      <p:pic>
        <p:nvPicPr>
          <p:cNvPr id="12" name="Picture 11" descr="DC_Snow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19" y="1292345"/>
            <a:ext cx="2823984" cy="1882656"/>
          </a:xfrm>
          <a:prstGeom prst="rect">
            <a:avLst/>
          </a:prstGeom>
        </p:spPr>
      </p:pic>
      <p:pic>
        <p:nvPicPr>
          <p:cNvPr id="14" name="Picture 13" descr="gifts-White-backgrou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67" y="4276310"/>
            <a:ext cx="2147033" cy="1378798"/>
          </a:xfrm>
          <a:prstGeom prst="rect">
            <a:avLst/>
          </a:prstGeom>
        </p:spPr>
      </p:pic>
      <p:pic>
        <p:nvPicPr>
          <p:cNvPr id="17" name="Picture 16" descr="ex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591" y="1270000"/>
            <a:ext cx="2510208" cy="1882656"/>
          </a:xfrm>
          <a:prstGeom prst="rect">
            <a:avLst/>
          </a:prstGeom>
        </p:spPr>
      </p:pic>
      <p:pic>
        <p:nvPicPr>
          <p:cNvPr id="18" name="Picture 17" descr="Kanban.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8100" y="2070861"/>
            <a:ext cx="3454400" cy="1678695"/>
          </a:xfrm>
          <a:prstGeom prst="rect">
            <a:avLst/>
          </a:prstGeom>
          <a:ln w="6350" cmpd="sng">
            <a:solidFill>
              <a:schemeClr val="bg2">
                <a:lumMod val="25000"/>
              </a:schemeClr>
            </a:solidFill>
          </a:ln>
        </p:spPr>
      </p:pic>
      <p:sp>
        <p:nvSpPr>
          <p:cNvPr id="7" name="Content Placeholder 2"/>
          <p:cNvSpPr txBox="1">
            <a:spLocks/>
          </p:cNvSpPr>
          <p:nvPr/>
        </p:nvSpPr>
        <p:spPr>
          <a:xfrm>
            <a:off x="2578100" y="3774956"/>
            <a:ext cx="3454400" cy="5367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chemeClr val="tx2">
                    <a:lumMod val="60000"/>
                    <a:lumOff val="40000"/>
                  </a:schemeClr>
                </a:solidFill>
                <a:latin typeface="Arial"/>
                <a:cs typeface="Arial"/>
              </a:rPr>
              <a:t>Work assignments come due</a:t>
            </a:r>
            <a:endParaRPr lang="en-US" sz="1800" dirty="0">
              <a:solidFill>
                <a:schemeClr val="tx2">
                  <a:lumMod val="60000"/>
                  <a:lumOff val="40000"/>
                </a:schemeClr>
              </a:solidFill>
              <a:latin typeface="Arial"/>
              <a:cs typeface="Arial"/>
            </a:endParaRPr>
          </a:p>
        </p:txBody>
      </p:sp>
      <p:sp>
        <p:nvSpPr>
          <p:cNvPr id="3" name="Content Placeholder 2"/>
          <p:cNvSpPr>
            <a:spLocks noGrp="1"/>
          </p:cNvSpPr>
          <p:nvPr>
            <p:ph idx="1"/>
          </p:nvPr>
        </p:nvSpPr>
        <p:spPr>
          <a:xfrm>
            <a:off x="433417" y="3175001"/>
            <a:ext cx="2823985" cy="419100"/>
          </a:xfrm>
        </p:spPr>
        <p:txBody>
          <a:bodyPr>
            <a:normAutofit/>
          </a:bodyPr>
          <a:lstStyle/>
          <a:p>
            <a:pPr marL="0" indent="0">
              <a:buNone/>
            </a:pPr>
            <a:r>
              <a:rPr lang="en-US" sz="1800" dirty="0" smtClean="0">
                <a:solidFill>
                  <a:schemeClr val="tx2">
                    <a:lumMod val="60000"/>
                    <a:lumOff val="40000"/>
                  </a:schemeClr>
                </a:solidFill>
                <a:latin typeface="Arial"/>
                <a:cs typeface="Arial"/>
              </a:rPr>
              <a:t>Bad weather</a:t>
            </a:r>
            <a:endParaRPr lang="en-US" sz="1800" dirty="0">
              <a:solidFill>
                <a:schemeClr val="tx2">
                  <a:lumMod val="60000"/>
                  <a:lumOff val="40000"/>
                </a:schemeClr>
              </a:solidFill>
              <a:latin typeface="Arial"/>
              <a:cs typeface="Arial"/>
            </a:endParaRPr>
          </a:p>
        </p:txBody>
      </p:sp>
      <p:sp>
        <p:nvSpPr>
          <p:cNvPr id="19" name="Rectangle 18"/>
          <p:cNvSpPr/>
          <p:nvPr/>
        </p:nvSpPr>
        <p:spPr>
          <a:xfrm>
            <a:off x="433419" y="1269999"/>
            <a:ext cx="8253381" cy="47560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Shape 2"/>
          <p:cNvSpPr txBox="1"/>
          <p:nvPr/>
        </p:nvSpPr>
        <p:spPr>
          <a:xfrm>
            <a:off x="4787900" y="5128167"/>
            <a:ext cx="3898900" cy="793698"/>
          </a:xfrm>
          <a:prstGeom prst="rect">
            <a:avLst/>
          </a:prstGeom>
          <a:noFill/>
          <a:ln>
            <a:noFill/>
          </a:ln>
        </p:spPr>
        <p:txBody>
          <a:bodyPr lIns="90000" tIns="45000" rIns="90000" bIns="45000"/>
          <a:lstStyle/>
          <a:p>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latin typeface="Arial"/>
              </a:rPr>
              <a:t>Thanksgiving</a:t>
            </a:r>
            <a:endParaRPr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18900000" algn="bl" rotWithShape="0">
                  <a:prstClr val="black">
                    <a:alpha val="40000"/>
                  </a:prstClr>
                </a:outerShdw>
              </a:effectLst>
            </a:endParaRPr>
          </a:p>
        </p:txBody>
      </p:sp>
      <p:pic>
        <p:nvPicPr>
          <p:cNvPr id="9" name="Picture 8" descr="Turke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619" y="1394366"/>
            <a:ext cx="4279900" cy="4527499"/>
          </a:xfrm>
          <a:prstGeom prst="rect">
            <a:avLst/>
          </a:prstGeom>
        </p:spPr>
      </p:pic>
      <p:pic>
        <p:nvPicPr>
          <p:cNvPr id="16" name="Picture 8"/>
          <p:cNvPicPr/>
          <p:nvPr/>
        </p:nvPicPr>
        <p:blipFill>
          <a:blip r:embed="rId8"/>
          <a:stretch/>
        </p:blipFill>
        <p:spPr>
          <a:xfrm>
            <a:off x="8762040" y="6411600"/>
            <a:ext cx="343800" cy="343800"/>
          </a:xfrm>
          <a:prstGeom prst="rect">
            <a:avLst/>
          </a:prstGeom>
          <a:ln>
            <a:noFill/>
          </a:ln>
        </p:spPr>
      </p:pic>
      <p:grpSp>
        <p:nvGrpSpPr>
          <p:cNvPr id="13" name="Group 12"/>
          <p:cNvGrpSpPr/>
          <p:nvPr/>
        </p:nvGrpSpPr>
        <p:grpSpPr>
          <a:xfrm>
            <a:off x="5141327" y="1394366"/>
            <a:ext cx="3545472" cy="4071961"/>
            <a:chOff x="5141327" y="1394366"/>
            <a:chExt cx="3545472" cy="4071961"/>
          </a:xfrm>
        </p:grpSpPr>
        <p:sp>
          <p:nvSpPr>
            <p:cNvPr id="11" name="Rectangle 10"/>
            <p:cNvSpPr/>
            <p:nvPr/>
          </p:nvSpPr>
          <p:spPr>
            <a:xfrm>
              <a:off x="5141327" y="1582996"/>
              <a:ext cx="1138653"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de Latin"/>
                  <a:cs typeface="Wide Latin"/>
                </a:rPr>
                <a:t>?</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 name="Rectangle 25"/>
            <p:cNvSpPr/>
            <p:nvPr/>
          </p:nvSpPr>
          <p:spPr>
            <a:xfrm>
              <a:off x="6279980" y="1394366"/>
              <a:ext cx="1138653"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de Latin"/>
                  <a:cs typeface="Wide Latin"/>
                </a:rPr>
                <a:t>?</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Rectangle 26"/>
            <p:cNvSpPr/>
            <p:nvPr/>
          </p:nvSpPr>
          <p:spPr>
            <a:xfrm>
              <a:off x="7548146" y="3227289"/>
              <a:ext cx="1138653"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de Latin"/>
                  <a:cs typeface="Wide Latin"/>
                </a:rPr>
                <a:t>?</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Rectangle 27"/>
            <p:cNvSpPr/>
            <p:nvPr/>
          </p:nvSpPr>
          <p:spPr>
            <a:xfrm>
              <a:off x="6032500" y="2809271"/>
              <a:ext cx="1138653"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de Latin"/>
                  <a:cs typeface="Wide Latin"/>
                </a:rPr>
                <a:t>?</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Rectangle 28"/>
            <p:cNvSpPr/>
            <p:nvPr/>
          </p:nvSpPr>
          <p:spPr>
            <a:xfrm>
              <a:off x="5141327" y="3558507"/>
              <a:ext cx="1138653"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de Latin"/>
                  <a:cs typeface="Wide Latin"/>
                </a:rPr>
                <a:t>?</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Rectangle 29"/>
            <p:cNvSpPr/>
            <p:nvPr/>
          </p:nvSpPr>
          <p:spPr>
            <a:xfrm>
              <a:off x="6514910" y="3896667"/>
              <a:ext cx="1138653"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de Latin"/>
                  <a:cs typeface="Wide Latin"/>
                </a:rPr>
                <a:t>?</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 name="Rectangle 31"/>
            <p:cNvSpPr/>
            <p:nvPr/>
          </p:nvSpPr>
          <p:spPr>
            <a:xfrm>
              <a:off x="7171153" y="1869896"/>
              <a:ext cx="1138653"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de Latin"/>
                  <a:cs typeface="Wide Latin"/>
                </a:rPr>
                <a:t>?</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964051794"/>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edge">
                                      <p:cBhvr>
                                        <p:cTn id="36" dur="2000"/>
                                        <p:tgtEl>
                                          <p:spTgt spid="10"/>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edge">
                                      <p:cBhvr>
                                        <p:cTn id="39" dur="2000"/>
                                        <p:tgtEl>
                                          <p:spTgt spid="19"/>
                                        </p:tgtEl>
                                      </p:cBhvr>
                                    </p:animEffect>
                                  </p:childTnLst>
                                </p:cTn>
                              </p:par>
                              <p:par>
                                <p:cTn id="40" presetID="2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edg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Scale>
                                      <p:cBhvr>
                                        <p:cTn id="4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5"/>
                                        </p:tgtEl>
                                        <p:attrNameLst>
                                          <p:attrName>ppt_x</p:attrName>
                                          <p:attrName>ppt_y</p:attrName>
                                        </p:attrNameLst>
                                      </p:cBhvr>
                                    </p:animMotion>
                                    <p:animEffect transition="in" filter="fade">
                                      <p:cBhvr>
                                        <p:cTn id="49" dur="1000"/>
                                        <p:tgtEl>
                                          <p:spTgt spid="5"/>
                                        </p:tgtEl>
                                      </p:cBhvr>
                                    </p:animEffect>
                                  </p:childTnLst>
                                </p:cTn>
                              </p:par>
                            </p:childTnLst>
                          </p:cTn>
                        </p:par>
                        <p:par>
                          <p:cTn id="50" fill="hold">
                            <p:stCondLst>
                              <p:cond delay="1000"/>
                            </p:stCondLst>
                            <p:childTnLst>
                              <p:par>
                                <p:cTn id="51" presetID="9"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dissolv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5" grpId="0"/>
      <p:bldP spid="7" grpId="0"/>
      <p:bldP spid="3" grpId="0" build="p"/>
      <p:bldP spid="1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2">
                    <a:lumMod val="25000"/>
                  </a:schemeClr>
                </a:solidFill>
                <a:latin typeface="Bookman Old Style"/>
                <a:cs typeface="Bookman Old Style"/>
              </a:rPr>
              <a:t>The “Rules” *</a:t>
            </a:r>
            <a:endParaRPr lang="en-US" sz="3600" b="1" dirty="0">
              <a:solidFill>
                <a:schemeClr val="bg2">
                  <a:lumMod val="25000"/>
                </a:schemeClr>
              </a:solidFill>
              <a:latin typeface="Bookman Old Style"/>
              <a:cs typeface="Bookman Old Style"/>
            </a:endParaRPr>
          </a:p>
        </p:txBody>
      </p:sp>
      <p:sp>
        <p:nvSpPr>
          <p:cNvPr id="3" name="Content Placeholder 2"/>
          <p:cNvSpPr>
            <a:spLocks noGrp="1"/>
          </p:cNvSpPr>
          <p:nvPr>
            <p:ph idx="1"/>
          </p:nvPr>
        </p:nvSpPr>
        <p:spPr/>
        <p:txBody>
          <a:bodyPr>
            <a:normAutofit/>
          </a:bodyPr>
          <a:lstStyle/>
          <a:p>
            <a:pPr marL="457560" lvl="1" indent="-457200">
              <a:buFont typeface="Wingdings" charset="2"/>
              <a:buChar char="§"/>
            </a:pPr>
            <a:r>
              <a:rPr lang="en-US" sz="2400" spc="-1" dirty="0">
                <a:solidFill>
                  <a:schemeClr val="tx2">
                    <a:lumMod val="60000"/>
                    <a:lumOff val="40000"/>
                  </a:schemeClr>
                </a:solidFill>
                <a:uFill>
                  <a:solidFill>
                    <a:srgbClr val="FFFFFF"/>
                  </a:solidFill>
                </a:uFill>
                <a:latin typeface="Arial"/>
                <a:cs typeface="Arial"/>
              </a:rPr>
              <a:t>Write at least 50,000 words of your novel in November </a:t>
            </a:r>
            <a:endParaRPr lang="en-US" sz="2400" dirty="0">
              <a:solidFill>
                <a:schemeClr val="tx2">
                  <a:lumMod val="60000"/>
                  <a:lumOff val="40000"/>
                </a:schemeClr>
              </a:solidFill>
              <a:latin typeface="Arial"/>
              <a:cs typeface="Arial"/>
            </a:endParaRPr>
          </a:p>
          <a:p>
            <a:pPr marL="457560" lvl="1" indent="-457200">
              <a:buFont typeface="Wingdings" charset="2"/>
              <a:buChar char="§"/>
            </a:pPr>
            <a:r>
              <a:rPr lang="en-US" sz="2400" spc="-1" dirty="0">
                <a:solidFill>
                  <a:schemeClr val="tx2">
                    <a:lumMod val="60000"/>
                    <a:lumOff val="40000"/>
                  </a:schemeClr>
                </a:solidFill>
                <a:uFill>
                  <a:solidFill>
                    <a:srgbClr val="FFFFFF"/>
                  </a:solidFill>
                </a:uFill>
                <a:latin typeface="Arial"/>
                <a:cs typeface="Arial"/>
              </a:rPr>
              <a:t>Start your novel from scratch November 1st</a:t>
            </a:r>
            <a:endParaRPr lang="en-US" sz="2400" dirty="0">
              <a:solidFill>
                <a:schemeClr val="tx2">
                  <a:lumMod val="60000"/>
                  <a:lumOff val="40000"/>
                </a:schemeClr>
              </a:solidFill>
              <a:latin typeface="Arial"/>
              <a:cs typeface="Arial"/>
            </a:endParaRPr>
          </a:p>
          <a:p>
            <a:pPr marL="457560" lvl="1" indent="-457200">
              <a:buFont typeface="Wingdings" charset="2"/>
              <a:buChar char="§"/>
            </a:pPr>
            <a:r>
              <a:rPr lang="en-US" sz="2400" spc="-1" dirty="0">
                <a:solidFill>
                  <a:schemeClr val="tx2">
                    <a:lumMod val="60000"/>
                    <a:lumOff val="40000"/>
                  </a:schemeClr>
                </a:solidFill>
                <a:uFill>
                  <a:solidFill>
                    <a:srgbClr val="FFFFFF"/>
                  </a:solidFill>
                </a:uFill>
                <a:latin typeface="Arial"/>
                <a:cs typeface="Arial"/>
              </a:rPr>
              <a:t>Be at least 13 years old</a:t>
            </a:r>
            <a:endParaRPr lang="en-US" sz="2400" dirty="0">
              <a:solidFill>
                <a:schemeClr val="tx2">
                  <a:lumMod val="60000"/>
                  <a:lumOff val="40000"/>
                </a:schemeClr>
              </a:solidFill>
              <a:latin typeface="Arial"/>
              <a:cs typeface="Arial"/>
            </a:endParaRPr>
          </a:p>
          <a:p>
            <a:pPr marL="457560" lvl="1" indent="-457200">
              <a:buFont typeface="Wingdings" charset="2"/>
              <a:buChar char="§"/>
            </a:pPr>
            <a:r>
              <a:rPr lang="en-US" sz="2400" spc="-1" dirty="0">
                <a:solidFill>
                  <a:schemeClr val="tx2">
                    <a:lumMod val="60000"/>
                    <a:lumOff val="40000"/>
                  </a:schemeClr>
                </a:solidFill>
                <a:uFill>
                  <a:solidFill>
                    <a:srgbClr val="FFFFFF"/>
                  </a:solidFill>
                </a:uFill>
                <a:latin typeface="Arial"/>
                <a:cs typeface="Arial"/>
              </a:rPr>
              <a:t>Validate your word count at nanowrimo.org before the end of November 30</a:t>
            </a:r>
            <a:endParaRPr lang="en-US" sz="2400" dirty="0">
              <a:solidFill>
                <a:schemeClr val="tx2">
                  <a:lumMod val="60000"/>
                  <a:lumOff val="40000"/>
                </a:schemeClr>
              </a:solidFill>
              <a:latin typeface="Arial"/>
              <a:cs typeface="Arial"/>
            </a:endParaRPr>
          </a:p>
          <a:p>
            <a:pPr marL="0" indent="0">
              <a:buNone/>
            </a:pPr>
            <a:endParaRPr lang="en-US" dirty="0"/>
          </a:p>
        </p:txBody>
      </p:sp>
      <p:pic>
        <p:nvPicPr>
          <p:cNvPr id="4" name="Picture 3"/>
          <p:cNvPicPr>
            <a:picLocks noChangeAspect="1"/>
          </p:cNvPicPr>
          <p:nvPr/>
        </p:nvPicPr>
        <p:blipFill>
          <a:blip r:embed="rId3"/>
          <a:stretch>
            <a:fillRect/>
          </a:stretch>
        </p:blipFill>
        <p:spPr>
          <a:xfrm>
            <a:off x="8686800" y="6400799"/>
            <a:ext cx="457200" cy="457200"/>
          </a:xfrm>
          <a:prstGeom prst="rect">
            <a:avLst/>
          </a:prstGeom>
        </p:spPr>
      </p:pic>
      <p:sp>
        <p:nvSpPr>
          <p:cNvPr id="5" name="Rectangle 4"/>
          <p:cNvSpPr/>
          <p:nvPr/>
        </p:nvSpPr>
        <p:spPr>
          <a:xfrm>
            <a:off x="457199" y="2025409"/>
            <a:ext cx="7933086" cy="461665"/>
          </a:xfrm>
          <a:prstGeom prst="rect">
            <a:avLst/>
          </a:prstGeom>
        </p:spPr>
        <p:txBody>
          <a:bodyPr wrap="square">
            <a:spAutoFit/>
          </a:bodyPr>
          <a:lstStyle/>
          <a:p>
            <a:pPr marL="457560" lvl="1" indent="-457200">
              <a:buFont typeface="Wingdings" charset="2"/>
              <a:buChar char="§"/>
            </a:pPr>
            <a:r>
              <a:rPr lang="en-US" sz="2400" strike="sngStrike" spc="-1" dirty="0">
                <a:solidFill>
                  <a:schemeClr val="tx2">
                    <a:lumMod val="60000"/>
                    <a:lumOff val="40000"/>
                  </a:schemeClr>
                </a:solidFill>
                <a:uFill>
                  <a:solidFill>
                    <a:srgbClr val="FFFFFF"/>
                  </a:solidFill>
                </a:uFill>
                <a:latin typeface="Arial"/>
                <a:cs typeface="Arial"/>
              </a:rPr>
              <a:t>Start your novel from scratch November 1st</a:t>
            </a:r>
            <a:endParaRPr lang="en-US" sz="2400" strike="sngStrike" dirty="0">
              <a:solidFill>
                <a:schemeClr val="tx2">
                  <a:lumMod val="60000"/>
                  <a:lumOff val="40000"/>
                </a:schemeClr>
              </a:solidFill>
              <a:latin typeface="Arial"/>
              <a:cs typeface="Arial"/>
            </a:endParaRPr>
          </a:p>
        </p:txBody>
      </p:sp>
      <p:grpSp>
        <p:nvGrpSpPr>
          <p:cNvPr id="9" name="Group 8"/>
          <p:cNvGrpSpPr/>
          <p:nvPr/>
        </p:nvGrpSpPr>
        <p:grpSpPr>
          <a:xfrm>
            <a:off x="457199" y="4101456"/>
            <a:ext cx="8293747" cy="2376177"/>
            <a:chOff x="457199" y="4101456"/>
            <a:chExt cx="8293747" cy="2376177"/>
          </a:xfrm>
        </p:grpSpPr>
        <p:pic>
          <p:nvPicPr>
            <p:cNvPr id="7" name="Picture 6" descr="Pirat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0084" y="4101456"/>
              <a:ext cx="1830862" cy="2376177"/>
            </a:xfrm>
            <a:prstGeom prst="rect">
              <a:avLst/>
            </a:prstGeom>
          </p:spPr>
        </p:pic>
        <p:sp>
          <p:nvSpPr>
            <p:cNvPr id="8" name="TextBox 7"/>
            <p:cNvSpPr txBox="1"/>
            <p:nvPr/>
          </p:nvSpPr>
          <p:spPr>
            <a:xfrm>
              <a:off x="457199" y="5130979"/>
              <a:ext cx="6662997" cy="923330"/>
            </a:xfrm>
            <a:prstGeom prst="rect">
              <a:avLst/>
            </a:prstGeom>
            <a:noFill/>
          </p:spPr>
          <p:txBody>
            <a:bodyPr wrap="square" rtlCol="0">
              <a:spAutoFit/>
            </a:bodyPr>
            <a:lstStyle/>
            <a:p>
              <a:r>
                <a:rPr lang="en-US" b="1" dirty="0">
                  <a:solidFill>
                    <a:srgbClr val="FF0000"/>
                  </a:solidFill>
                  <a:latin typeface="Arial"/>
                  <a:cs typeface="Arial"/>
                </a:rPr>
                <a:t>*Or..</a:t>
              </a:r>
              <a:r>
                <a:rPr lang="en-US" b="1" dirty="0" smtClean="0">
                  <a:solidFill>
                    <a:srgbClr val="FF0000"/>
                  </a:solidFill>
                  <a:latin typeface="Arial"/>
                  <a:cs typeface="Arial"/>
                </a:rPr>
                <a:t>.</a:t>
              </a:r>
              <a:r>
                <a:rPr lang="en-US" dirty="0" smtClean="0">
                  <a:solidFill>
                    <a:srgbClr val="FF0000"/>
                  </a:solidFill>
                  <a:latin typeface="Arial"/>
                  <a:cs typeface="Arial"/>
                </a:rPr>
                <a:t>you </a:t>
              </a:r>
              <a:r>
                <a:rPr lang="en-US" dirty="0">
                  <a:solidFill>
                    <a:srgbClr val="FF0000"/>
                  </a:solidFill>
                  <a:latin typeface="Arial"/>
                  <a:cs typeface="Arial"/>
                </a:rPr>
                <a:t>can be a NaNo Rebel and ignore any and all </a:t>
              </a:r>
              <a:r>
                <a:rPr lang="en-US" dirty="0" smtClean="0">
                  <a:solidFill>
                    <a:srgbClr val="FF0000"/>
                  </a:solidFill>
                  <a:latin typeface="Arial"/>
                  <a:cs typeface="Arial"/>
                </a:rPr>
                <a:t>of </a:t>
              </a:r>
              <a:r>
                <a:rPr lang="en-US" dirty="0">
                  <a:solidFill>
                    <a:srgbClr val="FF0000"/>
                  </a:solidFill>
                  <a:latin typeface="Arial"/>
                  <a:cs typeface="Arial"/>
                </a:rPr>
                <a:t>the above </a:t>
              </a:r>
              <a:r>
                <a:rPr lang="en-US" dirty="0" smtClean="0">
                  <a:solidFill>
                    <a:srgbClr val="FF0000"/>
                  </a:solidFill>
                  <a:latin typeface="Arial"/>
                  <a:cs typeface="Arial"/>
                </a:rPr>
                <a:t>(</a:t>
              </a:r>
              <a:r>
                <a:rPr lang="en-US" dirty="0">
                  <a:solidFill>
                    <a:srgbClr val="FF0000"/>
                  </a:solidFill>
                  <a:latin typeface="Arial"/>
                  <a:cs typeface="Arial"/>
                </a:rPr>
                <a:t>as these may be more guidelines than actual rules)</a:t>
              </a:r>
            </a:p>
            <a:p>
              <a:endParaRPr lang="en-US" dirty="0"/>
            </a:p>
          </p:txBody>
        </p:sp>
      </p:grpSp>
    </p:spTree>
    <p:extLst>
      <p:ext uri="{BB962C8B-B14F-4D97-AF65-F5344CB8AC3E}">
        <p14:creationId xmlns:p14="http://schemas.microsoft.com/office/powerpoint/2010/main" val="3008188438"/>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aNoHomeP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08702"/>
            <a:ext cx="3755999" cy="4743321"/>
          </a:xfrm>
          <a:prstGeom prst="rect">
            <a:avLst/>
          </a:prstGeom>
        </p:spPr>
      </p:pic>
      <p:pic>
        <p:nvPicPr>
          <p:cNvPr id="6" name="Content Placeholder 7"/>
          <p:cNvPicPr/>
          <p:nvPr/>
        </p:nvPicPr>
        <p:blipFill>
          <a:blip r:embed="rId4"/>
          <a:srcRect l="-6039" r="-6039"/>
          <a:stretch/>
        </p:blipFill>
        <p:spPr>
          <a:xfrm>
            <a:off x="2717800" y="1645920"/>
            <a:ext cx="6705600" cy="5110480"/>
          </a:xfrm>
          <a:prstGeom prst="rect">
            <a:avLst/>
          </a:prstGeom>
          <a:ln>
            <a:noFill/>
          </a:ln>
        </p:spPr>
      </p:pic>
      <p:sp>
        <p:nvSpPr>
          <p:cNvPr id="7" name="CustomShape 3"/>
          <p:cNvSpPr/>
          <p:nvPr/>
        </p:nvSpPr>
        <p:spPr>
          <a:xfrm>
            <a:off x="652651" y="3191392"/>
            <a:ext cx="985520" cy="467360"/>
          </a:xfrm>
          <a:prstGeom prst="rect">
            <a:avLst/>
          </a:prstGeom>
          <a:noFill/>
          <a:ln w="36720">
            <a:solidFill>
              <a:srgbClr val="FF420E"/>
            </a:solidFill>
            <a:round/>
          </a:ln>
        </p:spPr>
        <p:style>
          <a:lnRef idx="0">
            <a:scrgbClr r="0" g="0" b="0"/>
          </a:lnRef>
          <a:fillRef idx="0">
            <a:scrgbClr r="0" g="0" b="0"/>
          </a:fillRef>
          <a:effectRef idx="0">
            <a:scrgbClr r="0" g="0" b="0"/>
          </a:effectRef>
          <a:fontRef idx="minor"/>
        </p:style>
      </p:sp>
      <p:sp>
        <p:nvSpPr>
          <p:cNvPr id="8" name="Line 4"/>
          <p:cNvSpPr/>
          <p:nvPr/>
        </p:nvSpPr>
        <p:spPr>
          <a:xfrm flipV="1">
            <a:off x="1651000" y="3291840"/>
            <a:ext cx="3670300" cy="0"/>
          </a:xfrm>
          <a:prstGeom prst="line">
            <a:avLst/>
          </a:prstGeom>
          <a:ln w="36720">
            <a:solidFill>
              <a:srgbClr val="FF0000"/>
            </a:solidFill>
            <a:round/>
            <a:tailEnd type="triangle" w="med" len="med"/>
          </a:ln>
        </p:spPr>
        <p:style>
          <a:lnRef idx="0">
            <a:scrgbClr r="0" g="0" b="0"/>
          </a:lnRef>
          <a:fillRef idx="0">
            <a:scrgbClr r="0" g="0" b="0"/>
          </a:fillRef>
          <a:effectRef idx="0">
            <a:scrgbClr r="0" g="0" b="0"/>
          </a:effectRef>
          <a:fontRef idx="minor"/>
        </p:style>
      </p:sp>
      <p:sp>
        <p:nvSpPr>
          <p:cNvPr id="11" name="TextBox 10"/>
          <p:cNvSpPr txBox="1"/>
          <p:nvPr/>
        </p:nvSpPr>
        <p:spPr>
          <a:xfrm>
            <a:off x="1717810" y="1182205"/>
            <a:ext cx="5711690" cy="369332"/>
          </a:xfrm>
          <a:prstGeom prst="rect">
            <a:avLst/>
          </a:prstGeom>
          <a:noFill/>
        </p:spPr>
        <p:txBody>
          <a:bodyPr wrap="square" rtlCol="0">
            <a:spAutoFit/>
          </a:bodyPr>
          <a:lstStyle/>
          <a:p>
            <a:pPr algn="ctr"/>
            <a:r>
              <a:rPr lang="en-US" dirty="0" smtClean="0">
                <a:solidFill>
                  <a:schemeClr val="tx2">
                    <a:lumMod val="60000"/>
                    <a:lumOff val="40000"/>
                  </a:schemeClr>
                </a:solidFill>
                <a:latin typeface="Avenir Light"/>
                <a:cs typeface="Avenir Light"/>
              </a:rPr>
              <a:t>Sign up at nanowrimo.org</a:t>
            </a:r>
            <a:endParaRPr lang="en-US" dirty="0">
              <a:solidFill>
                <a:schemeClr val="tx2">
                  <a:lumMod val="60000"/>
                  <a:lumOff val="40000"/>
                </a:schemeClr>
              </a:solidFill>
              <a:latin typeface="Avenir Light"/>
              <a:cs typeface="Avenir Light"/>
            </a:endParaRPr>
          </a:p>
        </p:txBody>
      </p:sp>
      <p:sp>
        <p:nvSpPr>
          <p:cNvPr id="12" name="Title 11"/>
          <p:cNvSpPr>
            <a:spLocks noGrp="1"/>
          </p:cNvSpPr>
          <p:nvPr>
            <p:ph type="title"/>
          </p:nvPr>
        </p:nvSpPr>
        <p:spPr>
          <a:xfrm>
            <a:off x="457200" y="274637"/>
            <a:ext cx="8229600" cy="907567"/>
          </a:xfrm>
        </p:spPr>
        <p:txBody>
          <a:bodyPr>
            <a:normAutofit/>
          </a:bodyPr>
          <a:lstStyle/>
          <a:p>
            <a:r>
              <a:rPr lang="en-US" sz="3200" b="1" dirty="0">
                <a:solidFill>
                  <a:schemeClr val="bg2">
                    <a:lumMod val="25000"/>
                  </a:schemeClr>
                </a:solidFill>
                <a:latin typeface="Bookman Old Style"/>
                <a:cs typeface="Bookman Old Style"/>
              </a:rPr>
              <a:t>NaNoWriMo </a:t>
            </a:r>
            <a:r>
              <a:rPr lang="en-US" sz="3200" b="1" dirty="0" smtClean="0">
                <a:solidFill>
                  <a:schemeClr val="bg2">
                    <a:lumMod val="25000"/>
                  </a:schemeClr>
                </a:solidFill>
                <a:latin typeface="Bookman Old Style"/>
                <a:cs typeface="Bookman Old Style"/>
              </a:rPr>
              <a:t>Website</a:t>
            </a:r>
            <a:endParaRPr lang="en-US" sz="3200" dirty="0">
              <a:latin typeface="Bookman Old Style"/>
              <a:cs typeface="Bookman Old Style"/>
            </a:endParaRPr>
          </a:p>
        </p:txBody>
      </p:sp>
      <p:pic>
        <p:nvPicPr>
          <p:cNvPr id="10" name="Picture 9" descr="CB_sm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1150711955"/>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lumMod val="25000"/>
                  </a:schemeClr>
                </a:solidFill>
                <a:latin typeface="Bookman Old Style"/>
                <a:cs typeface="Bookman Old Style"/>
              </a:rPr>
              <a:t>NaNoWriMo Website</a:t>
            </a:r>
            <a:endParaRPr lang="en-US" sz="3200" b="1" dirty="0">
              <a:solidFill>
                <a:schemeClr val="bg2">
                  <a:lumMod val="25000"/>
                </a:schemeClr>
              </a:solidFill>
              <a:latin typeface="Bookman Old Style"/>
              <a:cs typeface="Bookman Old Style"/>
            </a:endParaRPr>
          </a:p>
        </p:txBody>
      </p:sp>
      <p:pic>
        <p:nvPicPr>
          <p:cNvPr id="11" name="Picture 10" descr="CB_Stats_S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691" y="1745432"/>
            <a:ext cx="5247710" cy="4559396"/>
          </a:xfrm>
          <a:prstGeom prst="rect">
            <a:avLst/>
          </a:prstGeom>
        </p:spPr>
      </p:pic>
      <p:sp>
        <p:nvSpPr>
          <p:cNvPr id="13" name="TextBox 12"/>
          <p:cNvSpPr txBox="1"/>
          <p:nvPr/>
        </p:nvSpPr>
        <p:spPr>
          <a:xfrm>
            <a:off x="1906691" y="1283772"/>
            <a:ext cx="5247710" cy="369332"/>
          </a:xfrm>
          <a:prstGeom prst="rect">
            <a:avLst/>
          </a:prstGeom>
          <a:noFill/>
        </p:spPr>
        <p:txBody>
          <a:bodyPr wrap="square" rtlCol="0">
            <a:spAutoFit/>
          </a:bodyPr>
          <a:lstStyle/>
          <a:p>
            <a:pPr algn="ctr"/>
            <a:r>
              <a:rPr lang="en-US" dirty="0" smtClean="0">
                <a:solidFill>
                  <a:srgbClr val="558ED5"/>
                </a:solidFill>
                <a:latin typeface="Avenir Light"/>
                <a:cs typeface="Avenir Light"/>
              </a:rPr>
              <a:t>Keep track of your progress</a:t>
            </a:r>
            <a:endParaRPr lang="en-US" dirty="0">
              <a:solidFill>
                <a:srgbClr val="558ED5"/>
              </a:solidFill>
              <a:latin typeface="Avenir Light"/>
              <a:cs typeface="Avenir Light"/>
            </a:endParaRPr>
          </a:p>
        </p:txBody>
      </p:sp>
      <p:pic>
        <p:nvPicPr>
          <p:cNvPr id="8" name="Picture 7" descr="CB_sm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463" y="6411026"/>
            <a:ext cx="344049" cy="344049"/>
          </a:xfrm>
          <a:prstGeom prst="rect">
            <a:avLst/>
          </a:prstGeom>
        </p:spPr>
      </p:pic>
    </p:spTree>
    <p:extLst>
      <p:ext uri="{BB962C8B-B14F-4D97-AF65-F5344CB8AC3E}">
        <p14:creationId xmlns:p14="http://schemas.microsoft.com/office/powerpoint/2010/main" val="3463397630"/>
      </p:ext>
    </p:extLst>
  </p:cSld>
  <p:clrMapOvr>
    <a:masterClrMapping/>
  </p:clrMapOvr>
  <p:transition xmlns:p14="http://schemas.microsoft.com/office/powerpoint/2010/main" spd="slow" advClick="0">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35053</TotalTime>
  <Words>5623</Words>
  <Application>Microsoft Macintosh PowerPoint</Application>
  <PresentationFormat>Letter Paper (8.5x11 in)</PresentationFormat>
  <Paragraphs>620</Paragraphs>
  <Slides>42</Slides>
  <Notes>39</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blank</vt:lpstr>
      <vt:lpstr>NaNoWriMo  in a Nutshell</vt:lpstr>
      <vt:lpstr>   </vt:lpstr>
      <vt:lpstr>People write their novels in November because:</vt:lpstr>
      <vt:lpstr>Published Novels that were drafted during NaNoWriMo</vt:lpstr>
      <vt:lpstr>So...what is National Novel Writing Month?</vt:lpstr>
      <vt:lpstr>Timing is everything*</vt:lpstr>
      <vt:lpstr>The “Rules” *</vt:lpstr>
      <vt:lpstr>NaNoWriMo Website</vt:lpstr>
      <vt:lpstr>NaNoWriMo Website</vt:lpstr>
      <vt:lpstr>NaNoWriMo Website</vt:lpstr>
      <vt:lpstr>NaNoWriMo Website</vt:lpstr>
      <vt:lpstr>NaNoWriMo Site Forums</vt:lpstr>
      <vt:lpstr>Find local events</vt:lpstr>
      <vt:lpstr>Naperwrimo.org</vt:lpstr>
      <vt:lpstr>Naperville Region – Community Graph</vt:lpstr>
      <vt:lpstr>Special Offers</vt:lpstr>
      <vt:lpstr>NaNo = novel writing + (social) = (fun) </vt:lpstr>
      <vt:lpstr>Word War!</vt:lpstr>
      <vt:lpstr>   </vt:lpstr>
      <vt:lpstr>Free or commercial tools for planning,  organizing &amp; writing your novel </vt:lpstr>
      <vt:lpstr>PowerPoint Presentation</vt:lpstr>
      <vt:lpstr>Tools for planning, organizing &amp; writing your novel </vt:lpstr>
      <vt:lpstr>Steps for planning, organizing &amp; writing your novel </vt:lpstr>
      <vt:lpstr>How do you start?  Planning your novel</vt:lpstr>
      <vt:lpstr>How do you start? </vt:lpstr>
      <vt:lpstr>How ambitious should you be?</vt:lpstr>
      <vt:lpstr>How do you finish?</vt:lpstr>
      <vt:lpstr>Writing Exercise: Use your senses</vt:lpstr>
      <vt:lpstr>Writing Exercise: Character Viewpoint</vt:lpstr>
      <vt:lpstr>PowerPoint Presentation</vt:lpstr>
      <vt:lpstr>Third (and Final) Category:  How you can succeed at NaNoWriMo</vt:lpstr>
      <vt:lpstr>Don’t get derailed! Possible problems</vt:lpstr>
      <vt:lpstr>Don’t get derailed! Some strategies</vt:lpstr>
      <vt:lpstr>To Sign up for National Novel Writing Month</vt:lpstr>
      <vt:lpstr>Extra: How do you start? </vt:lpstr>
      <vt:lpstr>Additional Links</vt:lpstr>
      <vt:lpstr>Image Credits</vt:lpstr>
      <vt:lpstr>Image Credits</vt:lpstr>
      <vt:lpstr>Image Credits</vt:lpstr>
      <vt:lpstr>Backups/Notes/Links/Credits</vt:lpstr>
      <vt:lpstr>Backups/Notes/Links/Credits</vt:lpstr>
      <vt:lpstr>To Do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NaNoWriMo  in a Nutshell</dc:title>
  <dc:creator>Catherine Brennan</dc:creator>
  <cp:lastModifiedBy>Catherine Brennan</cp:lastModifiedBy>
  <cp:revision>301</cp:revision>
  <cp:lastPrinted>2015-10-08T21:09:31Z</cp:lastPrinted>
  <dcterms:created xsi:type="dcterms:W3CDTF">2015-07-22T21:49:18Z</dcterms:created>
  <dcterms:modified xsi:type="dcterms:W3CDTF">2015-10-08T21:16:05Z</dcterms:modified>
</cp:coreProperties>
</file>