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56" r:id="rId2"/>
    <p:sldId id="269" r:id="rId3"/>
    <p:sldId id="270" r:id="rId4"/>
    <p:sldId id="272" r:id="rId5"/>
    <p:sldId id="257" r:id="rId6"/>
    <p:sldId id="306" r:id="rId7"/>
    <p:sldId id="284" r:id="rId8"/>
    <p:sldId id="290" r:id="rId9"/>
    <p:sldId id="301" r:id="rId10"/>
    <p:sldId id="307" r:id="rId11"/>
    <p:sldId id="294" r:id="rId12"/>
    <p:sldId id="295" r:id="rId13"/>
    <p:sldId id="308" r:id="rId14"/>
    <p:sldId id="296" r:id="rId15"/>
    <p:sldId id="293" r:id="rId16"/>
    <p:sldId id="288" r:id="rId17"/>
    <p:sldId id="264" r:id="rId18"/>
    <p:sldId id="283" r:id="rId19"/>
    <p:sldId id="276" r:id="rId20"/>
    <p:sldId id="277" r:id="rId21"/>
    <p:sldId id="278" r:id="rId22"/>
    <p:sldId id="279" r:id="rId23"/>
    <p:sldId id="275" r:id="rId24"/>
    <p:sldId id="266" r:id="rId25"/>
    <p:sldId id="291" r:id="rId26"/>
    <p:sldId id="292" r:id="rId27"/>
    <p:sldId id="300"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84" d="100"/>
          <a:sy n="84" d="100"/>
        </p:scale>
        <p:origin x="-2030" y="-6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565951-462B-4FBF-AE96-C9A2FE8E3AE2}" type="datetimeFigureOut">
              <a:rPr lang="en-US" smtClean="0"/>
              <a:pPr/>
              <a:t>10/20/2012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EED6FE-1167-4A23-85BA-08816D02AF5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D4E8069-A296-4741-BD44-7C0340411FA8}" type="slidenum">
              <a:rPr lang="en-US" smtClean="0">
                <a:cs typeface="Arial" charset="0"/>
              </a:rPr>
              <a:pPr fontAlgn="base">
                <a:spcBef>
                  <a:spcPct val="0"/>
                </a:spcBef>
                <a:spcAft>
                  <a:spcPct val="0"/>
                </a:spcAft>
                <a:defRPr/>
              </a:pPr>
              <a:t>8</a:t>
            </a:fld>
            <a:endParaRPr lang="en-US" smtClean="0">
              <a:cs typeface="Arial" charset="0"/>
            </a:endParaRPr>
          </a:p>
        </p:txBody>
      </p:sp>
      <p:sp>
        <p:nvSpPr>
          <p:cNvPr id="13619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3619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D4E8069-A296-4741-BD44-7C0340411FA8}" type="slidenum">
              <a:rPr lang="en-US" smtClean="0">
                <a:cs typeface="Arial" charset="0"/>
              </a:rPr>
              <a:pPr fontAlgn="base">
                <a:spcBef>
                  <a:spcPct val="0"/>
                </a:spcBef>
                <a:spcAft>
                  <a:spcPct val="0"/>
                </a:spcAft>
                <a:defRPr/>
              </a:pPr>
              <a:t>9</a:t>
            </a:fld>
            <a:endParaRPr lang="en-US" smtClean="0">
              <a:cs typeface="Arial" charset="0"/>
            </a:endParaRPr>
          </a:p>
        </p:txBody>
      </p:sp>
      <p:sp>
        <p:nvSpPr>
          <p:cNvPr id="13619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3619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C94D64AE-C5E9-47FC-9DBB-49235CE27CA0}" type="datetime1">
              <a:rPr lang="en-US" smtClean="0"/>
              <a:pPr/>
              <a:t>10/20/2012</a:t>
            </a:fld>
            <a:endParaRPr lang="en-US" dirty="0"/>
          </a:p>
        </p:txBody>
      </p:sp>
      <p:sp>
        <p:nvSpPr>
          <p:cNvPr id="5" name="Footer Placeholder 4"/>
          <p:cNvSpPr>
            <a:spLocks noGrp="1"/>
          </p:cNvSpPr>
          <p:nvPr>
            <p:ph type="ftr" sz="quarter" idx="11"/>
          </p:nvPr>
        </p:nvSpPr>
        <p:spPr>
          <a:xfrm>
            <a:off x="457200" y="6476999"/>
            <a:ext cx="8534400" cy="274320"/>
          </a:xfrm>
        </p:spPr>
        <p:txBody>
          <a:bodyPr/>
          <a:lstStyle>
            <a:lvl1pPr algn="ctr">
              <a:defRPr/>
            </a:lvl1pPr>
          </a:lstStyle>
          <a:p>
            <a:r>
              <a:rPr lang="en-US" dirty="0" smtClean="0"/>
              <a:t>NaNoWriMo</a:t>
            </a:r>
            <a:endParaRPr lang="en-US" dirty="0"/>
          </a:p>
        </p:txBody>
      </p:sp>
      <p:sp>
        <p:nvSpPr>
          <p:cNvPr id="6" name="Slide Number Placeholder 5"/>
          <p:cNvSpPr>
            <a:spLocks noGrp="1"/>
          </p:cNvSpPr>
          <p:nvPr>
            <p:ph type="sldNum" sz="quarter" idx="12"/>
          </p:nvPr>
        </p:nvSpPr>
        <p:spPr/>
        <p:txBody>
          <a:bodyPr/>
          <a:lstStyle/>
          <a:p>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63850C1-7966-40B1-92EC-05B5C527AE14}" type="datetime1">
              <a:rPr lang="en-US" smtClean="0"/>
              <a:pPr/>
              <a:t>10/20/2012</a:t>
            </a:fld>
            <a:endParaRPr lang="en-US" dirty="0"/>
          </a:p>
        </p:txBody>
      </p:sp>
      <p:sp>
        <p:nvSpPr>
          <p:cNvPr id="5" name="Footer Placeholder 4"/>
          <p:cNvSpPr>
            <a:spLocks noGrp="1"/>
          </p:cNvSpPr>
          <p:nvPr>
            <p:ph type="ftr" sz="quarter" idx="11"/>
          </p:nvPr>
        </p:nvSpPr>
        <p:spPr/>
        <p:txBody>
          <a:bodyPr/>
          <a:lstStyle/>
          <a:p>
            <a:r>
              <a:rPr lang="en-US" smtClean="0"/>
              <a:t>NaNoWriMo</a:t>
            </a:r>
            <a:endParaRPr lang="en-US" dirty="0"/>
          </a:p>
        </p:txBody>
      </p:sp>
      <p:sp>
        <p:nvSpPr>
          <p:cNvPr id="6" name="Slide Number Placeholder 5"/>
          <p:cNvSpPr>
            <a:spLocks noGrp="1"/>
          </p:cNvSpPr>
          <p:nvPr>
            <p:ph type="sldNum" sz="quarter" idx="12"/>
          </p:nvPr>
        </p:nvSpPr>
        <p:spPr/>
        <p:txBody>
          <a:bodyPr/>
          <a:lstStyle/>
          <a:p>
            <a:fld id="{9142473A-90FA-4B42-85E2-D47AA04E95C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F686092-7265-4989-B4A5-92596837AB9D}" type="datetime1">
              <a:rPr lang="en-US" smtClean="0"/>
              <a:pPr/>
              <a:t>10/20/2012</a:t>
            </a:fld>
            <a:endParaRPr lang="en-US" dirty="0"/>
          </a:p>
        </p:txBody>
      </p:sp>
      <p:sp>
        <p:nvSpPr>
          <p:cNvPr id="5" name="Footer Placeholder 4"/>
          <p:cNvSpPr>
            <a:spLocks noGrp="1"/>
          </p:cNvSpPr>
          <p:nvPr>
            <p:ph type="ftr" sz="quarter" idx="11"/>
          </p:nvPr>
        </p:nvSpPr>
        <p:spPr>
          <a:xfrm>
            <a:off x="2640597" y="6377459"/>
            <a:ext cx="3836404" cy="365125"/>
          </a:xfrm>
        </p:spPr>
        <p:txBody>
          <a:bodyPr/>
          <a:lstStyle/>
          <a:p>
            <a:r>
              <a:rPr lang="en-US" smtClean="0"/>
              <a:t>NaNoWriMo</a:t>
            </a:r>
            <a:endParaRPr lang="en-US" dirty="0"/>
          </a:p>
        </p:txBody>
      </p:sp>
      <p:sp>
        <p:nvSpPr>
          <p:cNvPr id="6" name="Slide Number Placeholder 5"/>
          <p:cNvSpPr>
            <a:spLocks noGrp="1"/>
          </p:cNvSpPr>
          <p:nvPr>
            <p:ph type="sldNum" sz="quarter" idx="12"/>
          </p:nvPr>
        </p:nvSpPr>
        <p:spPr/>
        <p:txBody>
          <a:bodyPr/>
          <a:lstStyle/>
          <a:p>
            <a:fld id="{9142473A-90FA-4B42-85E2-D47AA04E95C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8889BB5-14CB-4FC4-908C-39E69C61330E}" type="datetime1">
              <a:rPr lang="en-US" smtClean="0"/>
              <a:pPr/>
              <a:t>10/20/2012</a:t>
            </a:fld>
            <a:endParaRPr lang="en-US" dirty="0"/>
          </a:p>
        </p:txBody>
      </p:sp>
      <p:sp>
        <p:nvSpPr>
          <p:cNvPr id="5" name="Footer Placeholder 4"/>
          <p:cNvSpPr>
            <a:spLocks noGrp="1"/>
          </p:cNvSpPr>
          <p:nvPr>
            <p:ph type="ftr" sz="quarter" idx="11"/>
          </p:nvPr>
        </p:nvSpPr>
        <p:spPr>
          <a:xfrm>
            <a:off x="457200" y="6476999"/>
            <a:ext cx="8458200" cy="274320"/>
          </a:xfrm>
        </p:spPr>
        <p:txBody>
          <a:bodyPr/>
          <a:lstStyle>
            <a:lvl1pPr algn="ctr">
              <a:defRPr/>
            </a:lvl1pPr>
          </a:lstStyle>
          <a:p>
            <a:r>
              <a:rPr lang="en-US" smtClean="0"/>
              <a:t>NaNoWriMo</a:t>
            </a:r>
            <a:endParaRPr lang="en-US" dirty="0"/>
          </a:p>
        </p:txBody>
      </p:sp>
      <p:sp>
        <p:nvSpPr>
          <p:cNvPr id="6" name="Slide Number Placeholder 5"/>
          <p:cNvSpPr>
            <a:spLocks noGrp="1"/>
          </p:cNvSpPr>
          <p:nvPr>
            <p:ph type="sldNum" sz="quarter" idx="12"/>
          </p:nvPr>
        </p:nvSpPr>
        <p:spPr/>
        <p:txBody>
          <a:bodyPr/>
          <a:lstStyle/>
          <a:p>
            <a:fld id="{9142473A-90FA-4B42-85E2-D47AA04E95C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9D788E6-44CA-4343-9B7D-669391AD5AC2}" type="datetime1">
              <a:rPr lang="en-US" smtClean="0"/>
              <a:pPr/>
              <a:t>10/20/2012</a:t>
            </a:fld>
            <a:endParaRPr lang="en-US" dirty="0"/>
          </a:p>
        </p:txBody>
      </p:sp>
      <p:sp>
        <p:nvSpPr>
          <p:cNvPr id="5" name="Footer Placeholder 4"/>
          <p:cNvSpPr>
            <a:spLocks noGrp="1"/>
          </p:cNvSpPr>
          <p:nvPr>
            <p:ph type="ftr" sz="quarter" idx="11"/>
          </p:nvPr>
        </p:nvSpPr>
        <p:spPr>
          <a:xfrm>
            <a:off x="457200" y="6476999"/>
            <a:ext cx="7691115" cy="274320"/>
          </a:xfrm>
        </p:spPr>
        <p:txBody>
          <a:bodyPr/>
          <a:lstStyle>
            <a:lvl1pPr algn="ctr">
              <a:defRPr/>
            </a:lvl1pPr>
          </a:lstStyle>
          <a:p>
            <a:r>
              <a:rPr lang="en-US" smtClean="0"/>
              <a:t>NaNoWriMo</a:t>
            </a:r>
            <a:endParaRPr lang="en-US" dirty="0"/>
          </a:p>
        </p:txBody>
      </p:sp>
      <p:sp>
        <p:nvSpPr>
          <p:cNvPr id="6" name="Slide Number Placeholder 5"/>
          <p:cNvSpPr>
            <a:spLocks noGrp="1"/>
          </p:cNvSpPr>
          <p:nvPr>
            <p:ph type="sldNum" sz="quarter" idx="12"/>
          </p:nvPr>
        </p:nvSpPr>
        <p:spPr/>
        <p:txBody>
          <a:bodyPr/>
          <a:lstStyle/>
          <a:p>
            <a:fld id="{9142473A-90FA-4B42-85E2-D47AA04E95C3}"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0FFA3DD-AD63-4D3F-B60E-C3BF1B3174E9}" type="datetime1">
              <a:rPr lang="en-US" smtClean="0"/>
              <a:pPr/>
              <a:t>10/20/2012</a:t>
            </a:fld>
            <a:endParaRPr lang="en-US" dirty="0"/>
          </a:p>
        </p:txBody>
      </p:sp>
      <p:sp>
        <p:nvSpPr>
          <p:cNvPr id="6" name="Footer Placeholder 5"/>
          <p:cNvSpPr>
            <a:spLocks noGrp="1"/>
          </p:cNvSpPr>
          <p:nvPr>
            <p:ph type="ftr" sz="quarter" idx="11"/>
          </p:nvPr>
        </p:nvSpPr>
        <p:spPr/>
        <p:txBody>
          <a:bodyPr/>
          <a:lstStyle/>
          <a:p>
            <a:r>
              <a:rPr lang="en-US" smtClean="0"/>
              <a:t>NaNoWriMo</a:t>
            </a:r>
            <a:endParaRPr lang="en-US" dirty="0"/>
          </a:p>
        </p:txBody>
      </p:sp>
      <p:sp>
        <p:nvSpPr>
          <p:cNvPr id="7" name="Slide Number Placeholder 6"/>
          <p:cNvSpPr>
            <a:spLocks noGrp="1"/>
          </p:cNvSpPr>
          <p:nvPr>
            <p:ph type="sldNum" sz="quarter" idx="12"/>
          </p:nvPr>
        </p:nvSpPr>
        <p:spPr/>
        <p:txBody>
          <a:bodyPr/>
          <a:lstStyle/>
          <a:p>
            <a:fld id="{9142473A-90FA-4B42-85E2-D47AA04E95C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F9259E9-E159-45A1-94D8-36E27A6C194B}" type="datetime1">
              <a:rPr lang="en-US" smtClean="0"/>
              <a:pPr/>
              <a:t>10/20/2012</a:t>
            </a:fld>
            <a:endParaRPr lang="en-US" dirty="0"/>
          </a:p>
        </p:txBody>
      </p:sp>
      <p:sp>
        <p:nvSpPr>
          <p:cNvPr id="8" name="Footer Placeholder 7"/>
          <p:cNvSpPr>
            <a:spLocks noGrp="1"/>
          </p:cNvSpPr>
          <p:nvPr>
            <p:ph type="ftr" sz="quarter" idx="11"/>
          </p:nvPr>
        </p:nvSpPr>
        <p:spPr/>
        <p:txBody>
          <a:bodyPr/>
          <a:lstStyle/>
          <a:p>
            <a:r>
              <a:rPr lang="en-US" smtClean="0"/>
              <a:t>NaNoWriMo</a:t>
            </a:r>
            <a:endParaRPr lang="en-US" dirty="0"/>
          </a:p>
        </p:txBody>
      </p:sp>
      <p:sp>
        <p:nvSpPr>
          <p:cNvPr id="9" name="Slide Number Placeholder 8"/>
          <p:cNvSpPr>
            <a:spLocks noGrp="1"/>
          </p:cNvSpPr>
          <p:nvPr>
            <p:ph type="sldNum" sz="quarter" idx="12"/>
          </p:nvPr>
        </p:nvSpPr>
        <p:spPr/>
        <p:txBody>
          <a:bodyPr/>
          <a:lstStyle/>
          <a:p>
            <a:fld id="{9142473A-90FA-4B42-85E2-D47AA04E95C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A4A2384-A5A5-471D-8859-44A4A9BB7123}" type="datetime1">
              <a:rPr lang="en-US" smtClean="0"/>
              <a:pPr/>
              <a:t>10/20/2012</a:t>
            </a:fld>
            <a:endParaRPr lang="en-US" dirty="0"/>
          </a:p>
        </p:txBody>
      </p:sp>
      <p:sp>
        <p:nvSpPr>
          <p:cNvPr id="4" name="Footer Placeholder 3"/>
          <p:cNvSpPr>
            <a:spLocks noGrp="1"/>
          </p:cNvSpPr>
          <p:nvPr>
            <p:ph type="ftr" sz="quarter" idx="11"/>
          </p:nvPr>
        </p:nvSpPr>
        <p:spPr>
          <a:xfrm>
            <a:off x="457200" y="6476999"/>
            <a:ext cx="8458200" cy="274320"/>
          </a:xfrm>
        </p:spPr>
        <p:txBody>
          <a:bodyPr/>
          <a:lstStyle>
            <a:lvl1pPr algn="ctr">
              <a:defRPr/>
            </a:lvl1pPr>
          </a:lstStyle>
          <a:p>
            <a:r>
              <a:rPr lang="en-US" dirty="0" smtClean="0"/>
              <a:t>NaNoWriMo</a:t>
            </a:r>
            <a:endParaRPr lang="en-US" dirty="0"/>
          </a:p>
        </p:txBody>
      </p:sp>
      <p:sp>
        <p:nvSpPr>
          <p:cNvPr id="5" name="Slide Number Placeholder 4"/>
          <p:cNvSpPr>
            <a:spLocks noGrp="1"/>
          </p:cNvSpPr>
          <p:nvPr>
            <p:ph type="sldNum" sz="quarter" idx="12"/>
          </p:nvPr>
        </p:nvSpPr>
        <p:spPr/>
        <p:txBody>
          <a:bodyPr/>
          <a:lstStyle/>
          <a:p>
            <a:fld id="{9142473A-90FA-4B42-85E2-D47AA04E95C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73C8BB-D9C3-4615-8A4F-B899EA6818CE}" type="datetime1">
              <a:rPr lang="en-US" smtClean="0"/>
              <a:pPr/>
              <a:t>10/20/2012</a:t>
            </a:fld>
            <a:endParaRPr lang="en-US" dirty="0"/>
          </a:p>
        </p:txBody>
      </p:sp>
      <p:sp>
        <p:nvSpPr>
          <p:cNvPr id="3" name="Footer Placeholder 2"/>
          <p:cNvSpPr>
            <a:spLocks noGrp="1"/>
          </p:cNvSpPr>
          <p:nvPr>
            <p:ph type="ftr" sz="quarter" idx="11"/>
          </p:nvPr>
        </p:nvSpPr>
        <p:spPr/>
        <p:txBody>
          <a:bodyPr/>
          <a:lstStyle/>
          <a:p>
            <a:r>
              <a:rPr lang="en-US" smtClean="0"/>
              <a:t>NaNoWriMo</a:t>
            </a:r>
            <a:endParaRPr lang="en-US" dirty="0"/>
          </a:p>
        </p:txBody>
      </p:sp>
      <p:sp>
        <p:nvSpPr>
          <p:cNvPr id="4" name="Slide Number Placeholder 3"/>
          <p:cNvSpPr>
            <a:spLocks noGrp="1"/>
          </p:cNvSpPr>
          <p:nvPr>
            <p:ph type="sldNum" sz="quarter" idx="12"/>
          </p:nvPr>
        </p:nvSpPr>
        <p:spPr/>
        <p:txBody>
          <a:bodyPr/>
          <a:lstStyle/>
          <a:p>
            <a:fld id="{9142473A-90FA-4B42-85E2-D47AA04E95C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51AAA9C-7E5F-4BEB-88A2-9BEDFCB5E474}" type="datetime1">
              <a:rPr lang="en-US" smtClean="0"/>
              <a:pPr/>
              <a:t>10/20/2012</a:t>
            </a:fld>
            <a:endParaRPr lang="en-US" dirty="0"/>
          </a:p>
        </p:txBody>
      </p:sp>
      <p:sp>
        <p:nvSpPr>
          <p:cNvPr id="6" name="Footer Placeholder 5"/>
          <p:cNvSpPr>
            <a:spLocks noGrp="1"/>
          </p:cNvSpPr>
          <p:nvPr>
            <p:ph type="ftr" sz="quarter" idx="11"/>
          </p:nvPr>
        </p:nvSpPr>
        <p:spPr/>
        <p:txBody>
          <a:bodyPr/>
          <a:lstStyle/>
          <a:p>
            <a:r>
              <a:rPr lang="en-US" smtClean="0"/>
              <a:t>NaNoWriMo</a:t>
            </a:r>
            <a:endParaRPr lang="en-US" dirty="0"/>
          </a:p>
        </p:txBody>
      </p:sp>
      <p:sp>
        <p:nvSpPr>
          <p:cNvPr id="7" name="Slide Number Placeholder 6"/>
          <p:cNvSpPr>
            <a:spLocks noGrp="1"/>
          </p:cNvSpPr>
          <p:nvPr>
            <p:ph type="sldNum" sz="quarter" idx="12"/>
          </p:nvPr>
        </p:nvSpPr>
        <p:spPr/>
        <p:txBody>
          <a:bodyPr/>
          <a:lstStyle/>
          <a:p>
            <a:fld id="{9142473A-90FA-4B42-85E2-D47AA04E95C3}" type="slidenum">
              <a:rPr lang="en-US" smtClean="0"/>
              <a:pPr/>
              <a:t>‹#›</a:t>
            </a:fld>
            <a:endParaRPr lang="en-US"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288EBBFC-60A7-407C-8286-25864AFBC862}" type="datetime1">
              <a:rPr lang="en-US" smtClean="0"/>
              <a:pPr/>
              <a:t>10/20/2012</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r>
              <a:rPr lang="en-US" smtClean="0"/>
              <a:t>NaNoWriMo</a:t>
            </a:r>
            <a:endParaRPr lang="en-US" dirty="0"/>
          </a:p>
        </p:txBody>
      </p:sp>
      <p:sp>
        <p:nvSpPr>
          <p:cNvPr id="7" name="Slide Number Placeholder 6"/>
          <p:cNvSpPr>
            <a:spLocks noGrp="1"/>
          </p:cNvSpPr>
          <p:nvPr>
            <p:ph type="sldNum" sz="quarter" idx="12"/>
          </p:nvPr>
        </p:nvSpPr>
        <p:spPr>
          <a:xfrm>
            <a:off x="8339328" y="1170432"/>
            <a:ext cx="733864" cy="201168"/>
          </a:xfrm>
        </p:spPr>
        <p:txBody>
          <a:bodyPr/>
          <a:lstStyle/>
          <a:p>
            <a:fld id="{9142473A-90FA-4B42-85E2-D47AA04E95C3}"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E7AA85EE-2957-4710-9C48-38992EDE5A9F}" type="datetime1">
              <a:rPr lang="en-US" smtClean="0"/>
              <a:pPr/>
              <a:t>10/20/2012</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r>
              <a:rPr lang="en-US" smtClean="0"/>
              <a:t>NaNoWriMo</a:t>
            </a:r>
            <a:endParaRPr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9142473A-90FA-4B42-85E2-D47AA04E95C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www.grammarbook.com/" TargetMode="External"/><Relationship Id="rId2" Type="http://schemas.openxmlformats.org/officeDocument/2006/relationships/hyperlink" Target="http://www.majortests.com/sat/grammar.php"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grammarbook.co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en.wikipedia.org/wiki/Bright_Lights,_Big_City_(novel)" TargetMode="External"/><Relationship Id="rId2" Type="http://schemas.openxmlformats.org/officeDocument/2006/relationships/hyperlink" Target="http://en.wikipedia.org/wiki/Jay_McInerney"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10.jpeg"/><Relationship Id="rId2" Type="http://schemas.openxmlformats.org/officeDocument/2006/relationships/image" Target="../media/image5.jpeg"/><Relationship Id="rId1" Type="http://schemas.openxmlformats.org/officeDocument/2006/relationships/slideLayout" Target="../slideLayouts/slideLayout3.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Preparing for NaNoWriMo</a:t>
            </a:r>
            <a:br>
              <a:rPr lang="en-US" dirty="0" smtClean="0"/>
            </a:br>
            <a:r>
              <a:rPr lang="en-US" dirty="0" smtClean="0"/>
              <a:t>A Self Assessment</a:t>
            </a:r>
            <a:endParaRPr lang="en-US" dirty="0"/>
          </a:p>
        </p:txBody>
      </p:sp>
      <p:sp>
        <p:nvSpPr>
          <p:cNvPr id="3" name="Subtitle 2"/>
          <p:cNvSpPr>
            <a:spLocks noGrp="1"/>
          </p:cNvSpPr>
          <p:nvPr>
            <p:ph type="subTitle" idx="1"/>
          </p:nvPr>
        </p:nvSpPr>
        <p:spPr/>
        <p:txBody>
          <a:bodyPr/>
          <a:lstStyle/>
          <a:p>
            <a:r>
              <a:rPr lang="en-US" dirty="0" smtClean="0"/>
              <a:t>NATIONAL NOVEL WRITING MONTH</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PROFILE</a:t>
            </a:r>
            <a:endParaRPr lang="en-US" dirty="0"/>
          </a:p>
        </p:txBody>
      </p:sp>
      <p:sp>
        <p:nvSpPr>
          <p:cNvPr id="4" name="Slide Number Placeholder 3"/>
          <p:cNvSpPr>
            <a:spLocks noGrp="1"/>
          </p:cNvSpPr>
          <p:nvPr>
            <p:ph type="sldNum" sz="quarter" idx="12"/>
          </p:nvPr>
        </p:nvSpPr>
        <p:spPr/>
        <p:txBody>
          <a:bodyPr/>
          <a:lstStyle/>
          <a:p>
            <a:fld id="{9142473A-90FA-4B42-85E2-D47AA04E95C3}" type="slidenum">
              <a:rPr lang="en-US" smtClean="0"/>
              <a:pPr/>
              <a:t>10</a:t>
            </a:fld>
            <a:endParaRPr lang="en-US" dirty="0"/>
          </a:p>
        </p:txBody>
      </p:sp>
      <p:sp>
        <p:nvSpPr>
          <p:cNvPr id="5" name="Footer Placeholder 4"/>
          <p:cNvSpPr>
            <a:spLocks noGrp="1"/>
          </p:cNvSpPr>
          <p:nvPr>
            <p:ph type="ftr" sz="quarter" idx="11"/>
          </p:nvPr>
        </p:nvSpPr>
        <p:spPr/>
        <p:txBody>
          <a:bodyPr/>
          <a:lstStyle/>
          <a:p>
            <a:r>
              <a:rPr lang="en-US" smtClean="0"/>
              <a:t>NaNoWriMo</a:t>
            </a:r>
            <a:endParaRPr lang="en-US" dirty="0"/>
          </a:p>
        </p:txBody>
      </p:sp>
      <p:graphicFrame>
        <p:nvGraphicFramePr>
          <p:cNvPr id="10" name="Table 9"/>
          <p:cNvGraphicFramePr>
            <a:graphicFrameLocks noGrp="1"/>
          </p:cNvGraphicFramePr>
          <p:nvPr/>
        </p:nvGraphicFramePr>
        <p:xfrm>
          <a:off x="457196" y="1676407"/>
          <a:ext cx="8229603" cy="4847233"/>
        </p:xfrm>
        <a:graphic>
          <a:graphicData uri="http://schemas.openxmlformats.org/drawingml/2006/table">
            <a:tbl>
              <a:tblPr/>
              <a:tblGrid>
                <a:gridCol w="1952152"/>
                <a:gridCol w="492281"/>
                <a:gridCol w="407406"/>
                <a:gridCol w="407406"/>
                <a:gridCol w="407406"/>
                <a:gridCol w="407406"/>
                <a:gridCol w="407406"/>
                <a:gridCol w="407406"/>
                <a:gridCol w="407406"/>
                <a:gridCol w="407406"/>
                <a:gridCol w="407406"/>
                <a:gridCol w="407406"/>
                <a:gridCol w="407406"/>
                <a:gridCol w="325926"/>
                <a:gridCol w="325926"/>
                <a:gridCol w="325926"/>
                <a:gridCol w="325926"/>
              </a:tblGrid>
              <a:tr h="154444">
                <a:tc gridSpan="17">
                  <a:txBody>
                    <a:bodyPr/>
                    <a:lstStyle/>
                    <a:p>
                      <a:pPr algn="ctr" fontAlgn="ctr"/>
                      <a:r>
                        <a:rPr lang="en-US" sz="1100" b="0" i="0" u="none" strike="noStrike" dirty="0">
                          <a:solidFill>
                            <a:srgbClr val="000000"/>
                          </a:solidFill>
                          <a:latin typeface="Times New Roman"/>
                        </a:rPr>
                        <a:t>WRITERS WORKSHOP -  PREPARING FOR NANOWRIMO  - SELF ASSESSMENT</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71603">
                <a:tc>
                  <a:txBody>
                    <a:bodyPr/>
                    <a:lstStyle/>
                    <a:p>
                      <a:pPr algn="l" fontAlgn="b"/>
                      <a:r>
                        <a:rPr lang="en-US" sz="1100" b="0" i="0" u="none" strike="noStrike">
                          <a:solidFill>
                            <a:srgbClr val="000000"/>
                          </a:solidFill>
                          <a:latin typeface="Myriad Web Pro"/>
                        </a:rPr>
                        <a:t>Name</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lvl="0" algn="ctr" fontAlgn="b"/>
                      <a:r>
                        <a:rPr lang="en-US" sz="1000" b="0" i="0" u="none" strike="noStrike" dirty="0" smtClean="0">
                          <a:solidFill>
                            <a:srgbClr val="000000"/>
                          </a:solidFill>
                          <a:latin typeface="Myriad Web Pro"/>
                        </a:rPr>
                        <a:t>ROGER</a:t>
                      </a:r>
                      <a:r>
                        <a:rPr lang="en-US" sz="1000" b="0" i="0" u="none" strike="noStrike" dirty="0">
                          <a:solidFill>
                            <a:srgbClr val="000000"/>
                          </a:solidFill>
                          <a:latin typeface="Myriad Web Pro"/>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lvl="1"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000000"/>
                          </a:solidFill>
                          <a:latin typeface="Myriad Web Pro"/>
                        </a:rPr>
                        <a:t> </a:t>
                      </a:r>
                      <a:r>
                        <a:rPr lang="en-US" sz="1000" b="0" i="0" u="none" strike="noStrike" dirty="0" smtClean="0">
                          <a:solidFill>
                            <a:srgbClr val="000000"/>
                          </a:solidFill>
                          <a:latin typeface="Myriad Web Pro"/>
                        </a:rPr>
                        <a:t>LUBECK</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500" b="0" i="0" u="none" strike="noStrike">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500" b="0" i="0" u="none" strike="noStrike">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71603">
                <a:tc>
                  <a:txBody>
                    <a:bodyPr/>
                    <a:lstStyle/>
                    <a:p>
                      <a:pPr algn="l" fontAlgn="b"/>
                      <a:r>
                        <a:rPr lang="en-US" sz="1100" b="0" i="0" u="none" strike="noStrike">
                          <a:solidFill>
                            <a:srgbClr val="000000"/>
                          </a:solidFill>
                          <a:latin typeface="Myriad Web Pro"/>
                        </a:rPr>
                        <a:t>Age</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1200" b="0" i="0" u="none" strike="noStrike" dirty="0" smtClean="0">
                          <a:solidFill>
                            <a:srgbClr val="000000"/>
                          </a:solidFill>
                          <a:latin typeface="Myriad Web Pro"/>
                        </a:rPr>
                        <a:t>62</a:t>
                      </a:r>
                      <a:endParaRPr lang="en-US" sz="1200" b="0" i="0" u="none" strike="noStrike" dirty="0">
                        <a:solidFill>
                          <a:srgbClr val="000000"/>
                        </a:solidFill>
                        <a:latin typeface="Myriad Web Pro"/>
                      </a:endParaRP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14">
                  <a:txBody>
                    <a:bodyPr/>
                    <a:lstStyle/>
                    <a:p>
                      <a:pPr algn="ctr" fontAlgn="b"/>
                      <a:r>
                        <a:rPr lang="en-US" sz="500" b="0" i="0" u="none" strike="noStrike">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71603">
                <a:tc>
                  <a:txBody>
                    <a:bodyPr/>
                    <a:lstStyle/>
                    <a:p>
                      <a:pPr algn="l" fontAlgn="b"/>
                      <a:r>
                        <a:rPr lang="en-US" sz="1100" b="0" i="0" u="none" strike="noStrike">
                          <a:solidFill>
                            <a:srgbClr val="000000"/>
                          </a:solidFill>
                          <a:latin typeface="Myriad Web Pro"/>
                        </a:rPr>
                        <a:t>Gender</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Myriad Web Pro"/>
                        </a:rPr>
                        <a:t>M</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500" b="0" i="0" u="none" strike="noStrike" dirty="0">
                          <a:solidFill>
                            <a:schemeClr val="bg1">
                              <a:lumMod val="95000"/>
                            </a:schemeClr>
                          </a:solidFill>
                          <a:latin typeface="Myriad Web Pro"/>
                        </a:rPr>
                        <a:t>F</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14">
                  <a:txBody>
                    <a:bodyPr/>
                    <a:lstStyle/>
                    <a:p>
                      <a:pPr algn="ctr" fontAlgn="b"/>
                      <a:r>
                        <a:rPr lang="en-US" sz="500" b="0" i="0" u="none" strike="noStrike">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71603">
                <a:tc>
                  <a:txBody>
                    <a:bodyPr/>
                    <a:lstStyle/>
                    <a:p>
                      <a:pPr algn="l" fontAlgn="b"/>
                      <a:r>
                        <a:rPr lang="en-US" sz="1100" b="0" i="0" u="none" strike="noStrike">
                          <a:solidFill>
                            <a:srgbClr val="000000"/>
                          </a:solidFill>
                          <a:latin typeface="Myriad Web Pro"/>
                        </a:rPr>
                        <a:t>Location</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16">
                  <a:txBody>
                    <a:bodyPr/>
                    <a:lstStyle/>
                    <a:p>
                      <a:pPr lvl="0" algn="l" fontAlgn="b"/>
                      <a:r>
                        <a:rPr lang="en-US" sz="1000" b="0" i="0" u="none" strike="noStrike" dirty="0" smtClean="0">
                          <a:solidFill>
                            <a:srgbClr val="000000"/>
                          </a:solidFill>
                          <a:latin typeface="Myriad Web Pro" pitchFamily="34" charset="0"/>
                        </a:rPr>
                        <a:t>        Sugar Grove Il. and Cloverdale Ca.</a:t>
                      </a:r>
                      <a:r>
                        <a:rPr lang="en-US" sz="1000" b="0" i="0" u="none" strike="noStrike" dirty="0">
                          <a:solidFill>
                            <a:srgbClr val="000000"/>
                          </a:solidFill>
                          <a:latin typeface="Myriad Web Pro"/>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71603">
                <a:tc>
                  <a:txBody>
                    <a:bodyPr/>
                    <a:lstStyle/>
                    <a:p>
                      <a:pPr algn="l" fontAlgn="b"/>
                      <a:r>
                        <a:rPr lang="en-US" sz="1100" b="0" i="0" u="none" strike="noStrike">
                          <a:solidFill>
                            <a:srgbClr val="000000"/>
                          </a:solidFill>
                          <a:latin typeface="Myriad Web Pro"/>
                        </a:rPr>
                        <a:t>Occupation</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b"/>
                      <a:r>
                        <a:rPr lang="en-US" sz="1000" b="0" i="0" u="none" strike="noStrike" dirty="0" smtClean="0">
                          <a:solidFill>
                            <a:srgbClr val="000000"/>
                          </a:solidFill>
                          <a:latin typeface="Myriad Web Pro"/>
                        </a:rPr>
                        <a:t>CONSULTANT</a:t>
                      </a:r>
                      <a:r>
                        <a:rPr lang="en-US" sz="1000" b="0" i="0" u="none" strike="noStrike" dirty="0">
                          <a:solidFill>
                            <a:srgbClr val="000000"/>
                          </a:solidFill>
                          <a:latin typeface="Myriad Web Pro"/>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1000" b="0" i="0" u="none" strike="noStrike">
                          <a:solidFill>
                            <a:srgbClr val="000000"/>
                          </a:solidFill>
                          <a:latin typeface="Myriad Web Pro"/>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1000" b="0" i="0" u="none" strike="noStrike">
                          <a:solidFill>
                            <a:srgbClr val="000000"/>
                          </a:solidFill>
                          <a:latin typeface="Myriad Web Pro"/>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1000" b="0" i="0" u="none" strike="noStrike">
                          <a:solidFill>
                            <a:srgbClr val="000000"/>
                          </a:solidFill>
                          <a:latin typeface="Myriad Web Pro"/>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171603">
                <a:tc>
                  <a:txBody>
                    <a:bodyPr/>
                    <a:lstStyle/>
                    <a:p>
                      <a:pPr algn="l" fontAlgn="b"/>
                      <a:r>
                        <a:rPr lang="en-US" sz="1100" b="0" i="0" u="none" strike="noStrike">
                          <a:solidFill>
                            <a:srgbClr val="000000"/>
                          </a:solidFill>
                          <a:latin typeface="Myriad Web Pro"/>
                        </a:rPr>
                        <a:t>Hobbies</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b"/>
                      <a:r>
                        <a:rPr lang="en-US" sz="1000" b="0" i="0" u="none" strike="noStrike" dirty="0" smtClean="0">
                          <a:solidFill>
                            <a:srgbClr val="000000"/>
                          </a:solidFill>
                          <a:latin typeface="Myriad Web Pro"/>
                        </a:rPr>
                        <a:t>WRITING</a:t>
                      </a:r>
                      <a:r>
                        <a:rPr lang="en-US" sz="1000" b="0" i="0" u="none" strike="noStrike" dirty="0">
                          <a:solidFill>
                            <a:srgbClr val="000000"/>
                          </a:solidFill>
                          <a:latin typeface="Myriad Web Pro"/>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1000" b="0" i="0" u="none" strike="noStrike" dirty="0" smtClean="0">
                          <a:solidFill>
                            <a:srgbClr val="000000"/>
                          </a:solidFill>
                          <a:latin typeface="Myriad Web Pro"/>
                        </a:rPr>
                        <a:t>PAINTING</a:t>
                      </a:r>
                      <a:endParaRPr lang="en-US" sz="1000" b="0" i="0" u="none" strike="noStrike" dirty="0">
                        <a:solidFill>
                          <a:srgbClr val="000000"/>
                        </a:solidFill>
                        <a:latin typeface="Myriad Web Pro"/>
                      </a:endParaRP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1000" b="0" i="0" u="none" strike="noStrike" dirty="0">
                          <a:solidFill>
                            <a:srgbClr val="000000"/>
                          </a:solidFill>
                          <a:latin typeface="Myriad Web Pro"/>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1000" b="0" i="0" u="none" strike="noStrike">
                          <a:solidFill>
                            <a:srgbClr val="000000"/>
                          </a:solidFill>
                          <a:latin typeface="Myriad Web Pro"/>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171603">
                <a:tc>
                  <a:txBody>
                    <a:bodyPr/>
                    <a:lstStyle/>
                    <a:p>
                      <a:pPr algn="l" fontAlgn="b"/>
                      <a:r>
                        <a:rPr lang="en-US" sz="1100" b="0" i="0" u="none" strike="noStrike">
                          <a:solidFill>
                            <a:srgbClr val="000000"/>
                          </a:solidFill>
                          <a:latin typeface="Myriad Web Pro"/>
                        </a:rPr>
                        <a:t>Favorite music to write by</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marL="0" marR="0" lvl="1"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smtClean="0">
                          <a:solidFill>
                            <a:srgbClr val="000000"/>
                          </a:solidFill>
                          <a:latin typeface="Myriad Web Pro" pitchFamily="34" charset="0"/>
                        </a:rPr>
                        <a:t> </a:t>
                      </a:r>
                      <a:r>
                        <a:rPr lang="en-US" sz="1000" b="0" i="0" u="none" strike="noStrike" baseline="0" dirty="0" smtClean="0">
                          <a:solidFill>
                            <a:srgbClr val="000000"/>
                          </a:solidFill>
                          <a:latin typeface="Myriad Web Pro" pitchFamily="34" charset="0"/>
                        </a:rPr>
                        <a:t>Steely Dan, </a:t>
                      </a:r>
                      <a:endParaRPr lang="en-US" sz="1000" b="0" i="0" u="none" strike="noStrike" dirty="0" smtClean="0">
                        <a:solidFill>
                          <a:srgbClr val="000000"/>
                        </a:solidFill>
                        <a:latin typeface="Myriad Web Pro" pitchFamily="34" charset="0"/>
                      </a:endParaRP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lvl="0" algn="ctr" fontAlgn="b"/>
                      <a:r>
                        <a:rPr lang="en-US" sz="1000" b="0" i="0" u="none" strike="noStrike" dirty="0" smtClean="0">
                          <a:solidFill>
                            <a:srgbClr val="000000"/>
                          </a:solidFill>
                          <a:latin typeface="Myriad Web Pro" pitchFamily="34" charset="0"/>
                        </a:rPr>
                        <a:t>NPR</a:t>
                      </a:r>
                      <a:r>
                        <a:rPr lang="en-US" sz="1000" b="0" i="0" u="none" strike="noStrike" dirty="0">
                          <a:solidFill>
                            <a:srgbClr val="000000"/>
                          </a:solidFill>
                          <a:latin typeface="Myriad Web Pro"/>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lvl="0" algn="ctr" fontAlgn="b"/>
                      <a:r>
                        <a:rPr lang="en-US" sz="1000" b="0" i="0" u="none" strike="noStrike" baseline="0" dirty="0" smtClean="0">
                          <a:solidFill>
                            <a:srgbClr val="000000"/>
                          </a:solidFill>
                          <a:latin typeface="Myriad Web Pro" pitchFamily="34" charset="0"/>
                        </a:rPr>
                        <a:t>1960s mix</a:t>
                      </a:r>
                      <a:r>
                        <a:rPr lang="en-US" sz="1000" b="0" i="0" u="none" strike="noStrike" dirty="0">
                          <a:solidFill>
                            <a:srgbClr val="000000"/>
                          </a:solidFill>
                          <a:latin typeface="Myriad Web Pro"/>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lvl="0" algn="ctr" fontAlgn="b"/>
                      <a:r>
                        <a:rPr lang="en-US" sz="1000" b="0" i="0" u="none" strike="noStrike" dirty="0">
                          <a:solidFill>
                            <a:srgbClr val="000000"/>
                          </a:solidFill>
                          <a:latin typeface="Myriad Web Pro"/>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171603">
                <a:tc>
                  <a:txBody>
                    <a:bodyPr/>
                    <a:lstStyle/>
                    <a:p>
                      <a:pPr algn="l" fontAlgn="b"/>
                      <a:r>
                        <a:rPr lang="en-US" sz="1100" b="0" i="0" u="none" strike="noStrike">
                          <a:solidFill>
                            <a:srgbClr val="000000"/>
                          </a:solidFill>
                          <a:latin typeface="Myriad Web Pro"/>
                        </a:rPr>
                        <a:t>Favorite authors / books</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marL="0" marR="0" lvl="1"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smtClean="0">
                          <a:solidFill>
                            <a:srgbClr val="000000"/>
                          </a:solidFill>
                          <a:latin typeface="Myriad Web Pro" pitchFamily="34" charset="0"/>
                        </a:rPr>
                        <a:t> Hemmingway</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dirty="0"/>
                    </a:p>
                  </a:txBody>
                  <a:tcPr/>
                </a:tc>
                <a:tc gridSpan="4">
                  <a:txBody>
                    <a:bodyPr/>
                    <a:lstStyle/>
                    <a:p>
                      <a:pPr algn="ctr" fontAlgn="b"/>
                      <a:r>
                        <a:rPr lang="en-US" sz="1000" b="0" i="0" u="none" strike="noStrike" dirty="0">
                          <a:solidFill>
                            <a:srgbClr val="000000"/>
                          </a:solidFill>
                          <a:latin typeface="Myriad Web Pro"/>
                        </a:rPr>
                        <a:t> </a:t>
                      </a:r>
                      <a:r>
                        <a:rPr lang="en-US" sz="1000" b="0" i="0" u="none" strike="noStrike" dirty="0" smtClean="0">
                          <a:solidFill>
                            <a:srgbClr val="000000"/>
                          </a:solidFill>
                          <a:latin typeface="Myriad Web Pro" pitchFamily="34" charset="0"/>
                        </a:rPr>
                        <a:t>Vonnegut</a:t>
                      </a:r>
                      <a:endParaRPr lang="en-US" sz="1000" b="0" i="0" u="none" strike="noStrike" dirty="0">
                        <a:solidFill>
                          <a:srgbClr val="000000"/>
                        </a:solidFill>
                        <a:latin typeface="Myriad Web Pro"/>
                      </a:endParaRP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1000" b="0" i="0" u="none" strike="noStrike" dirty="0">
                          <a:solidFill>
                            <a:srgbClr val="000000"/>
                          </a:solidFill>
                          <a:latin typeface="Myriad Web Pro"/>
                        </a:rPr>
                        <a:t> </a:t>
                      </a:r>
                      <a:r>
                        <a:rPr lang="en-US" sz="1000" b="0" i="0" u="none" strike="noStrike" dirty="0" smtClean="0">
                          <a:solidFill>
                            <a:srgbClr val="000000"/>
                          </a:solidFill>
                          <a:latin typeface="Myriad Web Pro" pitchFamily="34" charset="0"/>
                        </a:rPr>
                        <a:t>Bruen</a:t>
                      </a:r>
                      <a:endParaRPr lang="en-US" sz="1000" b="0" i="0" u="none" strike="noStrike" dirty="0">
                        <a:solidFill>
                          <a:srgbClr val="000000"/>
                        </a:solidFill>
                        <a:latin typeface="Myriad Web Pro"/>
                      </a:endParaRP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1000" b="0" i="0" u="none" strike="noStrike" dirty="0">
                          <a:solidFill>
                            <a:srgbClr val="000000"/>
                          </a:solidFill>
                          <a:latin typeface="Myriad Web Pro"/>
                        </a:rPr>
                        <a:t> </a:t>
                      </a:r>
                      <a:r>
                        <a:rPr lang="en-US" sz="1000" b="0" i="0" u="none" strike="noStrike" dirty="0" smtClean="0">
                          <a:solidFill>
                            <a:srgbClr val="000000"/>
                          </a:solidFill>
                          <a:latin typeface="Myriad Web Pro" pitchFamily="34" charset="0"/>
                        </a:rPr>
                        <a:t>Robbins</a:t>
                      </a:r>
                      <a:endParaRPr lang="en-US" sz="1000" b="0" i="0" u="none" strike="noStrike" dirty="0">
                        <a:solidFill>
                          <a:srgbClr val="000000"/>
                        </a:solidFill>
                        <a:latin typeface="Myriad Web Pro"/>
                      </a:endParaRP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dirty="0"/>
                    </a:p>
                  </a:txBody>
                  <a:tcPr/>
                </a:tc>
              </a:tr>
              <a:tr h="171603">
                <a:tc>
                  <a:txBody>
                    <a:bodyPr/>
                    <a:lstStyle/>
                    <a:p>
                      <a:pPr algn="l" fontAlgn="b"/>
                      <a:r>
                        <a:rPr lang="en-US" sz="1100" b="0" i="0" u="none" strike="noStrike">
                          <a:solidFill>
                            <a:srgbClr val="000000"/>
                          </a:solidFill>
                          <a:latin typeface="Myriad Web Pro"/>
                        </a:rPr>
                        <a:t>Behavioral Style</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b"/>
                      <a:r>
                        <a:rPr lang="en-US" sz="1000" b="0" i="0" u="none" strike="noStrike" dirty="0" smtClean="0">
                          <a:solidFill>
                            <a:schemeClr val="tx1"/>
                          </a:solidFill>
                          <a:latin typeface="Myriad Web Pro"/>
                        </a:rPr>
                        <a:t>DIRECT</a:t>
                      </a:r>
                      <a:endParaRPr lang="en-US" sz="1000" b="0" i="0" u="none" strike="noStrike" dirty="0">
                        <a:solidFill>
                          <a:schemeClr val="tx1"/>
                        </a:solidFill>
                        <a:latin typeface="Myriad Web Pro"/>
                      </a:endParaRP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1000" b="0" i="0" u="none" strike="noStrike" dirty="0" smtClean="0">
                          <a:solidFill>
                            <a:schemeClr val="tx1"/>
                          </a:solidFill>
                          <a:latin typeface="Myriad Web Pro"/>
                        </a:rPr>
                        <a:t>INFLUENCER</a:t>
                      </a:r>
                      <a:endParaRPr lang="en-US" sz="1000" b="0" i="0" u="none" strike="noStrike" dirty="0">
                        <a:solidFill>
                          <a:schemeClr val="tx1"/>
                        </a:solidFill>
                        <a:latin typeface="Myriad Web Pro"/>
                      </a:endParaRP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1000" b="0" i="0" u="none" strike="noStrike" dirty="0" smtClean="0">
                          <a:solidFill>
                            <a:schemeClr val="tx1"/>
                          </a:solidFill>
                          <a:latin typeface="Myriad Web Pro"/>
                        </a:rPr>
                        <a:t>STEADY</a:t>
                      </a:r>
                      <a:endParaRPr lang="en-US" sz="1000" b="0" i="0" u="none" strike="noStrike" dirty="0">
                        <a:solidFill>
                          <a:schemeClr val="tx1"/>
                        </a:solidFill>
                        <a:latin typeface="Myriad Web Pro"/>
                      </a:endParaRP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1000" b="0" i="0" u="none" strike="noStrike" dirty="0" smtClean="0">
                          <a:solidFill>
                            <a:schemeClr val="tx1"/>
                          </a:solidFill>
                          <a:latin typeface="Myriad Web Pro"/>
                        </a:rPr>
                        <a:t>CAREFUL</a:t>
                      </a:r>
                      <a:endParaRPr lang="en-US" sz="1000" b="0" i="0" u="none" strike="noStrike" dirty="0">
                        <a:solidFill>
                          <a:schemeClr val="tx1"/>
                        </a:solidFill>
                        <a:latin typeface="Myriad Web Pro"/>
                      </a:endParaRP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171603">
                <a:tc>
                  <a:txBody>
                    <a:bodyPr/>
                    <a:lstStyle/>
                    <a:p>
                      <a:pPr algn="l" fontAlgn="b"/>
                      <a:r>
                        <a:rPr lang="en-US" sz="1100" b="0" i="0" u="none" strike="noStrike">
                          <a:solidFill>
                            <a:srgbClr val="000000"/>
                          </a:solidFill>
                          <a:latin typeface="Myriad Web Pro"/>
                        </a:rPr>
                        <a:t>Writing Experience</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b"/>
                      <a:r>
                        <a:rPr lang="en-US" sz="900" b="0" i="0" u="none" strike="noStrike" dirty="0" smtClean="0">
                          <a:solidFill>
                            <a:srgbClr val="000000"/>
                          </a:solidFill>
                          <a:latin typeface="Myriad Web Pro"/>
                        </a:rPr>
                        <a:t>Eight</a:t>
                      </a:r>
                      <a:r>
                        <a:rPr lang="en-US" sz="900" b="0" i="0" u="none" strike="noStrike" baseline="0" dirty="0" smtClean="0">
                          <a:solidFill>
                            <a:srgbClr val="000000"/>
                          </a:solidFill>
                          <a:latin typeface="Myriad Web Pro"/>
                        </a:rPr>
                        <a:t> Grade Short Story Contest</a:t>
                      </a:r>
                      <a:r>
                        <a:rPr lang="en-US" sz="900" b="0" i="0" u="none" strike="noStrike" dirty="0">
                          <a:solidFill>
                            <a:srgbClr val="000000"/>
                          </a:solidFill>
                          <a:latin typeface="Myriad Web Pro"/>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900" b="0" i="0" u="none" strike="noStrike" dirty="0" smtClean="0">
                          <a:solidFill>
                            <a:srgbClr val="000000"/>
                          </a:solidFill>
                          <a:latin typeface="Myriad Web Pro"/>
                        </a:rPr>
                        <a:t>JOURNAL</a:t>
                      </a:r>
                      <a:r>
                        <a:rPr lang="en-US" sz="900" b="0" i="0" u="none" strike="noStrike" baseline="0" dirty="0" smtClean="0">
                          <a:solidFill>
                            <a:srgbClr val="000000"/>
                          </a:solidFill>
                          <a:latin typeface="Myriad Web Pro"/>
                        </a:rPr>
                        <a:t> ARTICLES</a:t>
                      </a:r>
                      <a:r>
                        <a:rPr lang="en-US" sz="900" b="0" i="0" u="none" strike="noStrike" dirty="0">
                          <a:solidFill>
                            <a:srgbClr val="000000"/>
                          </a:solidFill>
                          <a:latin typeface="Myriad Web Pro"/>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900" b="0" i="0" u="none" strike="noStrike" dirty="0" smtClean="0">
                          <a:solidFill>
                            <a:srgbClr val="000000"/>
                          </a:solidFill>
                          <a:latin typeface="Myriad Web Pro"/>
                        </a:rPr>
                        <a:t>TRAINING MANUALS</a:t>
                      </a:r>
                      <a:endParaRPr lang="en-US" sz="900" b="0" i="0" u="none" strike="noStrike" dirty="0">
                        <a:solidFill>
                          <a:srgbClr val="000000"/>
                        </a:solidFill>
                        <a:latin typeface="Myriad Web Pro"/>
                      </a:endParaRP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900" b="0" i="0" u="none" strike="noStrike" dirty="0" smtClean="0">
                          <a:solidFill>
                            <a:srgbClr val="000000"/>
                          </a:solidFill>
                          <a:latin typeface="Myriad Web Pro"/>
                        </a:rPr>
                        <a:t>BUSINESS BOOK</a:t>
                      </a:r>
                      <a:endParaRPr lang="en-US" sz="900" b="0" i="0" u="none" strike="noStrike" dirty="0">
                        <a:solidFill>
                          <a:srgbClr val="000000"/>
                        </a:solidFill>
                        <a:latin typeface="Myriad Web Pro"/>
                      </a:endParaRP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184474">
                <a:tc>
                  <a:txBody>
                    <a:bodyPr/>
                    <a:lstStyle/>
                    <a:p>
                      <a:pPr algn="l" fontAlgn="b"/>
                      <a:r>
                        <a:rPr lang="en-US" sz="1100" b="0" i="0" u="none" strike="noStrike" dirty="0" smtClean="0">
                          <a:solidFill>
                            <a:srgbClr val="000000"/>
                          </a:solidFill>
                          <a:latin typeface="Myriad Web Pro"/>
                        </a:rPr>
                        <a:t>Novels                                            8</a:t>
                      </a:r>
                      <a:endParaRPr lang="en-US" sz="1100" b="0" i="0" u="none" strike="noStrike" dirty="0">
                        <a:solidFill>
                          <a:srgbClr val="000000"/>
                        </a:solidFill>
                        <a:latin typeface="Myriad Web Pro"/>
                      </a:endParaRP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dirty="0">
                          <a:solidFill>
                            <a:srgbClr val="000000"/>
                          </a:solidFill>
                          <a:latin typeface="Times New Roman"/>
                        </a:rPr>
                        <a:t>Mainstream</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a:solidFill>
                            <a:srgbClr val="000000"/>
                          </a:solidFill>
                          <a:latin typeface="Times New Roman"/>
                        </a:rPr>
                        <a:t>Slice of life</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a:solidFill>
                            <a:srgbClr val="000000"/>
                          </a:solidFill>
                          <a:latin typeface="Times New Roman"/>
                        </a:rPr>
                        <a:t>Chick Lit</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dirty="0">
                          <a:solidFill>
                            <a:srgbClr val="000000"/>
                          </a:solidFill>
                          <a:latin typeface="Times New Roman"/>
                        </a:rPr>
                        <a:t>Fantasy</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solidFill>
                  </a:tcPr>
                </a:tc>
                <a:tc>
                  <a:txBody>
                    <a:bodyPr/>
                    <a:lstStyle/>
                    <a:p>
                      <a:pPr algn="ctr" fontAlgn="ctr"/>
                      <a:r>
                        <a:rPr lang="en-US" sz="500" b="0" i="0" u="none" strike="noStrike" dirty="0">
                          <a:solidFill>
                            <a:srgbClr val="000000"/>
                          </a:solidFill>
                          <a:latin typeface="Times New Roman"/>
                        </a:rPr>
                        <a:t>Sci </a:t>
                      </a:r>
                      <a:r>
                        <a:rPr lang="en-US" sz="500" b="0" i="0" u="none" strike="noStrike" dirty="0" err="1">
                          <a:solidFill>
                            <a:srgbClr val="000000"/>
                          </a:solidFill>
                          <a:latin typeface="Times New Roman"/>
                        </a:rPr>
                        <a:t>Fi</a:t>
                      </a:r>
                      <a:endParaRPr lang="en-US" sz="500" b="0" i="0" u="none" strike="noStrike" dirty="0">
                        <a:solidFill>
                          <a:srgbClr val="000000"/>
                        </a:solidFill>
                        <a:latin typeface="Times New Roman"/>
                      </a:endParaRP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en-US" sz="500" b="0" i="0" u="none" strike="noStrike">
                          <a:solidFill>
                            <a:srgbClr val="000000"/>
                          </a:solidFill>
                          <a:latin typeface="Times New Roman"/>
                        </a:rPr>
                        <a:t>Mystery</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dirty="0">
                          <a:solidFill>
                            <a:srgbClr val="000000"/>
                          </a:solidFill>
                          <a:latin typeface="Times New Roman"/>
                        </a:rPr>
                        <a:t>Crime</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US" sz="500" b="0" i="0" u="none" strike="noStrike">
                          <a:solidFill>
                            <a:srgbClr val="000000"/>
                          </a:solidFill>
                          <a:latin typeface="Times New Roman"/>
                        </a:rPr>
                        <a:t>Horror</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a:solidFill>
                            <a:srgbClr val="000000"/>
                          </a:solidFill>
                          <a:latin typeface="Times New Roman"/>
                        </a:rPr>
                        <a:t>Suspense</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a:solidFill>
                            <a:srgbClr val="000000"/>
                          </a:solidFill>
                          <a:latin typeface="Times New Roman"/>
                        </a:rPr>
                        <a:t>Thriller</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a:solidFill>
                            <a:srgbClr val="000000"/>
                          </a:solidFill>
                          <a:latin typeface="Times New Roman"/>
                        </a:rPr>
                        <a:t>Romance</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a:solidFill>
                            <a:srgbClr val="000000"/>
                          </a:solidFill>
                          <a:latin typeface="Times New Roman"/>
                        </a:rPr>
                        <a:t>Adventure</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dirty="0">
                          <a:solidFill>
                            <a:srgbClr val="000000"/>
                          </a:solidFill>
                          <a:latin typeface="Times New Roman"/>
                        </a:rPr>
                        <a:t>Military</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solidFill>
                  </a:tcPr>
                </a:tc>
                <a:tc>
                  <a:txBody>
                    <a:bodyPr/>
                    <a:lstStyle/>
                    <a:p>
                      <a:pPr algn="ctr" fontAlgn="ctr"/>
                      <a:r>
                        <a:rPr lang="en-US" sz="500" b="0" i="0" u="none" strike="noStrike">
                          <a:solidFill>
                            <a:srgbClr val="000000"/>
                          </a:solidFill>
                          <a:latin typeface="Times New Roman"/>
                        </a:rPr>
                        <a:t>Youth</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a:solidFill>
                            <a:srgbClr val="000000"/>
                          </a:solidFill>
                          <a:latin typeface="Times New Roman"/>
                        </a:rPr>
                        <a:t>Christian</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a:solidFill>
                            <a:srgbClr val="000000"/>
                          </a:solidFill>
                          <a:latin typeface="Times New Roman"/>
                        </a:rPr>
                        <a:t>Other</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603">
                <a:tc>
                  <a:txBody>
                    <a:bodyPr/>
                    <a:lstStyle/>
                    <a:p>
                      <a:pPr algn="l" fontAlgn="b"/>
                      <a:r>
                        <a:rPr lang="en-US" sz="1100" b="0" i="0" u="none" strike="noStrike">
                          <a:solidFill>
                            <a:srgbClr val="000000"/>
                          </a:solidFill>
                          <a:latin typeface="Myriad Web Pro"/>
                        </a:rPr>
                        <a:t>Vocabulary</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latin typeface="Myriad Web Pro"/>
                        </a:rPr>
                        <a:t>Poor</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4</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5</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6</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Myriad Web Pro"/>
                        </a:rPr>
                        <a:t>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700" b="0" i="0" u="none" strike="noStrike">
                          <a:solidFill>
                            <a:srgbClr val="000000"/>
                          </a:solidFill>
                          <a:latin typeface="Myriad Web Pro"/>
                        </a:rPr>
                        <a:t>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10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Expert</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b"/>
                      <a:r>
                        <a:rPr lang="en-US" sz="500" b="1" i="0" u="none" strike="noStrike">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71603">
                <a:tc>
                  <a:txBody>
                    <a:bodyPr/>
                    <a:lstStyle/>
                    <a:p>
                      <a:pPr algn="l" fontAlgn="b"/>
                      <a:r>
                        <a:rPr lang="en-US" sz="1100" b="0" i="0" u="none" strike="noStrike">
                          <a:solidFill>
                            <a:srgbClr val="000000"/>
                          </a:solidFill>
                          <a:latin typeface="Myriad Web Pro"/>
                        </a:rPr>
                        <a:t>Grammar</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latin typeface="Myriad Web Pro"/>
                        </a:rPr>
                        <a:t>Poor</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4</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5</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6</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Myriad Web Pro"/>
                        </a:rPr>
                        <a:t>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700" b="0" i="0" u="none" strike="noStrike">
                          <a:solidFill>
                            <a:srgbClr val="000000"/>
                          </a:solidFill>
                          <a:latin typeface="Myriad Web Pro"/>
                        </a:rPr>
                        <a:t>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10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Expert</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b"/>
                      <a:r>
                        <a:rPr lang="en-US" sz="500" b="1" i="0" u="none" strike="noStrike">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71603">
                <a:tc>
                  <a:txBody>
                    <a:bodyPr/>
                    <a:lstStyle/>
                    <a:p>
                      <a:pPr algn="l" fontAlgn="b"/>
                      <a:r>
                        <a:rPr lang="en-US" sz="1100" b="0" i="0" u="none" strike="noStrike">
                          <a:solidFill>
                            <a:srgbClr val="000000"/>
                          </a:solidFill>
                          <a:latin typeface="Myriad Web Pro"/>
                        </a:rPr>
                        <a:t>Punctuation</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latin typeface="Myriad Web Pro"/>
                        </a:rPr>
                        <a:t>Poor</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4</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5</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6</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Myriad Web Pro"/>
                        </a:rPr>
                        <a:t>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700" b="0" i="0" u="none" strike="noStrike">
                          <a:solidFill>
                            <a:srgbClr val="000000"/>
                          </a:solidFill>
                          <a:latin typeface="Myriad Web Pro"/>
                        </a:rPr>
                        <a:t>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10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Expert</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b"/>
                      <a:r>
                        <a:rPr lang="en-US" sz="500" b="1" i="0" u="none" strike="noStrike">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71603">
                <a:tc>
                  <a:txBody>
                    <a:bodyPr/>
                    <a:lstStyle/>
                    <a:p>
                      <a:pPr algn="l" fontAlgn="b"/>
                      <a:r>
                        <a:rPr lang="en-US" sz="1100" b="0" i="0" u="none" strike="noStrike">
                          <a:solidFill>
                            <a:srgbClr val="000000"/>
                          </a:solidFill>
                          <a:latin typeface="Myriad Web Pro"/>
                        </a:rPr>
                        <a:t>Spelling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latin typeface="Myriad Web Pro"/>
                        </a:rPr>
                        <a:t>Poor</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4</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5</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Myriad Web Pro"/>
                        </a:rPr>
                        <a:t>6</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700" b="0" i="0" u="none" strike="noStrike">
                          <a:solidFill>
                            <a:srgbClr val="000000"/>
                          </a:solidFill>
                          <a:latin typeface="Myriad Web Pro"/>
                        </a:rPr>
                        <a:t>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10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Expert</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b"/>
                      <a:r>
                        <a:rPr lang="en-US" sz="500" b="1" i="0" u="none" strike="noStrike">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71603">
                <a:tc>
                  <a:txBody>
                    <a:bodyPr/>
                    <a:lstStyle/>
                    <a:p>
                      <a:pPr algn="l" rtl="0" fontAlgn="ctr"/>
                      <a:r>
                        <a:rPr lang="en-US" sz="1100" b="0" i="0" u="none" strike="noStrike">
                          <a:solidFill>
                            <a:srgbClr val="000000"/>
                          </a:solidFill>
                          <a:latin typeface="Myriad Web Pro"/>
                        </a:rPr>
                        <a:t>Dialogue</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latin typeface="Myriad Web Pro"/>
                        </a:rPr>
                        <a:t>Poor</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4</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5</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6</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Myriad Web Pro"/>
                        </a:rPr>
                        <a:t>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10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Expert</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b"/>
                      <a:r>
                        <a:rPr lang="en-US" sz="500" b="1" i="0" u="none" strike="noStrike">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71603">
                <a:tc>
                  <a:txBody>
                    <a:bodyPr/>
                    <a:lstStyle/>
                    <a:p>
                      <a:pPr algn="l" rtl="0" fontAlgn="ctr"/>
                      <a:r>
                        <a:rPr lang="en-US" sz="1100" b="0" i="0" u="none" strike="noStrike">
                          <a:solidFill>
                            <a:srgbClr val="000000"/>
                          </a:solidFill>
                          <a:latin typeface="Myriad Web Pro"/>
                        </a:rPr>
                        <a:t>Voice</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latin typeface="Myriad Web Pro"/>
                        </a:rPr>
                        <a:t>Poor</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4</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5</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6</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10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Expert</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b"/>
                      <a:r>
                        <a:rPr lang="en-US" sz="500" b="1" i="0" u="none" strike="noStrike">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71603">
                <a:tc>
                  <a:txBody>
                    <a:bodyPr/>
                    <a:lstStyle/>
                    <a:p>
                      <a:pPr algn="l" rtl="0" fontAlgn="ctr"/>
                      <a:r>
                        <a:rPr lang="en-US" sz="1100" b="0" i="0" u="none" strike="noStrike">
                          <a:solidFill>
                            <a:srgbClr val="000000"/>
                          </a:solidFill>
                          <a:latin typeface="Myriad Web Pro"/>
                        </a:rPr>
                        <a:t>Tone</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latin typeface="Myriad Web Pro"/>
                        </a:rPr>
                        <a:t>Poor</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4</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5</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6</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10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Expert</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b"/>
                      <a:r>
                        <a:rPr lang="en-US" sz="500" b="1" i="0" u="none" strike="noStrike">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71603">
                <a:tc>
                  <a:txBody>
                    <a:bodyPr/>
                    <a:lstStyle/>
                    <a:p>
                      <a:pPr algn="l" rtl="0" fontAlgn="ctr"/>
                      <a:r>
                        <a:rPr lang="en-US" sz="1100" b="0" i="0" u="none" strike="noStrike">
                          <a:solidFill>
                            <a:srgbClr val="000000"/>
                          </a:solidFill>
                          <a:latin typeface="Myriad Web Pro"/>
                        </a:rPr>
                        <a:t>Pace</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latin typeface="Myriad Web Pro"/>
                        </a:rPr>
                        <a:t>Poor</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4</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5</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6</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10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Expert</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b"/>
                      <a:r>
                        <a:rPr lang="en-US" sz="500" b="1" i="0" u="none" strike="noStrike">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71603">
                <a:tc>
                  <a:txBody>
                    <a:bodyPr/>
                    <a:lstStyle/>
                    <a:p>
                      <a:pPr algn="l" rtl="0" fontAlgn="ctr"/>
                      <a:r>
                        <a:rPr lang="en-US" sz="1100" b="0" i="0" u="none" strike="noStrike">
                          <a:solidFill>
                            <a:srgbClr val="000000"/>
                          </a:solidFill>
                          <a:latin typeface="Myriad Web Pro"/>
                        </a:rPr>
                        <a:t>Style</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b"/>
                      <a:r>
                        <a:rPr lang="en-US" sz="500" b="0" i="0" u="none" strike="noStrike">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500" b="0" i="0" u="none" strike="noStrike">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500" b="0" i="0" u="none" strike="noStrike">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500" b="0" i="0" u="none" strike="noStrike">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171603">
                <a:tc>
                  <a:txBody>
                    <a:bodyPr/>
                    <a:lstStyle/>
                    <a:p>
                      <a:pPr algn="l" rtl="0" fontAlgn="ctr"/>
                      <a:r>
                        <a:rPr lang="en-US" sz="1100" b="0" i="0" u="none" strike="noStrike">
                          <a:solidFill>
                            <a:srgbClr val="000000"/>
                          </a:solidFill>
                          <a:latin typeface="Myriad Web Pro"/>
                        </a:rPr>
                        <a:t>Knowledge and experience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b"/>
                      <a:r>
                        <a:rPr lang="en-US" sz="500" b="0" i="0" u="none" strike="noStrike">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500" b="0" i="0" u="none" strike="noStrike">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500" b="0" i="0" u="none" strike="noStrike">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500" b="0" i="0" u="none" strike="noStrike">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171603">
                <a:tc>
                  <a:txBody>
                    <a:bodyPr/>
                    <a:lstStyle/>
                    <a:p>
                      <a:pPr algn="l" rtl="0" fontAlgn="ctr"/>
                      <a:r>
                        <a:rPr lang="en-US" sz="1100" b="0" i="0" u="none" strike="noStrike">
                          <a:solidFill>
                            <a:srgbClr val="000000"/>
                          </a:solidFill>
                          <a:latin typeface="Myriad Web Pro"/>
                        </a:rPr>
                        <a:t>Research</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b"/>
                      <a:r>
                        <a:rPr lang="en-US" sz="500" b="0" i="0" u="none" strike="noStrike">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500" b="0" i="0" u="none" strike="noStrike">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500" b="0" i="0" u="none" strike="noStrike">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500" b="0" i="0" u="none" strike="noStrike">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171603">
                <a:tc>
                  <a:txBody>
                    <a:bodyPr/>
                    <a:lstStyle/>
                    <a:p>
                      <a:pPr algn="l" fontAlgn="b"/>
                      <a:r>
                        <a:rPr lang="en-US" sz="1100" b="0" i="0" u="none" strike="noStrike">
                          <a:solidFill>
                            <a:srgbClr val="000000"/>
                          </a:solidFill>
                          <a:latin typeface="Myriad Web Pro"/>
                        </a:rPr>
                        <a:t>Story Idea</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16">
                  <a:txBody>
                    <a:bodyPr/>
                    <a:lstStyle/>
                    <a:p>
                      <a:pPr algn="ctr" fontAlgn="ctr"/>
                      <a:r>
                        <a:rPr lang="en-US" sz="500" b="0" i="0" u="none" strike="noStrike">
                          <a:solidFill>
                            <a:srgbClr val="000000"/>
                          </a:solidFill>
                          <a:latin typeface="Times New Roman"/>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71603">
                <a:tc>
                  <a:txBody>
                    <a:bodyPr/>
                    <a:lstStyle/>
                    <a:p>
                      <a:pPr algn="l" fontAlgn="b"/>
                      <a:r>
                        <a:rPr lang="en-US" sz="1100" b="0" i="0" u="none" strike="noStrike">
                          <a:solidFill>
                            <a:srgbClr val="000000"/>
                          </a:solidFill>
                          <a:latin typeface="Myriad Web Pro"/>
                        </a:rPr>
                        <a:t>Story Idea</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16">
                  <a:txBody>
                    <a:bodyPr/>
                    <a:lstStyle/>
                    <a:p>
                      <a:pPr algn="ctr" fontAlgn="ctr"/>
                      <a:r>
                        <a:rPr lang="en-US" sz="500" b="0" i="0" u="none" strike="noStrike">
                          <a:solidFill>
                            <a:srgbClr val="000000"/>
                          </a:solidFill>
                          <a:latin typeface="Times New Roman"/>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71603">
                <a:tc>
                  <a:txBody>
                    <a:bodyPr/>
                    <a:lstStyle/>
                    <a:p>
                      <a:pPr algn="l" fontAlgn="b"/>
                      <a:r>
                        <a:rPr lang="en-US" sz="1100" b="0" i="0" u="none" strike="noStrike">
                          <a:solidFill>
                            <a:srgbClr val="000000"/>
                          </a:solidFill>
                          <a:latin typeface="Myriad Web Pro"/>
                        </a:rPr>
                        <a:t>Story Idea</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16">
                  <a:txBody>
                    <a:bodyPr/>
                    <a:lstStyle/>
                    <a:p>
                      <a:pPr algn="ctr" fontAlgn="ctr"/>
                      <a:r>
                        <a:rPr lang="en-US" sz="500" b="0" i="0" u="none" strike="noStrike">
                          <a:solidFill>
                            <a:srgbClr val="000000"/>
                          </a:solidFill>
                          <a:latin typeface="Times New Roman"/>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71603">
                <a:tc>
                  <a:txBody>
                    <a:bodyPr/>
                    <a:lstStyle/>
                    <a:p>
                      <a:pPr algn="l" fontAlgn="b"/>
                      <a:r>
                        <a:rPr lang="en-US" sz="1100" b="0" i="0" u="none" strike="noStrike">
                          <a:solidFill>
                            <a:srgbClr val="000000"/>
                          </a:solidFill>
                          <a:latin typeface="Myriad Web Pro"/>
                        </a:rPr>
                        <a:t>Story Idea</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16">
                  <a:txBody>
                    <a:bodyPr/>
                    <a:lstStyle/>
                    <a:p>
                      <a:pPr algn="ctr" fontAlgn="ctr"/>
                      <a:r>
                        <a:rPr lang="en-US" sz="500" b="0" i="0" u="none" strike="noStrike">
                          <a:solidFill>
                            <a:srgbClr val="000000"/>
                          </a:solidFill>
                          <a:latin typeface="Times New Roman"/>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71603">
                <a:tc>
                  <a:txBody>
                    <a:bodyPr/>
                    <a:lstStyle/>
                    <a:p>
                      <a:pPr algn="l" fontAlgn="b"/>
                      <a:r>
                        <a:rPr lang="en-US" sz="1100" b="0" i="0" u="none" strike="noStrike" dirty="0">
                          <a:solidFill>
                            <a:srgbClr val="000000"/>
                          </a:solidFill>
                          <a:latin typeface="Myriad Web Pro"/>
                        </a:rPr>
                        <a:t>Story Idea</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16">
                  <a:txBody>
                    <a:bodyPr/>
                    <a:lstStyle/>
                    <a:p>
                      <a:pPr algn="ctr" fontAlgn="ctr"/>
                      <a:r>
                        <a:rPr lang="en-US" sz="500" b="0" i="0" u="none" strike="noStrike" dirty="0">
                          <a:solidFill>
                            <a:srgbClr val="000000"/>
                          </a:solidFill>
                          <a:latin typeface="Times New Roman"/>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174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ea typeface="Calibri" pitchFamily="34" charset="0"/>
                <a:cs typeface="Arial" pitchFamily="34" charset="0"/>
              </a:rPr>
              <a:t>Best Jordan Auto Transport, LLC / Valley Auto Sales Co  at  786-972-6799 or 786-972-6799.</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 ASSESSMENT</a:t>
            </a:r>
            <a:endParaRPr lang="en-US" dirty="0"/>
          </a:p>
        </p:txBody>
      </p:sp>
      <p:graphicFrame>
        <p:nvGraphicFramePr>
          <p:cNvPr id="4" name="Table 3"/>
          <p:cNvGraphicFramePr>
            <a:graphicFrameLocks noGrp="1"/>
          </p:cNvGraphicFramePr>
          <p:nvPr/>
        </p:nvGraphicFramePr>
        <p:xfrm>
          <a:off x="533400" y="1676401"/>
          <a:ext cx="8305800" cy="4724397"/>
        </p:xfrm>
        <a:graphic>
          <a:graphicData uri="http://schemas.openxmlformats.org/drawingml/2006/table">
            <a:tbl>
              <a:tblPr/>
              <a:tblGrid>
                <a:gridCol w="2251105"/>
                <a:gridCol w="6054695"/>
              </a:tblGrid>
              <a:tr h="345276">
                <a:tc>
                  <a:txBody>
                    <a:bodyPr/>
                    <a:lstStyle/>
                    <a:p>
                      <a:pPr algn="l" fontAlgn="ctr"/>
                      <a:r>
                        <a:rPr lang="en-US" sz="1200" b="1" i="0" u="none" strike="noStrike" dirty="0">
                          <a:solidFill>
                            <a:srgbClr val="000000"/>
                          </a:solidFill>
                          <a:latin typeface="Myriad Web Pro"/>
                        </a:rPr>
                        <a:t>SELF ASSESSMENT</a:t>
                      </a:r>
                    </a:p>
                  </a:txBody>
                  <a:tcPr marL="4488" marR="4488" marT="4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sng" strike="noStrike" dirty="0">
                          <a:solidFill>
                            <a:srgbClr val="FFFFFF"/>
                          </a:solidFill>
                          <a:latin typeface="Myriad Web Pro"/>
                          <a:hlinkClick r:id="rId2"/>
                        </a:rPr>
                        <a:t>http://www.majortests.com/sat/grammar.php</a:t>
                      </a:r>
                      <a:endParaRPr lang="en-US" sz="700" b="0" i="0" u="sng" strike="noStrike" dirty="0">
                        <a:solidFill>
                          <a:srgbClr val="FFFFFF"/>
                        </a:solidFill>
                        <a:latin typeface="Myriad Web Pro"/>
                      </a:endParaRPr>
                    </a:p>
                  </a:txBody>
                  <a:tcPr marL="4488" marR="4488" marT="4488"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r>
              <a:tr h="345276">
                <a:tc>
                  <a:txBody>
                    <a:bodyPr/>
                    <a:lstStyle/>
                    <a:p>
                      <a:pPr algn="l" fontAlgn="ctr"/>
                      <a:r>
                        <a:rPr lang="en-US" sz="1200" b="1" i="0" u="none" strike="noStrike" dirty="0">
                          <a:solidFill>
                            <a:srgbClr val="000000"/>
                          </a:solidFill>
                          <a:latin typeface="Myriad Web Pro"/>
                        </a:rPr>
                        <a:t>Vocabulary</a:t>
                      </a:r>
                    </a:p>
                  </a:txBody>
                  <a:tcPr marL="4488" marR="4488" marT="4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a:solidFill>
                            <a:srgbClr val="000000"/>
                          </a:solidFill>
                          <a:latin typeface="Myriad Web Pro"/>
                        </a:rPr>
                        <a:t>What is a Blancmange? When is a vassal, fassal?</a:t>
                      </a:r>
                    </a:p>
                  </a:txBody>
                  <a:tcPr marL="4488" marR="4488" marT="4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5276">
                <a:tc>
                  <a:txBody>
                    <a:bodyPr/>
                    <a:lstStyle/>
                    <a:p>
                      <a:pPr algn="l" fontAlgn="ctr"/>
                      <a:r>
                        <a:rPr lang="en-US" sz="1200" b="1" i="0" u="none" strike="noStrike" dirty="0" smtClean="0">
                          <a:solidFill>
                            <a:srgbClr val="000000"/>
                          </a:solidFill>
                          <a:latin typeface="Myriad Web Pro"/>
                        </a:rPr>
                        <a:t>Spelling</a:t>
                      </a:r>
                      <a:r>
                        <a:rPr lang="en-US" sz="1200" b="1" i="0" u="none" strike="noStrike" baseline="0" dirty="0" smtClean="0">
                          <a:solidFill>
                            <a:srgbClr val="000000"/>
                          </a:solidFill>
                          <a:latin typeface="Myriad Web Pro"/>
                        </a:rPr>
                        <a:t> </a:t>
                      </a:r>
                      <a:r>
                        <a:rPr lang="en-US" sz="1200" b="1" i="0" u="none" strike="noStrike" dirty="0" smtClean="0">
                          <a:solidFill>
                            <a:srgbClr val="000000"/>
                          </a:solidFill>
                          <a:latin typeface="Myriad Web Pro"/>
                        </a:rPr>
                        <a:t>and </a:t>
                      </a:r>
                      <a:r>
                        <a:rPr lang="en-US" sz="1200" b="1" i="0" u="none" strike="noStrike" dirty="0">
                          <a:solidFill>
                            <a:srgbClr val="000000"/>
                          </a:solidFill>
                          <a:latin typeface="Myriad Web Pro"/>
                        </a:rPr>
                        <a:t>Meaning</a:t>
                      </a:r>
                    </a:p>
                  </a:txBody>
                  <a:tcPr marL="4488" marR="4488" marT="4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a:solidFill>
                            <a:srgbClr val="000000"/>
                          </a:solidFill>
                          <a:latin typeface="Myriad Web Pro"/>
                        </a:rPr>
                        <a:t>I knew her </a:t>
                      </a:r>
                      <a:r>
                        <a:rPr lang="en-US" sz="1200" b="0" i="0" u="none" strike="noStrike" dirty="0" smtClean="0">
                          <a:solidFill>
                            <a:srgbClr val="000000"/>
                          </a:solidFill>
                          <a:latin typeface="Myriad Web Pro"/>
                        </a:rPr>
                        <a:t>shoes </a:t>
                      </a:r>
                      <a:r>
                        <a:rPr lang="en-US" sz="1200" b="0" i="0" u="none" strike="noStrike" dirty="0">
                          <a:solidFill>
                            <a:srgbClr val="000000"/>
                          </a:solidFill>
                          <a:latin typeface="Myriad Web Pro"/>
                        </a:rPr>
                        <a:t>had </a:t>
                      </a:r>
                      <a:r>
                        <a:rPr lang="en-US" sz="1200" b="0" i="0" u="none" strike="noStrike" dirty="0" smtClean="0">
                          <a:solidFill>
                            <a:srgbClr val="000000"/>
                          </a:solidFill>
                          <a:latin typeface="Myriad Web Pro"/>
                        </a:rPr>
                        <a:t>failed, </a:t>
                      </a:r>
                      <a:r>
                        <a:rPr lang="en-US" sz="1200" b="0" i="0" u="none" strike="noStrike" dirty="0">
                          <a:solidFill>
                            <a:srgbClr val="000000"/>
                          </a:solidFill>
                          <a:latin typeface="Myriad Web Pro"/>
                        </a:rPr>
                        <a:t>when Helen yelled, </a:t>
                      </a:r>
                      <a:r>
                        <a:rPr lang="en-US" sz="1200" b="0" i="0" u="none" strike="noStrike" dirty="0" smtClean="0">
                          <a:solidFill>
                            <a:srgbClr val="000000"/>
                          </a:solidFill>
                          <a:latin typeface="Myriad Web Pro"/>
                        </a:rPr>
                        <a:t>“give me a break</a:t>
                      </a:r>
                      <a:r>
                        <a:rPr lang="en-US" sz="1200" b="0" i="0" u="none" strike="noStrike" dirty="0">
                          <a:solidFill>
                            <a:srgbClr val="000000"/>
                          </a:solidFill>
                          <a:latin typeface="Myriad Web Pro"/>
                        </a:rPr>
                        <a:t>."</a:t>
                      </a:r>
                    </a:p>
                  </a:txBody>
                  <a:tcPr marL="4488" marR="4488" marT="4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5276">
                <a:tc>
                  <a:txBody>
                    <a:bodyPr/>
                    <a:lstStyle/>
                    <a:p>
                      <a:pPr algn="l" fontAlgn="b"/>
                      <a:r>
                        <a:rPr lang="en-US" sz="1200" b="1" i="0" u="none" strike="noStrike" dirty="0">
                          <a:solidFill>
                            <a:srgbClr val="000000"/>
                          </a:solidFill>
                          <a:latin typeface="Myriad Web Pro"/>
                        </a:rPr>
                        <a:t>Grammar</a:t>
                      </a:r>
                    </a:p>
                  </a:txBody>
                  <a:tcPr marL="4488" marR="4488" marT="4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sng" strike="noStrike" dirty="0">
                          <a:solidFill>
                            <a:srgbClr val="FFFFFF"/>
                          </a:solidFill>
                          <a:latin typeface="Myriad Web Pro"/>
                          <a:hlinkClick r:id="rId3"/>
                        </a:rPr>
                        <a:t>http://www.grammarbook.com</a:t>
                      </a:r>
                      <a:endParaRPr lang="en-US" sz="800" b="0" i="0" u="sng" strike="noStrike" dirty="0">
                        <a:solidFill>
                          <a:srgbClr val="FFFFFF"/>
                        </a:solidFill>
                        <a:latin typeface="Myriad Web Pro"/>
                      </a:endParaRPr>
                    </a:p>
                  </a:txBody>
                  <a:tcPr marL="4488" marR="4488" marT="4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r>
              <a:tr h="345276">
                <a:tc>
                  <a:txBody>
                    <a:bodyPr/>
                    <a:lstStyle/>
                    <a:p>
                      <a:pPr lvl="0" algn="l" fontAlgn="b"/>
                      <a:r>
                        <a:rPr lang="en-US" sz="1200" b="0" i="0" u="none" strike="noStrike" dirty="0">
                          <a:solidFill>
                            <a:srgbClr val="000000"/>
                          </a:solidFill>
                          <a:latin typeface="Myriad Web Pro"/>
                        </a:rPr>
                        <a:t>  Finding Subjects and Verbs</a:t>
                      </a:r>
                    </a:p>
                  </a:txBody>
                  <a:tcPr marL="4488" marR="4488" marT="4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a:solidFill>
                            <a:srgbClr val="000000"/>
                          </a:solidFill>
                          <a:latin typeface="Myriad Web Pro"/>
                        </a:rPr>
                        <a:t>I like NaNoWriMo and he likes NaNoWriMo.  Please, write me a story.</a:t>
                      </a:r>
                    </a:p>
                  </a:txBody>
                  <a:tcPr marL="4488" marR="4488" marT="4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5276">
                <a:tc>
                  <a:txBody>
                    <a:bodyPr/>
                    <a:lstStyle/>
                    <a:p>
                      <a:pPr lvl="0" algn="l" fontAlgn="b"/>
                      <a:r>
                        <a:rPr lang="en-US" sz="1200" b="0" i="0" u="none" strike="noStrike" dirty="0">
                          <a:solidFill>
                            <a:srgbClr val="000000"/>
                          </a:solidFill>
                          <a:latin typeface="Myriad Web Pro"/>
                        </a:rPr>
                        <a:t>  Subject and Verb Agreement</a:t>
                      </a:r>
                    </a:p>
                  </a:txBody>
                  <a:tcPr marL="4488" marR="4488" marT="4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smtClean="0">
                          <a:solidFill>
                            <a:srgbClr val="000000"/>
                          </a:solidFill>
                          <a:latin typeface="Myriad Web Pro"/>
                        </a:rPr>
                        <a:t>What if neither </a:t>
                      </a:r>
                      <a:r>
                        <a:rPr lang="en-US" sz="1200" b="0" i="0" u="none" strike="noStrike" dirty="0">
                          <a:solidFill>
                            <a:srgbClr val="000000"/>
                          </a:solidFill>
                          <a:latin typeface="Myriad Web Pro"/>
                        </a:rPr>
                        <a:t>Tim nor Katherine is/are available.</a:t>
                      </a:r>
                    </a:p>
                  </a:txBody>
                  <a:tcPr marL="4488" marR="4488" marT="4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5276">
                <a:tc>
                  <a:txBody>
                    <a:bodyPr/>
                    <a:lstStyle/>
                    <a:p>
                      <a:pPr lvl="0" algn="l" fontAlgn="b"/>
                      <a:r>
                        <a:rPr lang="en-US" sz="1200" b="0" i="0" u="none" strike="noStrike" dirty="0">
                          <a:solidFill>
                            <a:srgbClr val="000000"/>
                          </a:solidFill>
                          <a:latin typeface="Myriad Web Pro"/>
                        </a:rPr>
                        <a:t>  Pronouns</a:t>
                      </a:r>
                    </a:p>
                  </a:txBody>
                  <a:tcPr marL="4488" marR="4488" marT="4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a:solidFill>
                            <a:srgbClr val="000000"/>
                          </a:solidFill>
                          <a:latin typeface="Myriad Web Pro"/>
                        </a:rPr>
                        <a:t>I, you, he, she, it, we, they, I me, you, him, her, it, </a:t>
                      </a:r>
                      <a:r>
                        <a:rPr lang="en-US" sz="1200" b="0" i="0" u="none" strike="noStrike" dirty="0" smtClean="0">
                          <a:solidFill>
                            <a:srgbClr val="000000"/>
                          </a:solidFill>
                          <a:latin typeface="Myriad Web Pro"/>
                        </a:rPr>
                        <a:t>us, them, </a:t>
                      </a:r>
                      <a:r>
                        <a:rPr lang="en-US" sz="1200" b="0" i="0" u="none" strike="noStrike" dirty="0">
                          <a:solidFill>
                            <a:srgbClr val="000000"/>
                          </a:solidFill>
                          <a:latin typeface="Myriad Web Pro"/>
                        </a:rPr>
                        <a:t>mine, yours, his, hers, its, ours, theirs</a:t>
                      </a:r>
                    </a:p>
                  </a:txBody>
                  <a:tcPr marL="4488" marR="4488" marT="4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38971">
                <a:tc>
                  <a:txBody>
                    <a:bodyPr/>
                    <a:lstStyle/>
                    <a:p>
                      <a:pPr lvl="0" algn="l" fontAlgn="b"/>
                      <a:r>
                        <a:rPr lang="en-US" sz="1200" b="0" i="0" u="none" strike="noStrike" dirty="0">
                          <a:solidFill>
                            <a:srgbClr val="000000"/>
                          </a:solidFill>
                          <a:latin typeface="Myriad Web Pro"/>
                        </a:rPr>
                        <a:t>  Who and Whom</a:t>
                      </a:r>
                    </a:p>
                  </a:txBody>
                  <a:tcPr marL="4488" marR="4488" marT="4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smtClean="0">
                          <a:solidFill>
                            <a:srgbClr val="333333"/>
                          </a:solidFill>
                          <a:latin typeface="Myriad Web Pro"/>
                        </a:rPr>
                        <a:t> </a:t>
                      </a:r>
                      <a:r>
                        <a:rPr lang="en-US" sz="1200" b="0" i="0" u="none" strike="noStrike" dirty="0">
                          <a:solidFill>
                            <a:srgbClr val="333333"/>
                          </a:solidFill>
                          <a:latin typeface="Myriad Web Pro"/>
                        </a:rPr>
                        <a:t>For </a:t>
                      </a:r>
                      <a:r>
                        <a:rPr lang="en-US" sz="1200" b="0" i="0" u="none" strike="noStrike" dirty="0" smtClean="0">
                          <a:solidFill>
                            <a:srgbClr val="333333"/>
                          </a:solidFill>
                          <a:latin typeface="Myriad Web Pro"/>
                        </a:rPr>
                        <a:t>example, who/whom </a:t>
                      </a:r>
                      <a:r>
                        <a:rPr lang="en-US" sz="1200" b="0" i="0" u="none" strike="noStrike" dirty="0">
                          <a:solidFill>
                            <a:srgbClr val="333333"/>
                          </a:solidFill>
                          <a:latin typeface="Myriad Web Pro"/>
                        </a:rPr>
                        <a:t>wrote the story? He did.</a:t>
                      </a:r>
                    </a:p>
                  </a:txBody>
                  <a:tcPr marL="4488" marR="4488" marT="4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38971">
                <a:tc>
                  <a:txBody>
                    <a:bodyPr/>
                    <a:lstStyle/>
                    <a:p>
                      <a:pPr lvl="0" algn="l" fontAlgn="b"/>
                      <a:r>
                        <a:rPr lang="en-US" sz="1200" b="0" i="0" u="none" strike="noStrike" dirty="0">
                          <a:solidFill>
                            <a:srgbClr val="000000"/>
                          </a:solidFill>
                          <a:latin typeface="Myriad Web Pro"/>
                        </a:rPr>
                        <a:t>  Whoever and Whomever</a:t>
                      </a:r>
                    </a:p>
                  </a:txBody>
                  <a:tcPr marL="4488" marR="4488" marT="4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smtClean="0">
                          <a:solidFill>
                            <a:srgbClr val="333333"/>
                          </a:solidFill>
                          <a:latin typeface="Myriad Web Pro"/>
                        </a:rPr>
                        <a:t>For example, </a:t>
                      </a:r>
                      <a:r>
                        <a:rPr lang="en-US" sz="1200" b="0" i="0" u="none" strike="noStrike" dirty="0">
                          <a:solidFill>
                            <a:srgbClr val="333333"/>
                          </a:solidFill>
                          <a:latin typeface="Myriad Web Pro"/>
                        </a:rPr>
                        <a:t>I will use whomever/whoever you recommend.</a:t>
                      </a:r>
                    </a:p>
                  </a:txBody>
                  <a:tcPr marL="4488" marR="4488" marT="4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38971">
                <a:tc>
                  <a:txBody>
                    <a:bodyPr/>
                    <a:lstStyle/>
                    <a:p>
                      <a:pPr lvl="0" algn="l" fontAlgn="b"/>
                      <a:r>
                        <a:rPr lang="en-US" sz="1200" b="0" i="0" u="none" strike="noStrike" dirty="0">
                          <a:solidFill>
                            <a:srgbClr val="000000"/>
                          </a:solidFill>
                          <a:latin typeface="Myriad Web Pro"/>
                        </a:rPr>
                        <a:t>  Who vs. Which vs. That</a:t>
                      </a:r>
                    </a:p>
                  </a:txBody>
                  <a:tcPr marL="4488" marR="4488" marT="4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smtClean="0">
                          <a:solidFill>
                            <a:srgbClr val="333333"/>
                          </a:solidFill>
                          <a:latin typeface="Myriad Web Pro"/>
                        </a:rPr>
                        <a:t>That </a:t>
                      </a:r>
                      <a:r>
                        <a:rPr lang="en-US" sz="1200" b="0" i="0" u="none" strike="noStrike" dirty="0">
                          <a:solidFill>
                            <a:srgbClr val="333333"/>
                          </a:solidFill>
                          <a:latin typeface="Myriad Web Pro"/>
                        </a:rPr>
                        <a:t>and </a:t>
                      </a:r>
                      <a:r>
                        <a:rPr lang="en-US" sz="1200" b="0" i="0" u="none" strike="noStrike" dirty="0" smtClean="0">
                          <a:solidFill>
                            <a:srgbClr val="333333"/>
                          </a:solidFill>
                          <a:latin typeface="Myriad Web Pro"/>
                        </a:rPr>
                        <a:t>Which</a:t>
                      </a:r>
                      <a:r>
                        <a:rPr lang="en-US" sz="1200" b="0" i="0" u="none" strike="noStrike" dirty="0">
                          <a:solidFill>
                            <a:srgbClr val="333333"/>
                          </a:solidFill>
                          <a:latin typeface="Myriad Web Pro"/>
                        </a:rPr>
                        <a:t>. This, that, these, or those.</a:t>
                      </a:r>
                      <a:endParaRPr lang="en-US" sz="1200" b="0" i="1" u="none" strike="noStrike" dirty="0">
                        <a:solidFill>
                          <a:srgbClr val="333333"/>
                        </a:solidFill>
                        <a:latin typeface="Myriad Web Pro"/>
                      </a:endParaRPr>
                    </a:p>
                  </a:txBody>
                  <a:tcPr marL="4488" marR="4488" marT="4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5276">
                <a:tc>
                  <a:txBody>
                    <a:bodyPr/>
                    <a:lstStyle/>
                    <a:p>
                      <a:pPr lvl="0" algn="l" fontAlgn="b"/>
                      <a:r>
                        <a:rPr lang="en-US" sz="1200" b="0" i="0" u="none" strike="noStrike" dirty="0">
                          <a:solidFill>
                            <a:srgbClr val="000000"/>
                          </a:solidFill>
                          <a:latin typeface="Myriad Web Pro"/>
                        </a:rPr>
                        <a:t>  Adjectives and Adverbs</a:t>
                      </a:r>
                    </a:p>
                  </a:txBody>
                  <a:tcPr marL="4488" marR="4488" marT="4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333333"/>
                          </a:solidFill>
                          <a:latin typeface="Myriad Web Pro"/>
                        </a:rPr>
                        <a:t>What is the rule?   Describe a noun.  Modify non-nouns</a:t>
                      </a:r>
                    </a:p>
                  </a:txBody>
                  <a:tcPr marL="4488" marR="4488" marT="4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5276">
                <a:tc>
                  <a:txBody>
                    <a:bodyPr/>
                    <a:lstStyle/>
                    <a:p>
                      <a:pPr lvl="0" algn="l" fontAlgn="b"/>
                      <a:r>
                        <a:rPr lang="en-US" sz="1200" b="0" i="0" u="none" strike="noStrike" dirty="0">
                          <a:solidFill>
                            <a:srgbClr val="000000"/>
                          </a:solidFill>
                          <a:latin typeface="Myriad Web Pro"/>
                        </a:rPr>
                        <a:t>  Prepositions</a:t>
                      </a:r>
                    </a:p>
                  </a:txBody>
                  <a:tcPr marL="4488" marR="4488" marT="4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333333"/>
                          </a:solidFill>
                          <a:latin typeface="Myriad Web Pro"/>
                        </a:rPr>
                        <a:t>That is something I cannot agree with. That is something with which I cannot agree.</a:t>
                      </a:r>
                    </a:p>
                  </a:txBody>
                  <a:tcPr marL="4488" marR="4488" marT="44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5" name="Slide Number Placeholder 4"/>
          <p:cNvSpPr>
            <a:spLocks noGrp="1"/>
          </p:cNvSpPr>
          <p:nvPr>
            <p:ph type="sldNum" sz="quarter" idx="12"/>
          </p:nvPr>
        </p:nvSpPr>
        <p:spPr/>
        <p:txBody>
          <a:bodyPr/>
          <a:lstStyle/>
          <a:p>
            <a:fld id="{9142473A-90FA-4B42-85E2-D47AA04E95C3}" type="slidenum">
              <a:rPr lang="en-US" smtClean="0"/>
              <a:pPr/>
              <a:t>11</a:t>
            </a:fld>
            <a:endParaRPr lang="en-US" dirty="0"/>
          </a:p>
        </p:txBody>
      </p:sp>
      <p:sp>
        <p:nvSpPr>
          <p:cNvPr id="6" name="Footer Placeholder 5"/>
          <p:cNvSpPr>
            <a:spLocks noGrp="1"/>
          </p:cNvSpPr>
          <p:nvPr>
            <p:ph type="ftr" sz="quarter" idx="11"/>
          </p:nvPr>
        </p:nvSpPr>
        <p:spPr/>
        <p:txBody>
          <a:bodyPr/>
          <a:lstStyle/>
          <a:p>
            <a:r>
              <a:rPr lang="en-US" smtClean="0"/>
              <a:t>NaNoWriMo</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 ASSESSMENT</a:t>
            </a:r>
            <a:endParaRPr lang="en-US" dirty="0"/>
          </a:p>
        </p:txBody>
      </p:sp>
      <p:graphicFrame>
        <p:nvGraphicFramePr>
          <p:cNvPr id="5" name="Table 4"/>
          <p:cNvGraphicFramePr>
            <a:graphicFrameLocks noGrp="1"/>
          </p:cNvGraphicFramePr>
          <p:nvPr/>
        </p:nvGraphicFramePr>
        <p:xfrm>
          <a:off x="609600" y="1524000"/>
          <a:ext cx="8077200" cy="4876800"/>
        </p:xfrm>
        <a:graphic>
          <a:graphicData uri="http://schemas.openxmlformats.org/drawingml/2006/table">
            <a:tbl>
              <a:tblPr/>
              <a:tblGrid>
                <a:gridCol w="2358741"/>
                <a:gridCol w="5718459"/>
              </a:tblGrid>
              <a:tr h="243840">
                <a:tc>
                  <a:txBody>
                    <a:bodyPr/>
                    <a:lstStyle/>
                    <a:p>
                      <a:pPr lvl="1" algn="l" fontAlgn="b"/>
                      <a:r>
                        <a:rPr lang="en-US" sz="1200" b="1" i="0" u="none" strike="noStrike" dirty="0" smtClean="0">
                          <a:solidFill>
                            <a:srgbClr val="000000"/>
                          </a:solidFill>
                          <a:latin typeface="Myriad Web Pro"/>
                        </a:rPr>
                        <a:t>Punctuation</a:t>
                      </a:r>
                      <a:endParaRPr lang="en-US" sz="1200" b="1" i="0" u="none" strike="noStrike" dirty="0">
                        <a:solidFill>
                          <a:srgbClr val="000000"/>
                        </a:solidFill>
                        <a:latin typeface="Myriad Web Pro"/>
                      </a:endParaRPr>
                    </a:p>
                  </a:txBody>
                  <a:tcPr marL="4488" marR="4488" marT="4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l" fontAlgn="ctr"/>
                      <a:r>
                        <a:rPr lang="en-US" sz="1200" b="0" i="0" u="sng" strike="noStrike" dirty="0">
                          <a:solidFill>
                            <a:srgbClr val="FFFFFF"/>
                          </a:solidFill>
                          <a:latin typeface="Myriad Web Pro"/>
                          <a:hlinkClick r:id="rId2"/>
                        </a:rPr>
                        <a:t>http://www.grammarbook.com</a:t>
                      </a:r>
                      <a:endParaRPr lang="en-US" sz="1200" b="0" i="0" u="sng" strike="noStrike" dirty="0">
                        <a:solidFill>
                          <a:srgbClr val="FFFFFF"/>
                        </a:solidFill>
                        <a:latin typeface="Myriad Web Pro"/>
                      </a:endParaRPr>
                    </a:p>
                  </a:txBody>
                  <a:tcPr marL="4488" marR="4488" marT="4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r>
              <a:tr h="243840">
                <a:tc>
                  <a:txBody>
                    <a:bodyPr/>
                    <a:lstStyle/>
                    <a:p>
                      <a:pPr lvl="1" algn="l" fontAlgn="t"/>
                      <a:r>
                        <a:rPr lang="en-US" sz="1200" b="0" i="0" u="none" strike="noStrike" dirty="0">
                          <a:solidFill>
                            <a:srgbClr val="000000"/>
                          </a:solidFill>
                          <a:latin typeface="Myriad Web Pro"/>
                        </a:rPr>
                        <a:t>Periods</a:t>
                      </a:r>
                    </a:p>
                  </a:txBody>
                  <a:tcPr marL="53854" marR="4488" marT="4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lvl="0" algn="l" fontAlgn="ctr"/>
                      <a:r>
                        <a:rPr lang="en-US" sz="1200" b="0" i="0" u="none" strike="noStrike" dirty="0">
                          <a:solidFill>
                            <a:srgbClr val="000000"/>
                          </a:solidFill>
                          <a:latin typeface="Myriad Web Pro"/>
                        </a:rPr>
                        <a:t>I will clean, shop, and </a:t>
                      </a:r>
                      <a:r>
                        <a:rPr lang="en-US" sz="1200" b="0" i="0" u="none" strike="noStrike" dirty="0" smtClean="0">
                          <a:solidFill>
                            <a:srgbClr val="000000"/>
                          </a:solidFill>
                          <a:latin typeface="Myriad Web Pro"/>
                        </a:rPr>
                        <a:t>cook, </a:t>
                      </a:r>
                      <a:r>
                        <a:rPr lang="en-US" sz="1200" b="0" i="0" u="none" strike="noStrike" dirty="0">
                          <a:solidFill>
                            <a:srgbClr val="000000"/>
                          </a:solidFill>
                          <a:latin typeface="Myriad Web Pro"/>
                        </a:rPr>
                        <a:t>etc. You will do the lawn.</a:t>
                      </a:r>
                    </a:p>
                  </a:txBody>
                  <a:tcPr marL="4488" marR="4488" marT="4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840">
                <a:tc>
                  <a:txBody>
                    <a:bodyPr/>
                    <a:lstStyle/>
                    <a:p>
                      <a:pPr lvl="1" algn="l" fontAlgn="t"/>
                      <a:r>
                        <a:rPr lang="en-US" sz="1200" b="0" i="0" u="none" strike="noStrike" dirty="0">
                          <a:solidFill>
                            <a:srgbClr val="000000"/>
                          </a:solidFill>
                          <a:latin typeface="Myriad Web Pro"/>
                        </a:rPr>
                        <a:t>Ellipsis Marks</a:t>
                      </a:r>
                    </a:p>
                  </a:txBody>
                  <a:tcPr marL="53854" marR="4488" marT="4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lvl="0" algn="l" fontAlgn="ctr"/>
                      <a:r>
                        <a:rPr lang="en-US" sz="1200" b="0" i="0" u="none" strike="noStrike" dirty="0">
                          <a:solidFill>
                            <a:srgbClr val="000000"/>
                          </a:solidFill>
                          <a:latin typeface="Myriad Web Pro"/>
                        </a:rPr>
                        <a:t>…</a:t>
                      </a:r>
                    </a:p>
                  </a:txBody>
                  <a:tcPr marL="4488" marR="4488" marT="4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840">
                <a:tc>
                  <a:txBody>
                    <a:bodyPr/>
                    <a:lstStyle/>
                    <a:p>
                      <a:pPr lvl="1" algn="l" fontAlgn="t"/>
                      <a:r>
                        <a:rPr lang="en-US" sz="1200" b="0" i="0" u="none" strike="noStrike" dirty="0">
                          <a:solidFill>
                            <a:srgbClr val="000000"/>
                          </a:solidFill>
                          <a:latin typeface="Myriad Web Pro"/>
                        </a:rPr>
                        <a:t>Commas</a:t>
                      </a:r>
                    </a:p>
                  </a:txBody>
                  <a:tcPr marL="53854" marR="4488" marT="4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lvl="0" algn="l" fontAlgn="ctr"/>
                      <a:r>
                        <a:rPr lang="en-US" sz="1200" b="0" i="0" u="none" strike="noStrike" dirty="0">
                          <a:solidFill>
                            <a:srgbClr val="000000"/>
                          </a:solidFill>
                          <a:latin typeface="Myriad Web Pro"/>
                        </a:rPr>
                        <a:t>The commas has at least ____ rules.</a:t>
                      </a:r>
                    </a:p>
                  </a:txBody>
                  <a:tcPr marL="4488" marR="4488" marT="4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840">
                <a:tc>
                  <a:txBody>
                    <a:bodyPr/>
                    <a:lstStyle/>
                    <a:p>
                      <a:pPr lvl="1" algn="l" fontAlgn="t"/>
                      <a:r>
                        <a:rPr lang="en-US" sz="1200" b="0" i="0" u="none" strike="noStrike" dirty="0">
                          <a:solidFill>
                            <a:srgbClr val="000000"/>
                          </a:solidFill>
                          <a:latin typeface="Myriad Web Pro"/>
                        </a:rPr>
                        <a:t>Semicolons</a:t>
                      </a:r>
                    </a:p>
                  </a:txBody>
                  <a:tcPr marL="53854" marR="4488" marT="4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lvl="0" algn="l" fontAlgn="ctr"/>
                      <a:r>
                        <a:rPr lang="en-US" sz="1200" b="0" i="0" u="none" strike="noStrike" dirty="0">
                          <a:solidFill>
                            <a:srgbClr val="000000"/>
                          </a:solidFill>
                          <a:latin typeface="Myriad Web Pro"/>
                        </a:rPr>
                        <a:t>Five rules to live by.</a:t>
                      </a:r>
                    </a:p>
                  </a:txBody>
                  <a:tcPr marL="4488" marR="4488" marT="4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840">
                <a:tc>
                  <a:txBody>
                    <a:bodyPr/>
                    <a:lstStyle/>
                    <a:p>
                      <a:pPr lvl="1" algn="l" fontAlgn="t"/>
                      <a:r>
                        <a:rPr lang="en-US" sz="1200" b="0" i="0" u="none" strike="noStrike" dirty="0">
                          <a:solidFill>
                            <a:srgbClr val="000000"/>
                          </a:solidFill>
                          <a:latin typeface="Myriad Web Pro"/>
                        </a:rPr>
                        <a:t>Colons</a:t>
                      </a:r>
                    </a:p>
                  </a:txBody>
                  <a:tcPr marL="53854" marR="4488" marT="4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lvl="0" algn="l" fontAlgn="ctr"/>
                      <a:r>
                        <a:rPr lang="en-US" sz="1200" b="0" i="0" u="none" strike="noStrike" dirty="0">
                          <a:solidFill>
                            <a:srgbClr val="000000"/>
                          </a:solidFill>
                          <a:latin typeface="Myriad Web Pro"/>
                        </a:rPr>
                        <a:t>Not to be confused with Semicolons</a:t>
                      </a:r>
                    </a:p>
                  </a:txBody>
                  <a:tcPr marL="4488" marR="4488" marT="4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840">
                <a:tc>
                  <a:txBody>
                    <a:bodyPr/>
                    <a:lstStyle/>
                    <a:p>
                      <a:pPr lvl="1" algn="l" fontAlgn="t"/>
                      <a:r>
                        <a:rPr lang="en-US" sz="1200" b="0" i="0" u="none" strike="noStrike" dirty="0">
                          <a:solidFill>
                            <a:srgbClr val="000000"/>
                          </a:solidFill>
                          <a:latin typeface="Myriad Web Pro"/>
                        </a:rPr>
                        <a:t>Question Marks</a:t>
                      </a:r>
                    </a:p>
                  </a:txBody>
                  <a:tcPr marL="53854" marR="4488" marT="4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lvl="0" algn="l" fontAlgn="ctr"/>
                      <a:r>
                        <a:rPr lang="en-US" sz="1200" b="0" i="0" u="none" strike="noStrike" dirty="0">
                          <a:solidFill>
                            <a:srgbClr val="000000"/>
                          </a:solidFill>
                          <a:latin typeface="Myriad Web Pro"/>
                        </a:rPr>
                        <a:t> He asked where his suitcase was. "Where is my suitcase?" He asked.</a:t>
                      </a:r>
                    </a:p>
                  </a:txBody>
                  <a:tcPr marL="4488" marR="4488" marT="4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840">
                <a:tc>
                  <a:txBody>
                    <a:bodyPr/>
                    <a:lstStyle/>
                    <a:p>
                      <a:pPr lvl="1" algn="l" fontAlgn="t"/>
                      <a:r>
                        <a:rPr lang="en-US" sz="1200" b="0" i="0" u="none" strike="noStrike" dirty="0">
                          <a:solidFill>
                            <a:srgbClr val="000000"/>
                          </a:solidFill>
                          <a:latin typeface="Myriad Web Pro"/>
                        </a:rPr>
                        <a:t>Exclamation Points</a:t>
                      </a:r>
                    </a:p>
                  </a:txBody>
                  <a:tcPr marL="53854" marR="4488" marT="4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lvl="0" algn="l" fontAlgn="ctr"/>
                      <a:r>
                        <a:rPr lang="en-US" sz="1200" b="0" i="0" u="none" strike="noStrike" dirty="0" smtClean="0">
                          <a:solidFill>
                            <a:srgbClr val="000000"/>
                          </a:solidFill>
                          <a:latin typeface="Myriad Web Pro"/>
                        </a:rPr>
                        <a:t>!!!!DO</a:t>
                      </a:r>
                      <a:r>
                        <a:rPr lang="en-US" sz="1200" b="0" i="0" u="none" strike="noStrike" baseline="0" dirty="0" smtClean="0">
                          <a:solidFill>
                            <a:srgbClr val="000000"/>
                          </a:solidFill>
                          <a:latin typeface="Myriad Web Pro"/>
                        </a:rPr>
                        <a:t> </a:t>
                      </a:r>
                      <a:r>
                        <a:rPr lang="en-US" sz="1200" b="0" i="0" u="none" strike="noStrike" baseline="0" smtClean="0">
                          <a:solidFill>
                            <a:srgbClr val="000000"/>
                          </a:solidFill>
                          <a:latin typeface="Myriad Web Pro"/>
                        </a:rPr>
                        <a:t>NOT OVER </a:t>
                      </a:r>
                      <a:r>
                        <a:rPr lang="en-US" sz="1200" b="0" i="0" u="none" strike="noStrike" smtClean="0">
                          <a:solidFill>
                            <a:srgbClr val="000000"/>
                          </a:solidFill>
                          <a:latin typeface="Myriad Web Pro"/>
                        </a:rPr>
                        <a:t>USE </a:t>
                      </a:r>
                      <a:r>
                        <a:rPr lang="en-US" sz="1200" b="0" i="0" u="none" strike="noStrike" dirty="0">
                          <a:solidFill>
                            <a:srgbClr val="000000"/>
                          </a:solidFill>
                          <a:latin typeface="Myriad Web Pro"/>
                        </a:rPr>
                        <a:t>THEM!!!!!</a:t>
                      </a:r>
                    </a:p>
                  </a:txBody>
                  <a:tcPr marL="4488" marR="4488" marT="4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840">
                <a:tc>
                  <a:txBody>
                    <a:bodyPr/>
                    <a:lstStyle/>
                    <a:p>
                      <a:pPr lvl="1" algn="l" fontAlgn="t"/>
                      <a:r>
                        <a:rPr lang="en-US" sz="1200" b="0" i="0" u="none" strike="noStrike" dirty="0">
                          <a:solidFill>
                            <a:srgbClr val="000000"/>
                          </a:solidFill>
                          <a:latin typeface="Myriad Web Pro"/>
                        </a:rPr>
                        <a:t>Quotation Marks</a:t>
                      </a:r>
                    </a:p>
                  </a:txBody>
                  <a:tcPr marL="53854" marR="4488" marT="4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lvl="0" algn="l" fontAlgn="ctr"/>
                      <a:r>
                        <a:rPr lang="en-US" sz="1200" b="0" i="0" u="none" strike="noStrike" dirty="0">
                          <a:solidFill>
                            <a:srgbClr val="000000"/>
                          </a:solidFill>
                          <a:latin typeface="Myriad Web Pro"/>
                        </a:rPr>
                        <a:t>You have to know when to </a:t>
                      </a:r>
                      <a:r>
                        <a:rPr lang="en-US" sz="1200" b="0" i="0" u="none" strike="noStrike" dirty="0" smtClean="0">
                          <a:solidFill>
                            <a:srgbClr val="000000"/>
                          </a:solidFill>
                          <a:latin typeface="Myriad Web Pro"/>
                        </a:rPr>
                        <a:t>"hold 'em".</a:t>
                      </a:r>
                      <a:endParaRPr lang="en-US" sz="1200" b="0" i="0" u="none" strike="noStrike" dirty="0">
                        <a:solidFill>
                          <a:srgbClr val="000000"/>
                        </a:solidFill>
                        <a:latin typeface="Myriad Web Pro"/>
                      </a:endParaRPr>
                    </a:p>
                  </a:txBody>
                  <a:tcPr marL="4488" marR="4488" marT="4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840">
                <a:tc>
                  <a:txBody>
                    <a:bodyPr/>
                    <a:lstStyle/>
                    <a:p>
                      <a:pPr lvl="1" algn="l" fontAlgn="t"/>
                      <a:r>
                        <a:rPr lang="en-US" sz="1200" b="0" i="0" u="none" strike="noStrike" dirty="0">
                          <a:solidFill>
                            <a:srgbClr val="000000"/>
                          </a:solidFill>
                          <a:latin typeface="Myriad Web Pro"/>
                        </a:rPr>
                        <a:t>Parentheses</a:t>
                      </a:r>
                    </a:p>
                  </a:txBody>
                  <a:tcPr marL="53854" marR="4488" marT="4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lvl="0" algn="l" fontAlgn="ctr"/>
                      <a:r>
                        <a:rPr lang="en-US" sz="1200" b="0" i="0" u="none" strike="noStrike" dirty="0">
                          <a:solidFill>
                            <a:srgbClr val="000000"/>
                          </a:solidFill>
                          <a:latin typeface="Myriad Web Pro"/>
                        </a:rPr>
                        <a:t>Three rules (3).</a:t>
                      </a:r>
                    </a:p>
                  </a:txBody>
                  <a:tcPr marL="4488" marR="4488" marT="4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840">
                <a:tc>
                  <a:txBody>
                    <a:bodyPr/>
                    <a:lstStyle/>
                    <a:p>
                      <a:pPr lvl="1" algn="l" fontAlgn="t"/>
                      <a:r>
                        <a:rPr lang="en-US" sz="1200" b="0" i="0" u="none" strike="noStrike" dirty="0">
                          <a:solidFill>
                            <a:srgbClr val="000000"/>
                          </a:solidFill>
                          <a:latin typeface="Myriad Web Pro"/>
                        </a:rPr>
                        <a:t>Apostrophes</a:t>
                      </a:r>
                    </a:p>
                  </a:txBody>
                  <a:tcPr marL="53854" marR="4488" marT="4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lvl="0" algn="l" fontAlgn="ctr"/>
                      <a:r>
                        <a:rPr lang="en-US" sz="1200" b="0" i="0" u="none" strike="noStrike" dirty="0">
                          <a:solidFill>
                            <a:srgbClr val="000000"/>
                          </a:solidFill>
                          <a:latin typeface="Myriad Web Pro"/>
                        </a:rPr>
                        <a:t>This </a:t>
                      </a:r>
                      <a:r>
                        <a:rPr lang="en-US" sz="1200" b="0" i="0" u="none" strike="noStrike" dirty="0" smtClean="0">
                          <a:solidFill>
                            <a:srgbClr val="000000"/>
                          </a:solidFill>
                          <a:latin typeface="Myriad Web Pro"/>
                        </a:rPr>
                        <a:t>punctuation </a:t>
                      </a:r>
                      <a:r>
                        <a:rPr lang="en-US" sz="1200" b="0" i="0" u="none" strike="noStrike" dirty="0">
                          <a:solidFill>
                            <a:srgbClr val="000000"/>
                          </a:solidFill>
                          <a:latin typeface="Myriad Web Pro"/>
                        </a:rPr>
                        <a:t>possesses 13 rules.  How about Illinois's weather? </a:t>
                      </a:r>
                    </a:p>
                  </a:txBody>
                  <a:tcPr marL="4488" marR="4488" marT="4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840">
                <a:tc>
                  <a:txBody>
                    <a:bodyPr/>
                    <a:lstStyle/>
                    <a:p>
                      <a:pPr lvl="1" algn="l" fontAlgn="t"/>
                      <a:r>
                        <a:rPr lang="en-US" sz="1200" b="0" i="0" u="none" strike="noStrike" dirty="0">
                          <a:solidFill>
                            <a:srgbClr val="000000"/>
                          </a:solidFill>
                          <a:latin typeface="Myriad Web Pro"/>
                        </a:rPr>
                        <a:t>Hyphens</a:t>
                      </a:r>
                    </a:p>
                  </a:txBody>
                  <a:tcPr marL="53854" marR="4488" marT="4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lvl="0" algn="l" fontAlgn="b"/>
                      <a:r>
                        <a:rPr lang="en-US" sz="1200" b="0" i="0" u="none" strike="noStrike" dirty="0">
                          <a:solidFill>
                            <a:srgbClr val="333333"/>
                          </a:solidFill>
                          <a:latin typeface="Myriad Web Pro"/>
                        </a:rPr>
                        <a:t>Use a dictionary when unsure.  For example, eyewitness, eye shadow, and eye-opener</a:t>
                      </a:r>
                    </a:p>
                  </a:txBody>
                  <a:tcPr marL="4488" marR="4488" marT="4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840">
                <a:tc>
                  <a:txBody>
                    <a:bodyPr/>
                    <a:lstStyle/>
                    <a:p>
                      <a:pPr lvl="1" algn="l" fontAlgn="t"/>
                      <a:r>
                        <a:rPr lang="en-US" sz="1200" b="0" i="0" u="none" strike="noStrike" dirty="0">
                          <a:solidFill>
                            <a:srgbClr val="000000"/>
                          </a:solidFill>
                          <a:latin typeface="Myriad Web Pro"/>
                        </a:rPr>
                        <a:t>Numbers</a:t>
                      </a:r>
                    </a:p>
                  </a:txBody>
                  <a:tcPr marL="53854" marR="4488" marT="4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lvl="0" algn="l" fontAlgn="ctr"/>
                      <a:r>
                        <a:rPr lang="en-US" sz="1200" b="0" i="0" u="none" strike="noStrike" dirty="0">
                          <a:solidFill>
                            <a:srgbClr val="000000"/>
                          </a:solidFill>
                          <a:latin typeface="Myriad Web Pro"/>
                        </a:rPr>
                        <a:t>I wanted five stories not 25.</a:t>
                      </a:r>
                    </a:p>
                  </a:txBody>
                  <a:tcPr marL="4488" marR="4488" marT="4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840">
                <a:tc>
                  <a:txBody>
                    <a:bodyPr/>
                    <a:lstStyle/>
                    <a:p>
                      <a:pPr lvl="1" algn="l" fontAlgn="b"/>
                      <a:r>
                        <a:rPr lang="en-US" sz="1200" b="0" i="0" u="none" strike="noStrike" dirty="0">
                          <a:solidFill>
                            <a:srgbClr val="000000"/>
                          </a:solidFill>
                          <a:latin typeface="Myriad Web Pro"/>
                        </a:rPr>
                        <a:t>Dialogue</a:t>
                      </a:r>
                    </a:p>
                  </a:txBody>
                  <a:tcPr marL="4488" marR="4488" marT="4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l" fontAlgn="t"/>
                      <a:r>
                        <a:rPr lang="en-US" sz="1200" b="0" i="0" u="none" strike="noStrike" dirty="0">
                          <a:solidFill>
                            <a:srgbClr val="000000"/>
                          </a:solidFill>
                          <a:latin typeface="Myriad Web Pro"/>
                        </a:rPr>
                        <a:t>Know and follow the rules.  Good dialogue is not that same as normal speech.</a:t>
                      </a:r>
                    </a:p>
                  </a:txBody>
                  <a:tcPr marL="4488" marR="4488" marT="4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840">
                <a:tc>
                  <a:txBody>
                    <a:bodyPr/>
                    <a:lstStyle/>
                    <a:p>
                      <a:pPr lvl="1" algn="l" fontAlgn="b"/>
                      <a:r>
                        <a:rPr lang="en-US" sz="1200" b="0" i="0" u="none" strike="noStrike" dirty="0">
                          <a:solidFill>
                            <a:srgbClr val="000000"/>
                          </a:solidFill>
                          <a:latin typeface="Myriad Web Pro"/>
                        </a:rPr>
                        <a:t>Voice</a:t>
                      </a:r>
                    </a:p>
                  </a:txBody>
                  <a:tcPr marL="4488" marR="4488" marT="4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l" fontAlgn="t"/>
                      <a:r>
                        <a:rPr lang="en-US" sz="1200" b="0" i="0" u="none" strike="noStrike" dirty="0">
                          <a:solidFill>
                            <a:srgbClr val="000000"/>
                          </a:solidFill>
                          <a:latin typeface="Myriad Web Pro"/>
                        </a:rPr>
                        <a:t>Do you have a voice?  What is it?  How or where did you come by it?</a:t>
                      </a:r>
                    </a:p>
                  </a:txBody>
                  <a:tcPr marL="4488" marR="4488" marT="4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840">
                <a:tc>
                  <a:txBody>
                    <a:bodyPr/>
                    <a:lstStyle/>
                    <a:p>
                      <a:pPr lvl="1" algn="l" fontAlgn="b"/>
                      <a:r>
                        <a:rPr lang="en-US" sz="1200" b="0" i="0" u="none" strike="noStrike" dirty="0">
                          <a:solidFill>
                            <a:srgbClr val="000000"/>
                          </a:solidFill>
                          <a:latin typeface="Myriad Web Pro"/>
                        </a:rPr>
                        <a:t>Tone</a:t>
                      </a:r>
                    </a:p>
                  </a:txBody>
                  <a:tcPr marL="4488" marR="4488" marT="4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1" algn="l" fontAlgn="ctr"/>
                      <a:r>
                        <a:rPr lang="en-US" sz="1200" b="0" i="0" u="none" strike="noStrike" dirty="0">
                          <a:solidFill>
                            <a:srgbClr val="000000"/>
                          </a:solidFill>
                          <a:latin typeface="Myriad Web Pro"/>
                        </a:rPr>
                        <a:t> </a:t>
                      </a:r>
                    </a:p>
                  </a:txBody>
                  <a:tcPr marL="4488" marR="4488" marT="4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840">
                <a:tc>
                  <a:txBody>
                    <a:bodyPr/>
                    <a:lstStyle/>
                    <a:p>
                      <a:pPr lvl="1" algn="l" fontAlgn="b"/>
                      <a:r>
                        <a:rPr lang="en-US" sz="1200" b="0" i="0" u="none" strike="noStrike" dirty="0">
                          <a:solidFill>
                            <a:srgbClr val="000000"/>
                          </a:solidFill>
                          <a:latin typeface="Myriad Web Pro"/>
                        </a:rPr>
                        <a:t>Pace</a:t>
                      </a:r>
                    </a:p>
                  </a:txBody>
                  <a:tcPr marL="4488" marR="4488" marT="4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1" algn="l" fontAlgn="ctr"/>
                      <a:r>
                        <a:rPr lang="en-US" sz="1200" b="0" i="0" u="none" strike="noStrike" dirty="0">
                          <a:solidFill>
                            <a:srgbClr val="000000"/>
                          </a:solidFill>
                          <a:latin typeface="Myriad Web Pro"/>
                        </a:rPr>
                        <a:t> </a:t>
                      </a:r>
                    </a:p>
                  </a:txBody>
                  <a:tcPr marL="4488" marR="4488" marT="4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840">
                <a:tc>
                  <a:txBody>
                    <a:bodyPr/>
                    <a:lstStyle/>
                    <a:p>
                      <a:pPr lvl="1" algn="l" fontAlgn="b"/>
                      <a:r>
                        <a:rPr lang="en-US" sz="1200" b="0" i="0" u="none" strike="noStrike" dirty="0">
                          <a:solidFill>
                            <a:srgbClr val="000000"/>
                          </a:solidFill>
                          <a:latin typeface="Myriad Web Pro"/>
                        </a:rPr>
                        <a:t>Style</a:t>
                      </a:r>
                    </a:p>
                  </a:txBody>
                  <a:tcPr marL="4488" marR="4488" marT="4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1" algn="l" fontAlgn="ctr"/>
                      <a:r>
                        <a:rPr lang="en-US" sz="1200" b="0" i="0" u="none" strike="noStrike" dirty="0">
                          <a:solidFill>
                            <a:srgbClr val="000000"/>
                          </a:solidFill>
                          <a:latin typeface="Myriad Web Pro"/>
                        </a:rPr>
                        <a:t> </a:t>
                      </a:r>
                    </a:p>
                  </a:txBody>
                  <a:tcPr marL="4488" marR="4488" marT="4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840">
                <a:tc>
                  <a:txBody>
                    <a:bodyPr/>
                    <a:lstStyle/>
                    <a:p>
                      <a:pPr lvl="1" algn="l" fontAlgn="b"/>
                      <a:r>
                        <a:rPr lang="en-US" sz="1200" b="0" i="0" u="none" strike="noStrike" dirty="0">
                          <a:solidFill>
                            <a:srgbClr val="000000"/>
                          </a:solidFill>
                          <a:latin typeface="Myriad Web Pro"/>
                        </a:rPr>
                        <a:t>Knowledge and </a:t>
                      </a:r>
                      <a:r>
                        <a:rPr lang="en-US" sz="1200" b="0" i="0" u="none" strike="noStrike" dirty="0" smtClean="0">
                          <a:solidFill>
                            <a:srgbClr val="000000"/>
                          </a:solidFill>
                          <a:latin typeface="Myriad Web Pro"/>
                        </a:rPr>
                        <a:t>experience</a:t>
                      </a:r>
                      <a:endParaRPr lang="en-US" sz="1200" b="0" i="0" u="none" strike="noStrike" dirty="0">
                        <a:solidFill>
                          <a:srgbClr val="000000"/>
                        </a:solidFill>
                        <a:latin typeface="Myriad Web Pro"/>
                      </a:endParaRPr>
                    </a:p>
                  </a:txBody>
                  <a:tcPr marL="4488" marR="4488" marT="4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1" algn="ctr" fontAlgn="b"/>
                      <a:r>
                        <a:rPr lang="en-US" sz="1200" b="0" i="0" u="none" strike="noStrike" dirty="0">
                          <a:solidFill>
                            <a:srgbClr val="000000"/>
                          </a:solidFill>
                          <a:latin typeface="Myriad Web Pro"/>
                        </a:rPr>
                        <a:t> </a:t>
                      </a:r>
                    </a:p>
                  </a:txBody>
                  <a:tcPr marL="4488" marR="4488" marT="4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840">
                <a:tc>
                  <a:txBody>
                    <a:bodyPr/>
                    <a:lstStyle/>
                    <a:p>
                      <a:pPr lvl="1" algn="l" fontAlgn="b"/>
                      <a:r>
                        <a:rPr lang="en-US" sz="1200" b="0" i="0" u="none" strike="noStrike" dirty="0">
                          <a:solidFill>
                            <a:srgbClr val="000000"/>
                          </a:solidFill>
                          <a:latin typeface="Myriad Web Pro"/>
                        </a:rPr>
                        <a:t>Research</a:t>
                      </a:r>
                    </a:p>
                  </a:txBody>
                  <a:tcPr marL="4488" marR="4488" marT="4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1" algn="ctr" fontAlgn="b"/>
                      <a:r>
                        <a:rPr lang="en-US" sz="1200" b="0" i="0" u="none" strike="noStrike" dirty="0">
                          <a:solidFill>
                            <a:srgbClr val="000000"/>
                          </a:solidFill>
                          <a:latin typeface="Myriad Web Pro"/>
                        </a:rPr>
                        <a:t> </a:t>
                      </a:r>
                    </a:p>
                  </a:txBody>
                  <a:tcPr marL="4488" marR="4488" marT="44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fld id="{9142473A-90FA-4B42-85E2-D47AA04E95C3}" type="slidenum">
              <a:rPr lang="en-US" smtClean="0"/>
              <a:pPr/>
              <a:t>12</a:t>
            </a:fld>
            <a:endParaRPr lang="en-US" dirty="0"/>
          </a:p>
        </p:txBody>
      </p:sp>
      <p:sp>
        <p:nvSpPr>
          <p:cNvPr id="6" name="Footer Placeholder 5"/>
          <p:cNvSpPr>
            <a:spLocks noGrp="1"/>
          </p:cNvSpPr>
          <p:nvPr>
            <p:ph type="ftr" sz="quarter" idx="11"/>
          </p:nvPr>
        </p:nvSpPr>
        <p:spPr/>
        <p:txBody>
          <a:bodyPr/>
          <a:lstStyle/>
          <a:p>
            <a:r>
              <a:rPr lang="en-US" smtClean="0"/>
              <a:t>NaNoWriMo</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PROFILE</a:t>
            </a:r>
            <a:endParaRPr lang="en-US" dirty="0"/>
          </a:p>
        </p:txBody>
      </p:sp>
      <p:sp>
        <p:nvSpPr>
          <p:cNvPr id="4" name="Slide Number Placeholder 3"/>
          <p:cNvSpPr>
            <a:spLocks noGrp="1"/>
          </p:cNvSpPr>
          <p:nvPr>
            <p:ph type="sldNum" sz="quarter" idx="12"/>
          </p:nvPr>
        </p:nvSpPr>
        <p:spPr/>
        <p:txBody>
          <a:bodyPr/>
          <a:lstStyle/>
          <a:p>
            <a:fld id="{9142473A-90FA-4B42-85E2-D47AA04E95C3}" type="slidenum">
              <a:rPr lang="en-US" smtClean="0"/>
              <a:pPr/>
              <a:t>13</a:t>
            </a:fld>
            <a:endParaRPr lang="en-US" dirty="0"/>
          </a:p>
        </p:txBody>
      </p:sp>
      <p:sp>
        <p:nvSpPr>
          <p:cNvPr id="5" name="Footer Placeholder 4"/>
          <p:cNvSpPr>
            <a:spLocks noGrp="1"/>
          </p:cNvSpPr>
          <p:nvPr>
            <p:ph type="ftr" sz="quarter" idx="11"/>
          </p:nvPr>
        </p:nvSpPr>
        <p:spPr/>
        <p:txBody>
          <a:bodyPr/>
          <a:lstStyle/>
          <a:p>
            <a:r>
              <a:rPr lang="en-US" smtClean="0"/>
              <a:t>NaNoWriMo</a:t>
            </a:r>
            <a:endParaRPr lang="en-US" dirty="0"/>
          </a:p>
        </p:txBody>
      </p:sp>
      <p:graphicFrame>
        <p:nvGraphicFramePr>
          <p:cNvPr id="10" name="Table 9"/>
          <p:cNvGraphicFramePr>
            <a:graphicFrameLocks noGrp="1"/>
          </p:cNvGraphicFramePr>
          <p:nvPr/>
        </p:nvGraphicFramePr>
        <p:xfrm>
          <a:off x="457196" y="1676407"/>
          <a:ext cx="8229603" cy="4847233"/>
        </p:xfrm>
        <a:graphic>
          <a:graphicData uri="http://schemas.openxmlformats.org/drawingml/2006/table">
            <a:tbl>
              <a:tblPr/>
              <a:tblGrid>
                <a:gridCol w="1952152"/>
                <a:gridCol w="492281"/>
                <a:gridCol w="407406"/>
                <a:gridCol w="407406"/>
                <a:gridCol w="407406"/>
                <a:gridCol w="407406"/>
                <a:gridCol w="407406"/>
                <a:gridCol w="407406"/>
                <a:gridCol w="407406"/>
                <a:gridCol w="407406"/>
                <a:gridCol w="407406"/>
                <a:gridCol w="407406"/>
                <a:gridCol w="407406"/>
                <a:gridCol w="325926"/>
                <a:gridCol w="325926"/>
                <a:gridCol w="325926"/>
                <a:gridCol w="325926"/>
              </a:tblGrid>
              <a:tr h="154444">
                <a:tc gridSpan="17">
                  <a:txBody>
                    <a:bodyPr/>
                    <a:lstStyle/>
                    <a:p>
                      <a:pPr algn="ctr" fontAlgn="ctr"/>
                      <a:r>
                        <a:rPr lang="en-US" sz="1100" b="0" i="0" u="none" strike="noStrike" dirty="0">
                          <a:solidFill>
                            <a:srgbClr val="000000"/>
                          </a:solidFill>
                          <a:latin typeface="Times New Roman"/>
                        </a:rPr>
                        <a:t>WRITERS WORKSHOP -  PREPARING FOR NANOWRIMO  - SELF ASSESSMENT</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71603">
                <a:tc>
                  <a:txBody>
                    <a:bodyPr/>
                    <a:lstStyle/>
                    <a:p>
                      <a:pPr algn="l" fontAlgn="b"/>
                      <a:r>
                        <a:rPr lang="en-US" sz="1100" b="0" i="0" u="none" strike="noStrike">
                          <a:solidFill>
                            <a:srgbClr val="000000"/>
                          </a:solidFill>
                          <a:latin typeface="Myriad Web Pro"/>
                        </a:rPr>
                        <a:t>Name</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lvl="0" algn="ctr" fontAlgn="b"/>
                      <a:r>
                        <a:rPr lang="en-US" sz="1000" b="0" i="0" u="none" strike="noStrike" dirty="0" smtClean="0">
                          <a:solidFill>
                            <a:srgbClr val="000000"/>
                          </a:solidFill>
                          <a:latin typeface="Myriad Web Pro"/>
                        </a:rPr>
                        <a:t>ROGER</a:t>
                      </a:r>
                      <a:r>
                        <a:rPr lang="en-US" sz="1000" b="0" i="0" u="none" strike="noStrike" dirty="0">
                          <a:solidFill>
                            <a:srgbClr val="000000"/>
                          </a:solidFill>
                          <a:latin typeface="Myriad Web Pro"/>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lvl="1"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000000"/>
                          </a:solidFill>
                          <a:latin typeface="Myriad Web Pro"/>
                        </a:rPr>
                        <a:t> </a:t>
                      </a:r>
                      <a:r>
                        <a:rPr lang="en-US" sz="1000" b="0" i="0" u="none" strike="noStrike" dirty="0" smtClean="0">
                          <a:solidFill>
                            <a:srgbClr val="000000"/>
                          </a:solidFill>
                          <a:latin typeface="Myriad Web Pro"/>
                        </a:rPr>
                        <a:t>LUBECK</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500" b="0" i="0" u="none" strike="noStrike">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500" b="0" i="0" u="none" strike="noStrike">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71603">
                <a:tc>
                  <a:txBody>
                    <a:bodyPr/>
                    <a:lstStyle/>
                    <a:p>
                      <a:pPr algn="l" fontAlgn="b"/>
                      <a:r>
                        <a:rPr lang="en-US" sz="1100" b="0" i="0" u="none" strike="noStrike">
                          <a:solidFill>
                            <a:srgbClr val="000000"/>
                          </a:solidFill>
                          <a:latin typeface="Myriad Web Pro"/>
                        </a:rPr>
                        <a:t>Age</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1200" b="0" i="0" u="none" strike="noStrike" dirty="0" smtClean="0">
                          <a:solidFill>
                            <a:srgbClr val="000000"/>
                          </a:solidFill>
                          <a:latin typeface="Myriad Web Pro"/>
                        </a:rPr>
                        <a:t>62</a:t>
                      </a:r>
                      <a:endParaRPr lang="en-US" sz="1200" b="0" i="0" u="none" strike="noStrike" dirty="0">
                        <a:solidFill>
                          <a:srgbClr val="000000"/>
                        </a:solidFill>
                        <a:latin typeface="Myriad Web Pro"/>
                      </a:endParaRP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14">
                  <a:txBody>
                    <a:bodyPr/>
                    <a:lstStyle/>
                    <a:p>
                      <a:pPr algn="ctr" fontAlgn="b"/>
                      <a:r>
                        <a:rPr lang="en-US" sz="500" b="0" i="0" u="none" strike="noStrike">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71603">
                <a:tc>
                  <a:txBody>
                    <a:bodyPr/>
                    <a:lstStyle/>
                    <a:p>
                      <a:pPr algn="l" fontAlgn="b"/>
                      <a:r>
                        <a:rPr lang="en-US" sz="1100" b="0" i="0" u="none" strike="noStrike">
                          <a:solidFill>
                            <a:srgbClr val="000000"/>
                          </a:solidFill>
                          <a:latin typeface="Myriad Web Pro"/>
                        </a:rPr>
                        <a:t>Gender</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Myriad Web Pro"/>
                        </a:rPr>
                        <a:t>M</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500" b="0" i="0" u="none" strike="noStrike" dirty="0">
                          <a:solidFill>
                            <a:schemeClr val="bg1">
                              <a:lumMod val="95000"/>
                            </a:schemeClr>
                          </a:solidFill>
                          <a:latin typeface="Myriad Web Pro"/>
                        </a:rPr>
                        <a:t>F</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14">
                  <a:txBody>
                    <a:bodyPr/>
                    <a:lstStyle/>
                    <a:p>
                      <a:pPr algn="ctr" fontAlgn="b"/>
                      <a:r>
                        <a:rPr lang="en-US" sz="500" b="0" i="0" u="none" strike="noStrike">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71603">
                <a:tc>
                  <a:txBody>
                    <a:bodyPr/>
                    <a:lstStyle/>
                    <a:p>
                      <a:pPr algn="l" fontAlgn="b"/>
                      <a:r>
                        <a:rPr lang="en-US" sz="1100" b="0" i="0" u="none" strike="noStrike">
                          <a:solidFill>
                            <a:srgbClr val="000000"/>
                          </a:solidFill>
                          <a:latin typeface="Myriad Web Pro"/>
                        </a:rPr>
                        <a:t>Location</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16">
                  <a:txBody>
                    <a:bodyPr/>
                    <a:lstStyle/>
                    <a:p>
                      <a:pPr lvl="0" algn="l" fontAlgn="b"/>
                      <a:r>
                        <a:rPr lang="en-US" sz="1000" b="0" i="0" u="none" strike="noStrike" dirty="0" smtClean="0">
                          <a:solidFill>
                            <a:srgbClr val="000000"/>
                          </a:solidFill>
                          <a:latin typeface="Myriad Web Pro" pitchFamily="34" charset="0"/>
                        </a:rPr>
                        <a:t>        Sugar Grove Il. and Cloverdale Ca.</a:t>
                      </a:r>
                      <a:r>
                        <a:rPr lang="en-US" sz="1000" b="0" i="0" u="none" strike="noStrike" dirty="0">
                          <a:solidFill>
                            <a:srgbClr val="000000"/>
                          </a:solidFill>
                          <a:latin typeface="Myriad Web Pro"/>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71603">
                <a:tc>
                  <a:txBody>
                    <a:bodyPr/>
                    <a:lstStyle/>
                    <a:p>
                      <a:pPr algn="l" fontAlgn="b"/>
                      <a:r>
                        <a:rPr lang="en-US" sz="1100" b="0" i="0" u="none" strike="noStrike">
                          <a:solidFill>
                            <a:srgbClr val="000000"/>
                          </a:solidFill>
                          <a:latin typeface="Myriad Web Pro"/>
                        </a:rPr>
                        <a:t>Occupation</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b"/>
                      <a:r>
                        <a:rPr lang="en-US" sz="1000" b="0" i="0" u="none" strike="noStrike" dirty="0" smtClean="0">
                          <a:solidFill>
                            <a:srgbClr val="000000"/>
                          </a:solidFill>
                          <a:latin typeface="Myriad Web Pro"/>
                        </a:rPr>
                        <a:t>CONSULTANT</a:t>
                      </a:r>
                      <a:r>
                        <a:rPr lang="en-US" sz="1000" b="0" i="0" u="none" strike="noStrike" dirty="0">
                          <a:solidFill>
                            <a:srgbClr val="000000"/>
                          </a:solidFill>
                          <a:latin typeface="Myriad Web Pro"/>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1000" b="0" i="0" u="none" strike="noStrike">
                          <a:solidFill>
                            <a:srgbClr val="000000"/>
                          </a:solidFill>
                          <a:latin typeface="Myriad Web Pro"/>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1000" b="0" i="0" u="none" strike="noStrike">
                          <a:solidFill>
                            <a:srgbClr val="000000"/>
                          </a:solidFill>
                          <a:latin typeface="Myriad Web Pro"/>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1000" b="0" i="0" u="none" strike="noStrike">
                          <a:solidFill>
                            <a:srgbClr val="000000"/>
                          </a:solidFill>
                          <a:latin typeface="Myriad Web Pro"/>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171603">
                <a:tc>
                  <a:txBody>
                    <a:bodyPr/>
                    <a:lstStyle/>
                    <a:p>
                      <a:pPr algn="l" fontAlgn="b"/>
                      <a:r>
                        <a:rPr lang="en-US" sz="1100" b="0" i="0" u="none" strike="noStrike">
                          <a:solidFill>
                            <a:srgbClr val="000000"/>
                          </a:solidFill>
                          <a:latin typeface="Myriad Web Pro"/>
                        </a:rPr>
                        <a:t>Hobbies</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b"/>
                      <a:r>
                        <a:rPr lang="en-US" sz="1000" b="0" i="0" u="none" strike="noStrike" dirty="0" smtClean="0">
                          <a:solidFill>
                            <a:srgbClr val="000000"/>
                          </a:solidFill>
                          <a:latin typeface="Myriad Web Pro"/>
                        </a:rPr>
                        <a:t>WRITING</a:t>
                      </a:r>
                      <a:r>
                        <a:rPr lang="en-US" sz="1000" b="0" i="0" u="none" strike="noStrike" dirty="0">
                          <a:solidFill>
                            <a:srgbClr val="000000"/>
                          </a:solidFill>
                          <a:latin typeface="Myriad Web Pro"/>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1000" b="0" i="0" u="none" strike="noStrike" dirty="0" smtClean="0">
                          <a:solidFill>
                            <a:srgbClr val="000000"/>
                          </a:solidFill>
                          <a:latin typeface="Myriad Web Pro"/>
                        </a:rPr>
                        <a:t>PAINTING</a:t>
                      </a:r>
                      <a:endParaRPr lang="en-US" sz="1000" b="0" i="0" u="none" strike="noStrike" dirty="0">
                        <a:solidFill>
                          <a:srgbClr val="000000"/>
                        </a:solidFill>
                        <a:latin typeface="Myriad Web Pro"/>
                      </a:endParaRP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1000" b="0" i="0" u="none" strike="noStrike" dirty="0">
                          <a:solidFill>
                            <a:srgbClr val="000000"/>
                          </a:solidFill>
                          <a:latin typeface="Myriad Web Pro"/>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1000" b="0" i="0" u="none" strike="noStrike">
                          <a:solidFill>
                            <a:srgbClr val="000000"/>
                          </a:solidFill>
                          <a:latin typeface="Myriad Web Pro"/>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171603">
                <a:tc>
                  <a:txBody>
                    <a:bodyPr/>
                    <a:lstStyle/>
                    <a:p>
                      <a:pPr algn="l" fontAlgn="b"/>
                      <a:r>
                        <a:rPr lang="en-US" sz="1100" b="0" i="0" u="none" strike="noStrike">
                          <a:solidFill>
                            <a:srgbClr val="000000"/>
                          </a:solidFill>
                          <a:latin typeface="Myriad Web Pro"/>
                        </a:rPr>
                        <a:t>Favorite music to write by</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marL="0" marR="0" lvl="1"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smtClean="0">
                          <a:solidFill>
                            <a:srgbClr val="000000"/>
                          </a:solidFill>
                          <a:latin typeface="Myriad Web Pro" pitchFamily="34" charset="0"/>
                        </a:rPr>
                        <a:t> </a:t>
                      </a:r>
                      <a:r>
                        <a:rPr lang="en-US" sz="1000" b="0" i="0" u="none" strike="noStrike" baseline="0" dirty="0" smtClean="0">
                          <a:solidFill>
                            <a:srgbClr val="000000"/>
                          </a:solidFill>
                          <a:latin typeface="Myriad Web Pro" pitchFamily="34" charset="0"/>
                        </a:rPr>
                        <a:t>Steely Dan, </a:t>
                      </a:r>
                      <a:endParaRPr lang="en-US" sz="1000" b="0" i="0" u="none" strike="noStrike" dirty="0" smtClean="0">
                        <a:solidFill>
                          <a:srgbClr val="000000"/>
                        </a:solidFill>
                        <a:latin typeface="Myriad Web Pro" pitchFamily="34" charset="0"/>
                      </a:endParaRP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lvl="0" algn="ctr" fontAlgn="b"/>
                      <a:r>
                        <a:rPr lang="en-US" sz="1000" b="0" i="0" u="none" strike="noStrike" dirty="0" smtClean="0">
                          <a:solidFill>
                            <a:srgbClr val="000000"/>
                          </a:solidFill>
                          <a:latin typeface="Myriad Web Pro" pitchFamily="34" charset="0"/>
                        </a:rPr>
                        <a:t>NPR</a:t>
                      </a:r>
                      <a:r>
                        <a:rPr lang="en-US" sz="1000" b="0" i="0" u="none" strike="noStrike" dirty="0">
                          <a:solidFill>
                            <a:srgbClr val="000000"/>
                          </a:solidFill>
                          <a:latin typeface="Myriad Web Pro"/>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lvl="0" algn="ctr" fontAlgn="b"/>
                      <a:r>
                        <a:rPr lang="en-US" sz="1000" b="0" i="0" u="none" strike="noStrike" baseline="0" dirty="0" smtClean="0">
                          <a:solidFill>
                            <a:srgbClr val="000000"/>
                          </a:solidFill>
                          <a:latin typeface="Myriad Web Pro" pitchFamily="34" charset="0"/>
                        </a:rPr>
                        <a:t>1960s mix</a:t>
                      </a:r>
                      <a:r>
                        <a:rPr lang="en-US" sz="1000" b="0" i="0" u="none" strike="noStrike" dirty="0">
                          <a:solidFill>
                            <a:srgbClr val="000000"/>
                          </a:solidFill>
                          <a:latin typeface="Myriad Web Pro"/>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lvl="0" algn="ctr" fontAlgn="b"/>
                      <a:r>
                        <a:rPr lang="en-US" sz="1000" b="0" i="0" u="none" strike="noStrike" dirty="0">
                          <a:solidFill>
                            <a:srgbClr val="000000"/>
                          </a:solidFill>
                          <a:latin typeface="Myriad Web Pro"/>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171603">
                <a:tc>
                  <a:txBody>
                    <a:bodyPr/>
                    <a:lstStyle/>
                    <a:p>
                      <a:pPr algn="l" fontAlgn="b"/>
                      <a:r>
                        <a:rPr lang="en-US" sz="1100" b="0" i="0" u="none" strike="noStrike">
                          <a:solidFill>
                            <a:srgbClr val="000000"/>
                          </a:solidFill>
                          <a:latin typeface="Myriad Web Pro"/>
                        </a:rPr>
                        <a:t>Favorite authors / books</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marL="0" marR="0" lvl="1"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smtClean="0">
                          <a:solidFill>
                            <a:srgbClr val="000000"/>
                          </a:solidFill>
                          <a:latin typeface="Myriad Web Pro" pitchFamily="34" charset="0"/>
                        </a:rPr>
                        <a:t> Hemmingway</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dirty="0"/>
                    </a:p>
                  </a:txBody>
                  <a:tcPr/>
                </a:tc>
                <a:tc gridSpan="4">
                  <a:txBody>
                    <a:bodyPr/>
                    <a:lstStyle/>
                    <a:p>
                      <a:pPr algn="ctr" fontAlgn="b"/>
                      <a:r>
                        <a:rPr lang="en-US" sz="1000" b="0" i="0" u="none" strike="noStrike" dirty="0">
                          <a:solidFill>
                            <a:srgbClr val="000000"/>
                          </a:solidFill>
                          <a:latin typeface="Myriad Web Pro"/>
                        </a:rPr>
                        <a:t> </a:t>
                      </a:r>
                      <a:r>
                        <a:rPr lang="en-US" sz="1000" b="0" i="0" u="none" strike="noStrike" dirty="0" smtClean="0">
                          <a:solidFill>
                            <a:srgbClr val="000000"/>
                          </a:solidFill>
                          <a:latin typeface="Myriad Web Pro" pitchFamily="34" charset="0"/>
                        </a:rPr>
                        <a:t>Vonnegut</a:t>
                      </a:r>
                      <a:endParaRPr lang="en-US" sz="1000" b="0" i="0" u="none" strike="noStrike" dirty="0">
                        <a:solidFill>
                          <a:srgbClr val="000000"/>
                        </a:solidFill>
                        <a:latin typeface="Myriad Web Pro"/>
                      </a:endParaRP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1000" b="0" i="0" u="none" strike="noStrike" dirty="0">
                          <a:solidFill>
                            <a:srgbClr val="000000"/>
                          </a:solidFill>
                          <a:latin typeface="Myriad Web Pro"/>
                        </a:rPr>
                        <a:t> </a:t>
                      </a:r>
                      <a:r>
                        <a:rPr lang="en-US" sz="1000" b="0" i="0" u="none" strike="noStrike" dirty="0" smtClean="0">
                          <a:solidFill>
                            <a:srgbClr val="000000"/>
                          </a:solidFill>
                          <a:latin typeface="Myriad Web Pro" pitchFamily="34" charset="0"/>
                        </a:rPr>
                        <a:t>Bruen</a:t>
                      </a:r>
                      <a:endParaRPr lang="en-US" sz="1000" b="0" i="0" u="none" strike="noStrike" dirty="0">
                        <a:solidFill>
                          <a:srgbClr val="000000"/>
                        </a:solidFill>
                        <a:latin typeface="Myriad Web Pro"/>
                      </a:endParaRP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1000" b="0" i="0" u="none" strike="noStrike" dirty="0">
                          <a:solidFill>
                            <a:srgbClr val="000000"/>
                          </a:solidFill>
                          <a:latin typeface="Myriad Web Pro"/>
                        </a:rPr>
                        <a:t> </a:t>
                      </a:r>
                      <a:r>
                        <a:rPr lang="en-US" sz="1000" b="0" i="0" u="none" strike="noStrike" dirty="0" smtClean="0">
                          <a:solidFill>
                            <a:srgbClr val="000000"/>
                          </a:solidFill>
                          <a:latin typeface="Myriad Web Pro" pitchFamily="34" charset="0"/>
                        </a:rPr>
                        <a:t>Robbins</a:t>
                      </a:r>
                      <a:endParaRPr lang="en-US" sz="1000" b="0" i="0" u="none" strike="noStrike" dirty="0">
                        <a:solidFill>
                          <a:srgbClr val="000000"/>
                        </a:solidFill>
                        <a:latin typeface="Myriad Web Pro"/>
                      </a:endParaRP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dirty="0"/>
                    </a:p>
                  </a:txBody>
                  <a:tcPr/>
                </a:tc>
              </a:tr>
              <a:tr h="171603">
                <a:tc>
                  <a:txBody>
                    <a:bodyPr/>
                    <a:lstStyle/>
                    <a:p>
                      <a:pPr algn="l" fontAlgn="b"/>
                      <a:r>
                        <a:rPr lang="en-US" sz="1100" b="0" i="0" u="none" strike="noStrike">
                          <a:solidFill>
                            <a:srgbClr val="000000"/>
                          </a:solidFill>
                          <a:latin typeface="Myriad Web Pro"/>
                        </a:rPr>
                        <a:t>Behavioral Style</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b"/>
                      <a:r>
                        <a:rPr lang="en-US" sz="1000" b="0" i="0" u="none" strike="noStrike" dirty="0" smtClean="0">
                          <a:solidFill>
                            <a:schemeClr val="tx1"/>
                          </a:solidFill>
                          <a:latin typeface="Myriad Web Pro"/>
                        </a:rPr>
                        <a:t>DIRECT</a:t>
                      </a:r>
                      <a:endParaRPr lang="en-US" sz="1000" b="0" i="0" u="none" strike="noStrike" dirty="0">
                        <a:solidFill>
                          <a:schemeClr val="tx1"/>
                        </a:solidFill>
                        <a:latin typeface="Myriad Web Pro"/>
                      </a:endParaRP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1000" b="0" i="0" u="none" strike="noStrike" dirty="0" smtClean="0">
                          <a:solidFill>
                            <a:schemeClr val="tx1"/>
                          </a:solidFill>
                          <a:latin typeface="Myriad Web Pro"/>
                        </a:rPr>
                        <a:t>INFLUENCER</a:t>
                      </a:r>
                      <a:endParaRPr lang="en-US" sz="1000" b="0" i="0" u="none" strike="noStrike" dirty="0">
                        <a:solidFill>
                          <a:schemeClr val="tx1"/>
                        </a:solidFill>
                        <a:latin typeface="Myriad Web Pro"/>
                      </a:endParaRP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1000" b="0" i="0" u="none" strike="noStrike" dirty="0" smtClean="0">
                          <a:solidFill>
                            <a:schemeClr val="tx1"/>
                          </a:solidFill>
                          <a:latin typeface="Myriad Web Pro"/>
                        </a:rPr>
                        <a:t>STEADY</a:t>
                      </a:r>
                      <a:endParaRPr lang="en-US" sz="1000" b="0" i="0" u="none" strike="noStrike" dirty="0">
                        <a:solidFill>
                          <a:schemeClr val="tx1"/>
                        </a:solidFill>
                        <a:latin typeface="Myriad Web Pro"/>
                      </a:endParaRP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1000" b="0" i="0" u="none" strike="noStrike" dirty="0" smtClean="0">
                          <a:solidFill>
                            <a:schemeClr val="tx1"/>
                          </a:solidFill>
                          <a:latin typeface="Myriad Web Pro"/>
                        </a:rPr>
                        <a:t>CAREFUL</a:t>
                      </a:r>
                      <a:endParaRPr lang="en-US" sz="1000" b="0" i="0" u="none" strike="noStrike" dirty="0">
                        <a:solidFill>
                          <a:schemeClr val="tx1"/>
                        </a:solidFill>
                        <a:latin typeface="Myriad Web Pro"/>
                      </a:endParaRP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171603">
                <a:tc>
                  <a:txBody>
                    <a:bodyPr/>
                    <a:lstStyle/>
                    <a:p>
                      <a:pPr algn="l" fontAlgn="b"/>
                      <a:r>
                        <a:rPr lang="en-US" sz="1100" b="0" i="0" u="none" strike="noStrike">
                          <a:solidFill>
                            <a:srgbClr val="000000"/>
                          </a:solidFill>
                          <a:latin typeface="Myriad Web Pro"/>
                        </a:rPr>
                        <a:t>Writing Experience</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b"/>
                      <a:r>
                        <a:rPr lang="en-US" sz="900" b="0" i="0" u="none" strike="noStrike" dirty="0" smtClean="0">
                          <a:solidFill>
                            <a:srgbClr val="000000"/>
                          </a:solidFill>
                          <a:latin typeface="Myriad Web Pro"/>
                        </a:rPr>
                        <a:t>Eight</a:t>
                      </a:r>
                      <a:r>
                        <a:rPr lang="en-US" sz="900" b="0" i="0" u="none" strike="noStrike" baseline="0" dirty="0" smtClean="0">
                          <a:solidFill>
                            <a:srgbClr val="000000"/>
                          </a:solidFill>
                          <a:latin typeface="Myriad Web Pro"/>
                        </a:rPr>
                        <a:t> Grade Short Story Contest</a:t>
                      </a:r>
                      <a:r>
                        <a:rPr lang="en-US" sz="900" b="0" i="0" u="none" strike="noStrike" dirty="0">
                          <a:solidFill>
                            <a:srgbClr val="000000"/>
                          </a:solidFill>
                          <a:latin typeface="Myriad Web Pro"/>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900" b="0" i="0" u="none" strike="noStrike" dirty="0" smtClean="0">
                          <a:solidFill>
                            <a:srgbClr val="000000"/>
                          </a:solidFill>
                          <a:latin typeface="Myriad Web Pro"/>
                        </a:rPr>
                        <a:t>JOURNAL</a:t>
                      </a:r>
                      <a:r>
                        <a:rPr lang="en-US" sz="900" b="0" i="0" u="none" strike="noStrike" baseline="0" dirty="0" smtClean="0">
                          <a:solidFill>
                            <a:srgbClr val="000000"/>
                          </a:solidFill>
                          <a:latin typeface="Myriad Web Pro"/>
                        </a:rPr>
                        <a:t> ARTICLES</a:t>
                      </a:r>
                      <a:r>
                        <a:rPr lang="en-US" sz="900" b="0" i="0" u="none" strike="noStrike" dirty="0">
                          <a:solidFill>
                            <a:srgbClr val="000000"/>
                          </a:solidFill>
                          <a:latin typeface="Myriad Web Pro"/>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900" b="0" i="0" u="none" strike="noStrike" dirty="0" smtClean="0">
                          <a:solidFill>
                            <a:srgbClr val="000000"/>
                          </a:solidFill>
                          <a:latin typeface="Myriad Web Pro"/>
                        </a:rPr>
                        <a:t>TRAINING MANUALS</a:t>
                      </a:r>
                      <a:endParaRPr lang="en-US" sz="900" b="0" i="0" u="none" strike="noStrike" dirty="0">
                        <a:solidFill>
                          <a:srgbClr val="000000"/>
                        </a:solidFill>
                        <a:latin typeface="Myriad Web Pro"/>
                      </a:endParaRP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900" b="0" i="0" u="none" strike="noStrike" dirty="0" smtClean="0">
                          <a:solidFill>
                            <a:srgbClr val="000000"/>
                          </a:solidFill>
                          <a:latin typeface="Myriad Web Pro"/>
                        </a:rPr>
                        <a:t>BUSINESS BOOK</a:t>
                      </a:r>
                      <a:endParaRPr lang="en-US" sz="900" b="0" i="0" u="none" strike="noStrike" dirty="0">
                        <a:solidFill>
                          <a:srgbClr val="000000"/>
                        </a:solidFill>
                        <a:latin typeface="Myriad Web Pro"/>
                      </a:endParaRP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184474">
                <a:tc>
                  <a:txBody>
                    <a:bodyPr/>
                    <a:lstStyle/>
                    <a:p>
                      <a:pPr algn="l" fontAlgn="b"/>
                      <a:r>
                        <a:rPr lang="en-US" sz="1100" b="0" i="0" u="none" strike="noStrike" dirty="0" smtClean="0">
                          <a:solidFill>
                            <a:srgbClr val="000000"/>
                          </a:solidFill>
                          <a:latin typeface="Myriad Web Pro"/>
                        </a:rPr>
                        <a:t>Novels                                            8</a:t>
                      </a:r>
                      <a:endParaRPr lang="en-US" sz="1100" b="0" i="0" u="none" strike="noStrike" dirty="0">
                        <a:solidFill>
                          <a:srgbClr val="000000"/>
                        </a:solidFill>
                        <a:latin typeface="Myriad Web Pro"/>
                      </a:endParaRP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dirty="0">
                          <a:solidFill>
                            <a:srgbClr val="000000"/>
                          </a:solidFill>
                          <a:latin typeface="Times New Roman"/>
                        </a:rPr>
                        <a:t>Mainstream</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a:solidFill>
                            <a:srgbClr val="000000"/>
                          </a:solidFill>
                          <a:latin typeface="Times New Roman"/>
                        </a:rPr>
                        <a:t>Slice of life</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a:solidFill>
                            <a:srgbClr val="000000"/>
                          </a:solidFill>
                          <a:latin typeface="Times New Roman"/>
                        </a:rPr>
                        <a:t>Chick Lit</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dirty="0">
                          <a:solidFill>
                            <a:srgbClr val="000000"/>
                          </a:solidFill>
                          <a:latin typeface="Times New Roman"/>
                        </a:rPr>
                        <a:t>Fantasy</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solidFill>
                  </a:tcPr>
                </a:tc>
                <a:tc>
                  <a:txBody>
                    <a:bodyPr/>
                    <a:lstStyle/>
                    <a:p>
                      <a:pPr algn="ctr" fontAlgn="ctr"/>
                      <a:r>
                        <a:rPr lang="en-US" sz="500" b="0" i="0" u="none" strike="noStrike" dirty="0">
                          <a:solidFill>
                            <a:srgbClr val="000000"/>
                          </a:solidFill>
                          <a:latin typeface="Times New Roman"/>
                        </a:rPr>
                        <a:t>Sci </a:t>
                      </a:r>
                      <a:r>
                        <a:rPr lang="en-US" sz="500" b="0" i="0" u="none" strike="noStrike" dirty="0" err="1">
                          <a:solidFill>
                            <a:srgbClr val="000000"/>
                          </a:solidFill>
                          <a:latin typeface="Times New Roman"/>
                        </a:rPr>
                        <a:t>Fi</a:t>
                      </a:r>
                      <a:endParaRPr lang="en-US" sz="500" b="0" i="0" u="none" strike="noStrike" dirty="0">
                        <a:solidFill>
                          <a:srgbClr val="000000"/>
                        </a:solidFill>
                        <a:latin typeface="Times New Roman"/>
                      </a:endParaRP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en-US" sz="500" b="0" i="0" u="none" strike="noStrike">
                          <a:solidFill>
                            <a:srgbClr val="000000"/>
                          </a:solidFill>
                          <a:latin typeface="Times New Roman"/>
                        </a:rPr>
                        <a:t>Mystery</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dirty="0">
                          <a:solidFill>
                            <a:srgbClr val="000000"/>
                          </a:solidFill>
                          <a:latin typeface="Times New Roman"/>
                        </a:rPr>
                        <a:t>Crime</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US" sz="500" b="0" i="0" u="none" strike="noStrike">
                          <a:solidFill>
                            <a:srgbClr val="000000"/>
                          </a:solidFill>
                          <a:latin typeface="Times New Roman"/>
                        </a:rPr>
                        <a:t>Horror</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a:solidFill>
                            <a:srgbClr val="000000"/>
                          </a:solidFill>
                          <a:latin typeface="Times New Roman"/>
                        </a:rPr>
                        <a:t>Suspense</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a:solidFill>
                            <a:srgbClr val="000000"/>
                          </a:solidFill>
                          <a:latin typeface="Times New Roman"/>
                        </a:rPr>
                        <a:t>Thriller</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a:solidFill>
                            <a:srgbClr val="000000"/>
                          </a:solidFill>
                          <a:latin typeface="Times New Roman"/>
                        </a:rPr>
                        <a:t>Romance</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a:solidFill>
                            <a:srgbClr val="000000"/>
                          </a:solidFill>
                          <a:latin typeface="Times New Roman"/>
                        </a:rPr>
                        <a:t>Adventure</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dirty="0">
                          <a:solidFill>
                            <a:srgbClr val="000000"/>
                          </a:solidFill>
                          <a:latin typeface="Times New Roman"/>
                        </a:rPr>
                        <a:t>Military</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solidFill>
                  </a:tcPr>
                </a:tc>
                <a:tc>
                  <a:txBody>
                    <a:bodyPr/>
                    <a:lstStyle/>
                    <a:p>
                      <a:pPr algn="ctr" fontAlgn="ctr"/>
                      <a:r>
                        <a:rPr lang="en-US" sz="500" b="0" i="0" u="none" strike="noStrike">
                          <a:solidFill>
                            <a:srgbClr val="000000"/>
                          </a:solidFill>
                          <a:latin typeface="Times New Roman"/>
                        </a:rPr>
                        <a:t>Youth</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a:solidFill>
                            <a:srgbClr val="000000"/>
                          </a:solidFill>
                          <a:latin typeface="Times New Roman"/>
                        </a:rPr>
                        <a:t>Christian</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a:solidFill>
                            <a:srgbClr val="000000"/>
                          </a:solidFill>
                          <a:latin typeface="Times New Roman"/>
                        </a:rPr>
                        <a:t>Other</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603">
                <a:tc>
                  <a:txBody>
                    <a:bodyPr/>
                    <a:lstStyle/>
                    <a:p>
                      <a:pPr algn="l" fontAlgn="b"/>
                      <a:r>
                        <a:rPr lang="en-US" sz="1100" b="0" i="0" u="none" strike="noStrike">
                          <a:solidFill>
                            <a:srgbClr val="000000"/>
                          </a:solidFill>
                          <a:latin typeface="Myriad Web Pro"/>
                        </a:rPr>
                        <a:t>Vocabulary</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latin typeface="Myriad Web Pro"/>
                        </a:rPr>
                        <a:t>Poor</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4</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5</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6</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Myriad Web Pro"/>
                        </a:rPr>
                        <a:t>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US" sz="700" b="0" i="0" u="none" strike="noStrike">
                          <a:solidFill>
                            <a:srgbClr val="000000"/>
                          </a:solidFill>
                          <a:latin typeface="Myriad Web Pro"/>
                        </a:rPr>
                        <a:t>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10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Expert</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b"/>
                      <a:r>
                        <a:rPr lang="en-US" sz="500" b="1" i="0" u="none" strike="noStrike">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71603">
                <a:tc>
                  <a:txBody>
                    <a:bodyPr/>
                    <a:lstStyle/>
                    <a:p>
                      <a:pPr algn="l" fontAlgn="b"/>
                      <a:r>
                        <a:rPr lang="en-US" sz="1100" b="0" i="0" u="none" strike="noStrike">
                          <a:solidFill>
                            <a:srgbClr val="000000"/>
                          </a:solidFill>
                          <a:latin typeface="Myriad Web Pro"/>
                        </a:rPr>
                        <a:t>Grammar</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latin typeface="Myriad Web Pro"/>
                        </a:rPr>
                        <a:t>Poor</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4</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5</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6</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Myriad Web Pro"/>
                        </a:rPr>
                        <a:t>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US" sz="700" b="0" i="0" u="none" strike="noStrike">
                          <a:solidFill>
                            <a:srgbClr val="000000"/>
                          </a:solidFill>
                          <a:latin typeface="Myriad Web Pro"/>
                        </a:rPr>
                        <a:t>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10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Expert</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b"/>
                      <a:r>
                        <a:rPr lang="en-US" sz="500" b="1" i="0" u="none" strike="noStrike">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71603">
                <a:tc>
                  <a:txBody>
                    <a:bodyPr/>
                    <a:lstStyle/>
                    <a:p>
                      <a:pPr algn="l" fontAlgn="b"/>
                      <a:r>
                        <a:rPr lang="en-US" sz="1100" b="0" i="0" u="none" strike="noStrike">
                          <a:solidFill>
                            <a:srgbClr val="000000"/>
                          </a:solidFill>
                          <a:latin typeface="Myriad Web Pro"/>
                        </a:rPr>
                        <a:t>Punctuation</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latin typeface="Myriad Web Pro"/>
                        </a:rPr>
                        <a:t>Poor</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4</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5</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6</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Myriad Web Pro"/>
                        </a:rPr>
                        <a:t>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75000"/>
                      </a:schemeClr>
                    </a:solidFill>
                  </a:tcPr>
                </a:tc>
                <a:tc>
                  <a:txBody>
                    <a:bodyPr/>
                    <a:lstStyle/>
                    <a:p>
                      <a:pPr algn="ctr" fontAlgn="ctr"/>
                      <a:r>
                        <a:rPr lang="en-US" sz="700" b="0" i="0" u="none" strike="noStrike">
                          <a:solidFill>
                            <a:srgbClr val="000000"/>
                          </a:solidFill>
                          <a:latin typeface="Myriad Web Pro"/>
                        </a:rPr>
                        <a:t>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10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Expert</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b"/>
                      <a:r>
                        <a:rPr lang="en-US" sz="500" b="1" i="0" u="none" strike="noStrike">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71603">
                <a:tc>
                  <a:txBody>
                    <a:bodyPr/>
                    <a:lstStyle/>
                    <a:p>
                      <a:pPr algn="l" fontAlgn="b"/>
                      <a:r>
                        <a:rPr lang="en-US" sz="1100" b="0" i="0" u="none" strike="noStrike">
                          <a:solidFill>
                            <a:srgbClr val="000000"/>
                          </a:solidFill>
                          <a:latin typeface="Myriad Web Pro"/>
                        </a:rPr>
                        <a:t>Spelling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latin typeface="Myriad Web Pro"/>
                        </a:rPr>
                        <a:t>Poor</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4</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5</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Myriad Web Pro"/>
                        </a:rPr>
                        <a:t>6</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ctr" fontAlgn="ctr"/>
                      <a:r>
                        <a:rPr lang="en-US" sz="700" b="0" i="0" u="none" strike="noStrike">
                          <a:solidFill>
                            <a:srgbClr val="000000"/>
                          </a:solidFill>
                          <a:latin typeface="Myriad Web Pro"/>
                        </a:rPr>
                        <a:t>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10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Expert</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b"/>
                      <a:r>
                        <a:rPr lang="en-US" sz="500" b="1" i="0" u="none" strike="noStrike">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71603">
                <a:tc>
                  <a:txBody>
                    <a:bodyPr/>
                    <a:lstStyle/>
                    <a:p>
                      <a:pPr algn="l" rtl="0" fontAlgn="ctr"/>
                      <a:r>
                        <a:rPr lang="en-US" sz="1100" b="0" i="0" u="none" strike="noStrike">
                          <a:solidFill>
                            <a:srgbClr val="000000"/>
                          </a:solidFill>
                          <a:latin typeface="Myriad Web Pro"/>
                        </a:rPr>
                        <a:t>Dialogue</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latin typeface="Myriad Web Pro"/>
                        </a:rPr>
                        <a:t>Poor</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4</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5</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6</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10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Expert</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b"/>
                      <a:r>
                        <a:rPr lang="en-US" sz="500" b="1" i="0" u="none" strike="noStrike">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71603">
                <a:tc>
                  <a:txBody>
                    <a:bodyPr/>
                    <a:lstStyle/>
                    <a:p>
                      <a:pPr algn="l" rtl="0" fontAlgn="ctr"/>
                      <a:r>
                        <a:rPr lang="en-US" sz="1100" b="0" i="0" u="none" strike="noStrike">
                          <a:solidFill>
                            <a:srgbClr val="000000"/>
                          </a:solidFill>
                          <a:latin typeface="Myriad Web Pro"/>
                        </a:rPr>
                        <a:t>Voice</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latin typeface="Myriad Web Pro"/>
                        </a:rPr>
                        <a:t>Poor</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4</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5</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6</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10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Expert</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b"/>
                      <a:r>
                        <a:rPr lang="en-US" sz="500" b="1" i="0" u="none" strike="noStrike">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71603">
                <a:tc>
                  <a:txBody>
                    <a:bodyPr/>
                    <a:lstStyle/>
                    <a:p>
                      <a:pPr algn="l" rtl="0" fontAlgn="ctr"/>
                      <a:r>
                        <a:rPr lang="en-US" sz="1100" b="0" i="0" u="none" strike="noStrike">
                          <a:solidFill>
                            <a:srgbClr val="000000"/>
                          </a:solidFill>
                          <a:latin typeface="Myriad Web Pro"/>
                        </a:rPr>
                        <a:t>Tone</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latin typeface="Myriad Web Pro"/>
                        </a:rPr>
                        <a:t>Poor</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4</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5</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6</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10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Expert</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b"/>
                      <a:r>
                        <a:rPr lang="en-US" sz="500" b="1" i="0" u="none" strike="noStrike">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71603">
                <a:tc>
                  <a:txBody>
                    <a:bodyPr/>
                    <a:lstStyle/>
                    <a:p>
                      <a:pPr algn="l" rtl="0" fontAlgn="ctr"/>
                      <a:r>
                        <a:rPr lang="en-US" sz="1100" b="0" i="0" u="none" strike="noStrike">
                          <a:solidFill>
                            <a:srgbClr val="000000"/>
                          </a:solidFill>
                          <a:latin typeface="Myriad Web Pro"/>
                        </a:rPr>
                        <a:t>Pace</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latin typeface="Myriad Web Pro"/>
                        </a:rPr>
                        <a:t>Poor</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4</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5</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6</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10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Expert</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b"/>
                      <a:r>
                        <a:rPr lang="en-US" sz="500" b="1" i="0" u="none" strike="noStrike">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71603">
                <a:tc>
                  <a:txBody>
                    <a:bodyPr/>
                    <a:lstStyle/>
                    <a:p>
                      <a:pPr algn="l" rtl="0" fontAlgn="ctr"/>
                      <a:r>
                        <a:rPr lang="en-US" sz="1100" b="0" i="0" u="none" strike="noStrike">
                          <a:solidFill>
                            <a:srgbClr val="000000"/>
                          </a:solidFill>
                          <a:latin typeface="Myriad Web Pro"/>
                        </a:rPr>
                        <a:t>Style</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b"/>
                      <a:r>
                        <a:rPr lang="en-US" sz="500" b="0" i="0" u="none" strike="noStrike">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500" b="0" i="0" u="none" strike="noStrike">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500" b="0" i="0" u="none" strike="noStrike">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500" b="0" i="0" u="none" strike="noStrike">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171603">
                <a:tc>
                  <a:txBody>
                    <a:bodyPr/>
                    <a:lstStyle/>
                    <a:p>
                      <a:pPr algn="l" rtl="0" fontAlgn="ctr"/>
                      <a:r>
                        <a:rPr lang="en-US" sz="1100" b="0" i="0" u="none" strike="noStrike">
                          <a:solidFill>
                            <a:srgbClr val="000000"/>
                          </a:solidFill>
                          <a:latin typeface="Myriad Web Pro"/>
                        </a:rPr>
                        <a:t>Knowledge and experience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b"/>
                      <a:r>
                        <a:rPr lang="en-US" sz="500" b="0" i="0" u="none" strike="noStrike">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500" b="0" i="0" u="none" strike="noStrike">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500" b="0" i="0" u="none" strike="noStrike">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500" b="0" i="0" u="none" strike="noStrike">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171603">
                <a:tc>
                  <a:txBody>
                    <a:bodyPr/>
                    <a:lstStyle/>
                    <a:p>
                      <a:pPr algn="l" rtl="0" fontAlgn="ctr"/>
                      <a:r>
                        <a:rPr lang="en-US" sz="1100" b="0" i="0" u="none" strike="noStrike">
                          <a:solidFill>
                            <a:srgbClr val="000000"/>
                          </a:solidFill>
                          <a:latin typeface="Myriad Web Pro"/>
                        </a:rPr>
                        <a:t>Research</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b"/>
                      <a:r>
                        <a:rPr lang="en-US" sz="500" b="0" i="0" u="none" strike="noStrike">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500" b="0" i="0" u="none" strike="noStrike">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500" b="0" i="0" u="none" strike="noStrike">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500" b="0" i="0" u="none" strike="noStrike">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171603">
                <a:tc>
                  <a:txBody>
                    <a:bodyPr/>
                    <a:lstStyle/>
                    <a:p>
                      <a:pPr algn="l" fontAlgn="b"/>
                      <a:r>
                        <a:rPr lang="en-US" sz="1100" b="0" i="0" u="none" strike="noStrike">
                          <a:solidFill>
                            <a:srgbClr val="000000"/>
                          </a:solidFill>
                          <a:latin typeface="Myriad Web Pro"/>
                        </a:rPr>
                        <a:t>Story Idea</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16">
                  <a:txBody>
                    <a:bodyPr/>
                    <a:lstStyle/>
                    <a:p>
                      <a:pPr algn="ctr" fontAlgn="ctr"/>
                      <a:r>
                        <a:rPr lang="en-US" sz="500" b="0" i="0" u="none" strike="noStrike">
                          <a:solidFill>
                            <a:srgbClr val="000000"/>
                          </a:solidFill>
                          <a:latin typeface="Times New Roman"/>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71603">
                <a:tc>
                  <a:txBody>
                    <a:bodyPr/>
                    <a:lstStyle/>
                    <a:p>
                      <a:pPr algn="l" fontAlgn="b"/>
                      <a:r>
                        <a:rPr lang="en-US" sz="1100" b="0" i="0" u="none" strike="noStrike">
                          <a:solidFill>
                            <a:srgbClr val="000000"/>
                          </a:solidFill>
                          <a:latin typeface="Myriad Web Pro"/>
                        </a:rPr>
                        <a:t>Story Idea</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16">
                  <a:txBody>
                    <a:bodyPr/>
                    <a:lstStyle/>
                    <a:p>
                      <a:pPr algn="ctr" fontAlgn="ctr"/>
                      <a:r>
                        <a:rPr lang="en-US" sz="500" b="0" i="0" u="none" strike="noStrike">
                          <a:solidFill>
                            <a:srgbClr val="000000"/>
                          </a:solidFill>
                          <a:latin typeface="Times New Roman"/>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71603">
                <a:tc>
                  <a:txBody>
                    <a:bodyPr/>
                    <a:lstStyle/>
                    <a:p>
                      <a:pPr algn="l" fontAlgn="b"/>
                      <a:r>
                        <a:rPr lang="en-US" sz="1100" b="0" i="0" u="none" strike="noStrike">
                          <a:solidFill>
                            <a:srgbClr val="000000"/>
                          </a:solidFill>
                          <a:latin typeface="Myriad Web Pro"/>
                        </a:rPr>
                        <a:t>Story Idea</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16">
                  <a:txBody>
                    <a:bodyPr/>
                    <a:lstStyle/>
                    <a:p>
                      <a:pPr algn="ctr" fontAlgn="ctr"/>
                      <a:r>
                        <a:rPr lang="en-US" sz="500" b="0" i="0" u="none" strike="noStrike">
                          <a:solidFill>
                            <a:srgbClr val="000000"/>
                          </a:solidFill>
                          <a:latin typeface="Times New Roman"/>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71603">
                <a:tc>
                  <a:txBody>
                    <a:bodyPr/>
                    <a:lstStyle/>
                    <a:p>
                      <a:pPr algn="l" fontAlgn="b"/>
                      <a:r>
                        <a:rPr lang="en-US" sz="1100" b="0" i="0" u="none" strike="noStrike">
                          <a:solidFill>
                            <a:srgbClr val="000000"/>
                          </a:solidFill>
                          <a:latin typeface="Myriad Web Pro"/>
                        </a:rPr>
                        <a:t>Story Idea</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16">
                  <a:txBody>
                    <a:bodyPr/>
                    <a:lstStyle/>
                    <a:p>
                      <a:pPr algn="ctr" fontAlgn="ctr"/>
                      <a:r>
                        <a:rPr lang="en-US" sz="500" b="0" i="0" u="none" strike="noStrike">
                          <a:solidFill>
                            <a:srgbClr val="000000"/>
                          </a:solidFill>
                          <a:latin typeface="Times New Roman"/>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71603">
                <a:tc>
                  <a:txBody>
                    <a:bodyPr/>
                    <a:lstStyle/>
                    <a:p>
                      <a:pPr algn="l" fontAlgn="b"/>
                      <a:r>
                        <a:rPr lang="en-US" sz="1100" b="0" i="0" u="none" strike="noStrike" dirty="0">
                          <a:solidFill>
                            <a:srgbClr val="000000"/>
                          </a:solidFill>
                          <a:latin typeface="Myriad Web Pro"/>
                        </a:rPr>
                        <a:t>Story Idea</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16">
                  <a:txBody>
                    <a:bodyPr/>
                    <a:lstStyle/>
                    <a:p>
                      <a:pPr algn="ctr" fontAlgn="ctr"/>
                      <a:r>
                        <a:rPr lang="en-US" sz="500" b="0" i="0" u="none" strike="noStrike" dirty="0">
                          <a:solidFill>
                            <a:srgbClr val="000000"/>
                          </a:solidFill>
                          <a:latin typeface="Times New Roman"/>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174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ea typeface="Calibri" pitchFamily="34" charset="0"/>
                <a:cs typeface="Arial" pitchFamily="34" charset="0"/>
              </a:rPr>
              <a:t>Best Jordan Auto Transport, LLC / Valley Auto Sales Co  at  786-972-6799 or 786-972-6799.</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EXERCISE</a:t>
            </a:r>
            <a:endParaRPr lang="en-US" dirty="0"/>
          </a:p>
        </p:txBody>
      </p:sp>
      <p:sp>
        <p:nvSpPr>
          <p:cNvPr id="3" name="Content Placeholder 2"/>
          <p:cNvSpPr>
            <a:spLocks noGrp="1"/>
          </p:cNvSpPr>
          <p:nvPr>
            <p:ph idx="1"/>
          </p:nvPr>
        </p:nvSpPr>
        <p:spPr/>
        <p:txBody>
          <a:bodyPr>
            <a:normAutofit/>
          </a:bodyPr>
          <a:lstStyle/>
          <a:p>
            <a:r>
              <a:rPr lang="en-US" dirty="0" smtClean="0"/>
              <a:t>Write a three character scene in 300 words</a:t>
            </a:r>
          </a:p>
          <a:p>
            <a:pPr lvl="1"/>
            <a:r>
              <a:rPr lang="en-US" dirty="0" smtClean="0"/>
              <a:t>Man</a:t>
            </a:r>
          </a:p>
          <a:p>
            <a:pPr lvl="1"/>
            <a:r>
              <a:rPr lang="en-US" dirty="0" smtClean="0"/>
              <a:t>Woman</a:t>
            </a:r>
          </a:p>
          <a:p>
            <a:pPr lvl="1"/>
            <a:r>
              <a:rPr lang="en-US" dirty="0" smtClean="0"/>
              <a:t>Waitress</a:t>
            </a:r>
          </a:p>
          <a:p>
            <a:r>
              <a:rPr lang="en-US" dirty="0" smtClean="0"/>
              <a:t>Write the scene from the POV of one character = Third Person restricted</a:t>
            </a:r>
          </a:p>
          <a:p>
            <a:pPr lvl="2"/>
            <a:r>
              <a:rPr lang="en-US" sz="1600" dirty="0" smtClean="0">
                <a:solidFill>
                  <a:srgbClr val="000000"/>
                </a:solidFill>
                <a:latin typeface="Myriad Web Pro" pitchFamily="34" charset="0"/>
              </a:rPr>
              <a:t>In this point of view, all the action takes place in the presence of the character from whose point of view we learn the story. If we are taken "inside the head" of a character, it is only within this character's head. The narrator does NOT tell us what anyone else thinks or feels. This character may or may NOT be the main character of the story.</a:t>
            </a:r>
          </a:p>
          <a:p>
            <a:endParaRPr lang="en-US" dirty="0"/>
          </a:p>
        </p:txBody>
      </p:sp>
      <p:sp>
        <p:nvSpPr>
          <p:cNvPr id="4" name="Footer Placeholder 3"/>
          <p:cNvSpPr>
            <a:spLocks noGrp="1"/>
          </p:cNvSpPr>
          <p:nvPr>
            <p:ph type="ftr" sz="quarter" idx="11"/>
          </p:nvPr>
        </p:nvSpPr>
        <p:spPr/>
        <p:txBody>
          <a:bodyPr/>
          <a:lstStyle/>
          <a:p>
            <a:r>
              <a:rPr lang="en-US" smtClean="0"/>
              <a:t>NaNoWriMo</a:t>
            </a:r>
            <a:endParaRPr lang="en-US" dirty="0"/>
          </a:p>
        </p:txBody>
      </p:sp>
      <p:sp>
        <p:nvSpPr>
          <p:cNvPr id="5" name="Slide Number Placeholder 4"/>
          <p:cNvSpPr>
            <a:spLocks noGrp="1"/>
          </p:cNvSpPr>
          <p:nvPr>
            <p:ph type="sldNum" sz="quarter" idx="12"/>
          </p:nvPr>
        </p:nvSpPr>
        <p:spPr/>
        <p:txBody>
          <a:bodyPr/>
          <a:lstStyle/>
          <a:p>
            <a:fld id="{9142473A-90FA-4B42-85E2-D47AA04E95C3}" type="slidenum">
              <a:rPr lang="en-US" smtClean="0"/>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 ASSESSMENT</a:t>
            </a:r>
            <a:endParaRPr lang="en-US" dirty="0"/>
          </a:p>
        </p:txBody>
      </p:sp>
      <p:graphicFrame>
        <p:nvGraphicFramePr>
          <p:cNvPr id="6" name="Table 5"/>
          <p:cNvGraphicFramePr>
            <a:graphicFrameLocks noGrp="1"/>
          </p:cNvGraphicFramePr>
          <p:nvPr/>
        </p:nvGraphicFramePr>
        <p:xfrm>
          <a:off x="228601" y="1600198"/>
          <a:ext cx="8762999" cy="4763863"/>
        </p:xfrm>
        <a:graphic>
          <a:graphicData uri="http://schemas.openxmlformats.org/drawingml/2006/table">
            <a:tbl>
              <a:tblPr/>
              <a:tblGrid>
                <a:gridCol w="2325459"/>
                <a:gridCol w="6437540"/>
              </a:tblGrid>
              <a:tr h="310537">
                <a:tc>
                  <a:txBody>
                    <a:bodyPr/>
                    <a:lstStyle/>
                    <a:p>
                      <a:pPr algn="l" fontAlgn="b"/>
                      <a:r>
                        <a:rPr lang="en-US" sz="2400" b="1" i="0" u="none" strike="noStrike" dirty="0">
                          <a:solidFill>
                            <a:srgbClr val="000000"/>
                          </a:solidFill>
                          <a:latin typeface="Myriad Web Pro" pitchFamily="34" charset="0"/>
                        </a:rPr>
                        <a:t>Writing</a:t>
                      </a:r>
                    </a:p>
                  </a:txBody>
                  <a:tcPr marL="3208" marR="3208" marT="32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dirty="0">
                          <a:solidFill>
                            <a:srgbClr val="FFFFFF"/>
                          </a:solidFill>
                          <a:latin typeface="Myriad Web Pro" pitchFamily="34" charset="0"/>
                        </a:rPr>
                        <a:t>http://www2.hn.psu.edu/faculty/jmanis/assign/e50x1.htm</a:t>
                      </a:r>
                    </a:p>
                  </a:txBody>
                  <a:tcPr marL="3208" marR="3208" marT="3208"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r>
              <a:tr h="614673">
                <a:tc>
                  <a:txBody>
                    <a:bodyPr/>
                    <a:lstStyle/>
                    <a:p>
                      <a:pPr algn="l" fontAlgn="ctr"/>
                      <a:r>
                        <a:rPr lang="en-US" sz="1400" b="0" i="0" u="none" strike="noStrike" dirty="0">
                          <a:solidFill>
                            <a:srgbClr val="000000"/>
                          </a:solidFill>
                          <a:latin typeface="Myriad Web Pro" pitchFamily="34" charset="0"/>
                        </a:rPr>
                        <a:t>Point of View </a:t>
                      </a:r>
                      <a:r>
                        <a:rPr lang="en-US" sz="1400" b="0" i="0" u="none" strike="noStrike" dirty="0" smtClean="0">
                          <a:solidFill>
                            <a:srgbClr val="000000"/>
                          </a:solidFill>
                          <a:latin typeface="Myriad Web Pro" pitchFamily="34" charset="0"/>
                        </a:rPr>
                        <a:t>– </a:t>
                      </a:r>
                    </a:p>
                    <a:p>
                      <a:pPr algn="l" fontAlgn="ctr"/>
                      <a:r>
                        <a:rPr lang="en-US" sz="1400" b="0" i="0" u="none" strike="noStrike" dirty="0" smtClean="0">
                          <a:solidFill>
                            <a:srgbClr val="000000"/>
                          </a:solidFill>
                          <a:latin typeface="Myriad Web Pro" pitchFamily="34" charset="0"/>
                        </a:rPr>
                        <a:t>First </a:t>
                      </a:r>
                      <a:r>
                        <a:rPr lang="en-US" sz="1400" b="0" i="0" u="none" strike="noStrike" dirty="0">
                          <a:solidFill>
                            <a:srgbClr val="000000"/>
                          </a:solidFill>
                          <a:latin typeface="Myriad Web Pro" pitchFamily="34" charset="0"/>
                        </a:rPr>
                        <a:t>Person: </a:t>
                      </a:r>
                    </a:p>
                  </a:txBody>
                  <a:tcPr marL="3208" marR="3208" marT="32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400" b="0" i="0" u="none" strike="noStrike" dirty="0">
                          <a:solidFill>
                            <a:srgbClr val="000000"/>
                          </a:solidFill>
                          <a:latin typeface="Myriad Web Pro" pitchFamily="34" charset="0"/>
                        </a:rPr>
                        <a:t>First Person: We recognize this from the pronoun "I." Like third person restricted, all of the action takes place within this character's presence, and we learn only his/her thoughts and feelings in any kind of direct fashion.</a:t>
                      </a:r>
                    </a:p>
                  </a:txBody>
                  <a:tcPr marL="3208" marR="3208" marT="32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50639">
                <a:tc>
                  <a:txBody>
                    <a:bodyPr/>
                    <a:lstStyle/>
                    <a:p>
                      <a:pPr algn="l" fontAlgn="ctr"/>
                      <a:r>
                        <a:rPr lang="en-US" sz="1400" b="0" i="0" u="none" strike="noStrike" dirty="0">
                          <a:solidFill>
                            <a:srgbClr val="000000"/>
                          </a:solidFill>
                          <a:latin typeface="Myriad Web Pro" pitchFamily="34" charset="0"/>
                        </a:rPr>
                        <a:t>Point of View </a:t>
                      </a:r>
                      <a:r>
                        <a:rPr lang="en-US" sz="1400" b="0" i="0" u="none" strike="noStrike" dirty="0" smtClean="0">
                          <a:solidFill>
                            <a:srgbClr val="000000"/>
                          </a:solidFill>
                          <a:latin typeface="Myriad Web Pro" pitchFamily="34" charset="0"/>
                        </a:rPr>
                        <a:t>– </a:t>
                      </a:r>
                    </a:p>
                    <a:p>
                      <a:pPr algn="l" fontAlgn="ctr"/>
                      <a:r>
                        <a:rPr lang="en-US" sz="1400" b="0" i="0" u="none" strike="noStrike" dirty="0" smtClean="0">
                          <a:solidFill>
                            <a:srgbClr val="000000"/>
                          </a:solidFill>
                          <a:latin typeface="Myriad Web Pro" pitchFamily="34" charset="0"/>
                        </a:rPr>
                        <a:t>Second </a:t>
                      </a:r>
                      <a:r>
                        <a:rPr lang="en-US" sz="1400" b="0" i="0" u="none" strike="noStrike" dirty="0">
                          <a:solidFill>
                            <a:srgbClr val="000000"/>
                          </a:solidFill>
                          <a:latin typeface="Myriad Web Pro" pitchFamily="34" charset="0"/>
                        </a:rPr>
                        <a:t>Person: </a:t>
                      </a:r>
                    </a:p>
                  </a:txBody>
                  <a:tcPr marL="3208" marR="3208" marT="32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400" b="0" i="0" u="none" strike="noStrike" dirty="0">
                          <a:solidFill>
                            <a:srgbClr val="000000"/>
                          </a:solidFill>
                          <a:latin typeface="Myriad Web Pro" pitchFamily="34" charset="0"/>
                        </a:rPr>
                        <a:t>We recognize this from the pronoun "you." Literally "you" means the reader.  </a:t>
                      </a:r>
                      <a:endParaRPr lang="en-US" sz="1400" b="0" i="0" u="none" strike="noStrike" dirty="0" smtClean="0">
                        <a:solidFill>
                          <a:srgbClr val="000000"/>
                        </a:solidFill>
                        <a:latin typeface="Myriad Web Pro" pitchFamily="34" charset="0"/>
                      </a:endParaRPr>
                    </a:p>
                    <a:p>
                      <a:pPr algn="l" fontAlgn="t"/>
                      <a:r>
                        <a:rPr kumimoji="0" lang="en-US" sz="1400" b="0" i="1" kern="1200" dirty="0" smtClean="0">
                          <a:solidFill>
                            <a:schemeClr val="tx1"/>
                          </a:solidFill>
                          <a:latin typeface="+mn-lt"/>
                          <a:ea typeface="+mn-ea"/>
                          <a:cs typeface="+mn-cs"/>
                        </a:rPr>
                        <a:t>You are not the kind of guy who would be at a place like this at this time of the morning. But here you are, and you cannot say that the terrain is entirely unfamiliar, although the details are fuzzy.</a:t>
                      </a:r>
                      <a:r>
                        <a:rPr kumimoji="0" lang="en-US" sz="1400" b="0" i="0" kern="1200" dirty="0" smtClean="0">
                          <a:solidFill>
                            <a:schemeClr val="tx1"/>
                          </a:solidFill>
                          <a:latin typeface="+mn-lt"/>
                          <a:ea typeface="+mn-ea"/>
                          <a:cs typeface="+mn-cs"/>
                        </a:rPr>
                        <a:t> —Opening lines of </a:t>
                      </a:r>
                      <a:r>
                        <a:rPr kumimoji="0" lang="en-US" sz="1400" b="0" i="0" u="none" strike="noStrike" kern="1200" dirty="0" smtClean="0">
                          <a:solidFill>
                            <a:schemeClr val="tx1"/>
                          </a:solidFill>
                          <a:latin typeface="+mn-lt"/>
                          <a:ea typeface="+mn-ea"/>
                          <a:cs typeface="+mn-cs"/>
                          <a:hlinkClick r:id="rId2" tooltip="Jay McInerney"/>
                        </a:rPr>
                        <a:t>Jay McInerney</a:t>
                      </a:r>
                      <a:r>
                        <a:rPr kumimoji="0" lang="en-US" sz="1400" b="0" i="0" kern="1200" dirty="0" smtClean="0">
                          <a:solidFill>
                            <a:schemeClr val="tx1"/>
                          </a:solidFill>
                          <a:latin typeface="+mn-lt"/>
                          <a:ea typeface="+mn-ea"/>
                          <a:cs typeface="+mn-cs"/>
                        </a:rPr>
                        <a:t>'s </a:t>
                      </a:r>
                      <a:r>
                        <a:rPr kumimoji="0" lang="en-US" sz="1400" b="0" i="1" u="none" strike="noStrike" kern="1200" dirty="0" smtClean="0">
                          <a:solidFill>
                            <a:schemeClr val="tx1"/>
                          </a:solidFill>
                          <a:latin typeface="+mn-lt"/>
                          <a:ea typeface="+mn-ea"/>
                          <a:cs typeface="+mn-cs"/>
                          <a:hlinkClick r:id="rId3" tooltip="Bright Lights, Big City (novel)"/>
                        </a:rPr>
                        <a:t>Bright Lights, Big City</a:t>
                      </a:r>
                      <a:r>
                        <a:rPr kumimoji="0" lang="en-US" sz="1400" b="0" i="0" kern="1200" dirty="0" smtClean="0">
                          <a:solidFill>
                            <a:schemeClr val="tx1"/>
                          </a:solidFill>
                          <a:latin typeface="+mn-lt"/>
                          <a:ea typeface="+mn-ea"/>
                          <a:cs typeface="+mn-cs"/>
                        </a:rPr>
                        <a:t> (</a:t>
                      </a:r>
                      <a:r>
                        <a:rPr kumimoji="0" lang="en-US" sz="1400" b="0" i="1" kern="1200" dirty="0" smtClean="0">
                          <a:solidFill>
                            <a:schemeClr val="tx1"/>
                          </a:solidFill>
                          <a:latin typeface="+mn-lt"/>
                          <a:ea typeface="+mn-ea"/>
                          <a:cs typeface="+mn-cs"/>
                        </a:rPr>
                        <a:t>1984</a:t>
                      </a:r>
                      <a:r>
                        <a:rPr kumimoji="0" lang="en-US" sz="1400" b="0" i="0" kern="1200" dirty="0" smtClean="0">
                          <a:solidFill>
                            <a:schemeClr val="tx1"/>
                          </a:solidFill>
                          <a:latin typeface="+mn-lt"/>
                          <a:ea typeface="+mn-ea"/>
                          <a:cs typeface="+mn-cs"/>
                        </a:rPr>
                        <a:t>)</a:t>
                      </a:r>
                      <a:endParaRPr lang="en-US" sz="1400" b="0" i="0" u="none" strike="noStrike" dirty="0">
                        <a:solidFill>
                          <a:srgbClr val="000000"/>
                        </a:solidFill>
                        <a:latin typeface="Myriad Web Pro" pitchFamily="34" charset="0"/>
                      </a:endParaRPr>
                    </a:p>
                  </a:txBody>
                  <a:tcPr marL="3208" marR="3208" marT="32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22944">
                <a:tc>
                  <a:txBody>
                    <a:bodyPr/>
                    <a:lstStyle/>
                    <a:p>
                      <a:pPr algn="l" fontAlgn="ctr"/>
                      <a:r>
                        <a:rPr lang="en-US" sz="1400" b="0" i="0" u="none" strike="noStrike" dirty="0">
                          <a:solidFill>
                            <a:srgbClr val="000000"/>
                          </a:solidFill>
                          <a:latin typeface="Myriad Web Pro" pitchFamily="34" charset="0"/>
                        </a:rPr>
                        <a:t>Point of View </a:t>
                      </a:r>
                      <a:r>
                        <a:rPr lang="en-US" sz="1400" b="0" i="0" u="none" strike="noStrike" dirty="0" smtClean="0">
                          <a:solidFill>
                            <a:srgbClr val="000000"/>
                          </a:solidFill>
                          <a:latin typeface="Myriad Web Pro" pitchFamily="34" charset="0"/>
                        </a:rPr>
                        <a:t>– </a:t>
                      </a:r>
                    </a:p>
                    <a:p>
                      <a:pPr algn="l" fontAlgn="ctr"/>
                      <a:r>
                        <a:rPr lang="en-US" sz="1400" b="0" i="0" u="none" strike="noStrike" dirty="0" smtClean="0">
                          <a:solidFill>
                            <a:srgbClr val="000000"/>
                          </a:solidFill>
                          <a:latin typeface="Myriad Web Pro" pitchFamily="34" charset="0"/>
                        </a:rPr>
                        <a:t>Third </a:t>
                      </a:r>
                      <a:r>
                        <a:rPr lang="en-US" sz="1400" b="0" i="0" u="none" strike="noStrike" dirty="0">
                          <a:solidFill>
                            <a:srgbClr val="000000"/>
                          </a:solidFill>
                          <a:latin typeface="Myriad Web Pro" pitchFamily="34" charset="0"/>
                        </a:rPr>
                        <a:t>Person </a:t>
                      </a:r>
                      <a:endParaRPr lang="en-US" sz="1400" b="0" i="0" u="none" strike="noStrike" dirty="0" smtClean="0">
                        <a:solidFill>
                          <a:srgbClr val="000000"/>
                        </a:solidFill>
                        <a:latin typeface="Myriad Web Pro" pitchFamily="34" charset="0"/>
                      </a:endParaRPr>
                    </a:p>
                    <a:p>
                      <a:pPr algn="l" fontAlgn="ctr"/>
                      <a:r>
                        <a:rPr lang="en-US" sz="1400" b="0" i="0" u="none" strike="noStrike" dirty="0" smtClean="0">
                          <a:solidFill>
                            <a:srgbClr val="000000"/>
                          </a:solidFill>
                          <a:latin typeface="Myriad Web Pro" pitchFamily="34" charset="0"/>
                        </a:rPr>
                        <a:t>Restricted</a:t>
                      </a:r>
                      <a:r>
                        <a:rPr lang="en-US" sz="1400" b="0" i="0" u="none" strike="noStrike" dirty="0">
                          <a:solidFill>
                            <a:srgbClr val="000000"/>
                          </a:solidFill>
                          <a:latin typeface="Myriad Web Pro" pitchFamily="34" charset="0"/>
                        </a:rPr>
                        <a:t>: </a:t>
                      </a:r>
                    </a:p>
                  </a:txBody>
                  <a:tcPr marL="3208" marR="3208" marT="32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400" b="0" i="0" u="none" strike="noStrike" dirty="0">
                          <a:solidFill>
                            <a:srgbClr val="000000"/>
                          </a:solidFill>
                          <a:latin typeface="Myriad Web Pro" pitchFamily="34" charset="0"/>
                        </a:rPr>
                        <a:t>We recognize this from the pronouns "he" or "she." In this point of view, all the action takes place in the presence of the character from whose point of view we learn the story. If we are taken "inside the head" of a character, it is only within this character's head. The narrator does NOT tell us what anyone else thinks or feels. This character may or may NOT be the main character of the story.</a:t>
                      </a:r>
                    </a:p>
                  </a:txBody>
                  <a:tcPr marL="3208" marR="3208" marT="32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4736">
                <a:tc>
                  <a:txBody>
                    <a:bodyPr/>
                    <a:lstStyle/>
                    <a:p>
                      <a:pPr algn="l" fontAlgn="ctr"/>
                      <a:r>
                        <a:rPr lang="en-US" sz="1400" b="0" i="0" u="none" strike="noStrike" dirty="0">
                          <a:solidFill>
                            <a:srgbClr val="000000"/>
                          </a:solidFill>
                          <a:latin typeface="Myriad Web Pro" pitchFamily="34" charset="0"/>
                        </a:rPr>
                        <a:t>Point of View </a:t>
                      </a:r>
                      <a:r>
                        <a:rPr lang="en-US" sz="1400" b="0" i="0" u="none" strike="noStrike" dirty="0" smtClean="0">
                          <a:solidFill>
                            <a:srgbClr val="000000"/>
                          </a:solidFill>
                          <a:latin typeface="Myriad Web Pro" pitchFamily="34" charset="0"/>
                        </a:rPr>
                        <a:t>– </a:t>
                      </a:r>
                    </a:p>
                    <a:p>
                      <a:pPr algn="l" fontAlgn="ctr"/>
                      <a:r>
                        <a:rPr lang="en-US" sz="1400" b="0" i="0" u="none" strike="noStrike" dirty="0" smtClean="0">
                          <a:solidFill>
                            <a:srgbClr val="000000"/>
                          </a:solidFill>
                          <a:latin typeface="Myriad Web Pro" pitchFamily="34" charset="0"/>
                        </a:rPr>
                        <a:t>Third </a:t>
                      </a:r>
                      <a:r>
                        <a:rPr lang="en-US" sz="1400" b="0" i="0" u="none" strike="noStrike" dirty="0">
                          <a:solidFill>
                            <a:srgbClr val="000000"/>
                          </a:solidFill>
                          <a:latin typeface="Myriad Web Pro" pitchFamily="34" charset="0"/>
                        </a:rPr>
                        <a:t>Person Omniscient: </a:t>
                      </a:r>
                    </a:p>
                  </a:txBody>
                  <a:tcPr marL="3208" marR="3208" marT="32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400" b="0" i="0" u="none" strike="noStrike" dirty="0">
                          <a:solidFill>
                            <a:srgbClr val="000000"/>
                          </a:solidFill>
                          <a:latin typeface="Myriad Web Pro" pitchFamily="34" charset="0"/>
                        </a:rPr>
                        <a:t>This is a god-like point of view. The narrator freely moves from one character's perspective to another.</a:t>
                      </a:r>
                    </a:p>
                  </a:txBody>
                  <a:tcPr marL="3208" marR="3208" marT="32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4673">
                <a:tc>
                  <a:txBody>
                    <a:bodyPr/>
                    <a:lstStyle/>
                    <a:p>
                      <a:pPr algn="l" fontAlgn="ctr"/>
                      <a:r>
                        <a:rPr lang="en-US" sz="1400" b="0" i="0" u="none" strike="noStrike" dirty="0">
                          <a:solidFill>
                            <a:srgbClr val="000000"/>
                          </a:solidFill>
                          <a:latin typeface="Myriad Web Pro" pitchFamily="34" charset="0"/>
                        </a:rPr>
                        <a:t>Point of View </a:t>
                      </a:r>
                      <a:r>
                        <a:rPr lang="en-US" sz="1400" b="0" i="0" u="none" strike="noStrike" dirty="0" smtClean="0">
                          <a:solidFill>
                            <a:srgbClr val="000000"/>
                          </a:solidFill>
                          <a:latin typeface="Myriad Web Pro" pitchFamily="34" charset="0"/>
                        </a:rPr>
                        <a:t>– </a:t>
                      </a:r>
                    </a:p>
                    <a:p>
                      <a:pPr algn="l" fontAlgn="ctr"/>
                      <a:r>
                        <a:rPr lang="en-US" sz="1400" b="0" i="0" u="none" strike="noStrike" dirty="0" smtClean="0">
                          <a:solidFill>
                            <a:srgbClr val="000000"/>
                          </a:solidFill>
                          <a:latin typeface="Myriad Web Pro" pitchFamily="34" charset="0"/>
                        </a:rPr>
                        <a:t>Pure </a:t>
                      </a:r>
                      <a:r>
                        <a:rPr lang="en-US" sz="1400" b="0" i="0" u="none" strike="noStrike" dirty="0">
                          <a:solidFill>
                            <a:srgbClr val="000000"/>
                          </a:solidFill>
                          <a:latin typeface="Myriad Web Pro" pitchFamily="34" charset="0"/>
                        </a:rPr>
                        <a:t>Dramatization: </a:t>
                      </a:r>
                    </a:p>
                  </a:txBody>
                  <a:tcPr marL="3208" marR="3208" marT="32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400" b="0" i="0" u="none" strike="noStrike" dirty="0">
                          <a:solidFill>
                            <a:srgbClr val="000000"/>
                          </a:solidFill>
                          <a:latin typeface="Myriad Web Pro" pitchFamily="34" charset="0"/>
                        </a:rPr>
                        <a:t>This really isn't a "point of view" but occasionally a writer will produce a story that is very close to a play. That is, we receive almost all dialogue and very little narration, which usually seems little more than stage direction. </a:t>
                      </a:r>
                    </a:p>
                  </a:txBody>
                  <a:tcPr marL="3208" marR="3208" marT="32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fld id="{9142473A-90FA-4B42-85E2-D47AA04E95C3}" type="slidenum">
              <a:rPr lang="en-US" smtClean="0"/>
              <a:pPr/>
              <a:t>15</a:t>
            </a:fld>
            <a:endParaRPr lang="en-US" dirty="0"/>
          </a:p>
        </p:txBody>
      </p:sp>
      <p:sp>
        <p:nvSpPr>
          <p:cNvPr id="5" name="Footer Placeholder 4"/>
          <p:cNvSpPr>
            <a:spLocks noGrp="1"/>
          </p:cNvSpPr>
          <p:nvPr>
            <p:ph type="ftr" sz="quarter" idx="11"/>
          </p:nvPr>
        </p:nvSpPr>
        <p:spPr/>
        <p:txBody>
          <a:bodyPr/>
          <a:lstStyle/>
          <a:p>
            <a:r>
              <a:rPr lang="en-US" smtClean="0"/>
              <a:t>NaNoWriMo</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 ASSESSMENT</a:t>
            </a:r>
            <a:endParaRPr lang="en-US" dirty="0"/>
          </a:p>
        </p:txBody>
      </p:sp>
      <p:graphicFrame>
        <p:nvGraphicFramePr>
          <p:cNvPr id="6" name="Table 5"/>
          <p:cNvGraphicFramePr>
            <a:graphicFrameLocks noGrp="1"/>
          </p:cNvGraphicFramePr>
          <p:nvPr/>
        </p:nvGraphicFramePr>
        <p:xfrm>
          <a:off x="152400" y="1600198"/>
          <a:ext cx="8839199" cy="4888228"/>
        </p:xfrm>
        <a:graphic>
          <a:graphicData uri="http://schemas.openxmlformats.org/drawingml/2006/table">
            <a:tbl>
              <a:tblPr/>
              <a:tblGrid>
                <a:gridCol w="2288720"/>
                <a:gridCol w="6550479"/>
              </a:tblGrid>
              <a:tr h="297631">
                <a:tc>
                  <a:txBody>
                    <a:bodyPr/>
                    <a:lstStyle/>
                    <a:p>
                      <a:pPr algn="l" fontAlgn="b"/>
                      <a:r>
                        <a:rPr lang="en-US" sz="2000" b="1" i="0" u="none" strike="noStrike" dirty="0">
                          <a:solidFill>
                            <a:srgbClr val="000000"/>
                          </a:solidFill>
                          <a:latin typeface="Myriad Web Pro" pitchFamily="34" charset="0"/>
                        </a:rPr>
                        <a:t>Writing</a:t>
                      </a:r>
                    </a:p>
                  </a:txBody>
                  <a:tcPr marL="3208" marR="3208" marT="32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dirty="0">
                          <a:solidFill>
                            <a:srgbClr val="FFFFFF"/>
                          </a:solidFill>
                          <a:latin typeface="Myriad Web Pro" pitchFamily="34" charset="0"/>
                        </a:rPr>
                        <a:t>http://www2.hn.psu.edu/faculty/jmanis/assign/e50x1.htm</a:t>
                      </a:r>
                    </a:p>
                  </a:txBody>
                  <a:tcPr marL="3208" marR="3208" marT="3208"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r>
              <a:tr h="867615">
                <a:tc>
                  <a:txBody>
                    <a:bodyPr/>
                    <a:lstStyle/>
                    <a:p>
                      <a:pPr lvl="1" algn="l" fontAlgn="ctr"/>
                      <a:r>
                        <a:rPr lang="en-US" sz="1600" b="0" i="0" u="none" strike="noStrike" dirty="0">
                          <a:solidFill>
                            <a:srgbClr val="000000"/>
                          </a:solidFill>
                          <a:latin typeface="Myriad Web Pro" pitchFamily="34" charset="0"/>
                        </a:rPr>
                        <a:t>Writing scenes colored by emotion</a:t>
                      </a:r>
                    </a:p>
                  </a:txBody>
                  <a:tcPr marL="3208" marR="3208" marT="32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1" algn="l" fontAlgn="t"/>
                      <a:r>
                        <a:rPr lang="en-US" sz="1400" b="0" i="0" u="none" strike="noStrike" dirty="0">
                          <a:solidFill>
                            <a:srgbClr val="000000"/>
                          </a:solidFill>
                          <a:latin typeface="Myriad Web Pro" pitchFamily="34" charset="0"/>
                        </a:rPr>
                        <a:t>A middle-age man is waiting at a bus stop. He has just learned that his son has died violently. Describe the setting from the man's point of view WITHOUT telling your reader what has happened. </a:t>
                      </a:r>
                    </a:p>
                  </a:txBody>
                  <a:tcPr marL="3208" marR="3208" marT="32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47878">
                <a:tc>
                  <a:txBody>
                    <a:bodyPr/>
                    <a:lstStyle/>
                    <a:p>
                      <a:pPr lvl="1" algn="l" fontAlgn="ctr"/>
                      <a:r>
                        <a:rPr lang="en-US" sz="1600" b="0" i="0" u="none" strike="noStrike" dirty="0">
                          <a:solidFill>
                            <a:srgbClr val="000000"/>
                          </a:solidFill>
                          <a:latin typeface="Myriad Web Pro" pitchFamily="34" charset="0"/>
                        </a:rPr>
                        <a:t>Writing characters</a:t>
                      </a:r>
                    </a:p>
                  </a:txBody>
                  <a:tcPr marL="3208" marR="3208" marT="32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1" algn="l" fontAlgn="t"/>
                      <a:r>
                        <a:rPr lang="en-US" sz="1400" b="0" i="0" u="none" strike="noStrike" dirty="0">
                          <a:solidFill>
                            <a:srgbClr val="000000"/>
                          </a:solidFill>
                          <a:latin typeface="Myriad Web Pro" pitchFamily="34" charset="0"/>
                        </a:rPr>
                        <a:t>Write a character sketch telling your reader who the character is without having the character do or say anything.</a:t>
                      </a:r>
                    </a:p>
                  </a:txBody>
                  <a:tcPr marL="3208" marR="3208" marT="32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28739">
                <a:tc>
                  <a:txBody>
                    <a:bodyPr/>
                    <a:lstStyle/>
                    <a:p>
                      <a:pPr lvl="1" algn="l" fontAlgn="ctr"/>
                      <a:r>
                        <a:rPr lang="en-US" sz="1600" b="0" i="0" u="none" strike="noStrike" dirty="0">
                          <a:solidFill>
                            <a:srgbClr val="000000"/>
                          </a:solidFill>
                          <a:latin typeface="Myriad Web Pro" pitchFamily="34" charset="0"/>
                        </a:rPr>
                        <a:t>Writing action</a:t>
                      </a:r>
                    </a:p>
                  </a:txBody>
                  <a:tcPr marL="3208" marR="3208" marT="32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1" algn="l" fontAlgn="t"/>
                      <a:r>
                        <a:rPr lang="en-US" sz="1400" b="0" i="0" u="none" strike="noStrike" dirty="0">
                          <a:solidFill>
                            <a:srgbClr val="000000"/>
                          </a:solidFill>
                          <a:latin typeface="Myriad Web Pro" pitchFamily="34" charset="0"/>
                        </a:rPr>
                        <a:t>Revise the above to deliver the character to the reader strictly through the character's actions.</a:t>
                      </a:r>
                    </a:p>
                  </a:txBody>
                  <a:tcPr marL="3208" marR="3208" marT="32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82990">
                <a:tc>
                  <a:txBody>
                    <a:bodyPr/>
                    <a:lstStyle/>
                    <a:p>
                      <a:pPr lvl="1" algn="l" fontAlgn="ctr"/>
                      <a:r>
                        <a:rPr lang="en-US" sz="1600" b="0" i="0" u="none" strike="noStrike" dirty="0">
                          <a:solidFill>
                            <a:srgbClr val="000000"/>
                          </a:solidFill>
                          <a:latin typeface="Myriad Web Pro" pitchFamily="34" charset="0"/>
                        </a:rPr>
                        <a:t>Writing dialogue</a:t>
                      </a:r>
                    </a:p>
                  </a:txBody>
                  <a:tcPr marL="3208" marR="3208" marT="32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1" algn="l" fontAlgn="t"/>
                      <a:r>
                        <a:rPr lang="en-US" sz="1400" b="0" i="0" u="none" strike="noStrike" dirty="0">
                          <a:solidFill>
                            <a:srgbClr val="000000"/>
                          </a:solidFill>
                          <a:latin typeface="Myriad Web Pro" pitchFamily="34" charset="0"/>
                        </a:rPr>
                        <a:t>Revise the above to deliver the character strictly through the character's speech to another character</a:t>
                      </a:r>
                    </a:p>
                  </a:txBody>
                  <a:tcPr marL="3208" marR="3208" marT="32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82990">
                <a:tc>
                  <a:txBody>
                    <a:bodyPr/>
                    <a:lstStyle/>
                    <a:p>
                      <a:pPr lvl="1" algn="l" fontAlgn="ctr"/>
                      <a:r>
                        <a:rPr lang="en-US" sz="1600" b="0" i="0" u="none" strike="noStrike" dirty="0">
                          <a:solidFill>
                            <a:srgbClr val="000000"/>
                          </a:solidFill>
                          <a:latin typeface="Myriad Web Pro" pitchFamily="34" charset="0"/>
                        </a:rPr>
                        <a:t>Writing dialogue</a:t>
                      </a:r>
                    </a:p>
                  </a:txBody>
                  <a:tcPr marL="3208" marR="3208" marT="32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1" algn="l" fontAlgn="t"/>
                      <a:r>
                        <a:rPr lang="en-US" sz="1400" b="0" i="0" u="none" strike="noStrike" dirty="0">
                          <a:solidFill>
                            <a:srgbClr val="000000"/>
                          </a:solidFill>
                          <a:latin typeface="Myriad Web Pro" pitchFamily="34" charset="0"/>
                        </a:rPr>
                        <a:t>Revise the above to deliver the character strictly through the words/actions of another character.</a:t>
                      </a:r>
                    </a:p>
                  </a:txBody>
                  <a:tcPr marL="3208" marR="3208" marT="32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68958">
                <a:tc>
                  <a:txBody>
                    <a:bodyPr/>
                    <a:lstStyle/>
                    <a:p>
                      <a:pPr lvl="1" algn="l" fontAlgn="ctr"/>
                      <a:r>
                        <a:rPr lang="en-US" sz="1600" b="0" i="0" u="none" strike="noStrike" dirty="0">
                          <a:solidFill>
                            <a:srgbClr val="000000"/>
                          </a:solidFill>
                          <a:latin typeface="Myriad Web Pro" pitchFamily="34" charset="0"/>
                        </a:rPr>
                        <a:t>Writing emotions</a:t>
                      </a:r>
                    </a:p>
                  </a:txBody>
                  <a:tcPr marL="3208" marR="3208" marT="32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1" algn="l" fontAlgn="t"/>
                      <a:r>
                        <a:rPr lang="en-US" sz="1400" b="0" i="0" u="none" strike="noStrike" dirty="0">
                          <a:solidFill>
                            <a:srgbClr val="000000"/>
                          </a:solidFill>
                          <a:latin typeface="Myriad Web Pro" pitchFamily="34" charset="0"/>
                        </a:rPr>
                        <a:t>Write a scene in which a character does something while alone in a setting that is extremely significant to that character. Have the character doing something (dishes, laundry, playing a computer game) and make sure that YOU are aware that the character has a problem or issue to work out, but do NOT tell your reader what that is</a:t>
                      </a:r>
                    </a:p>
                  </a:txBody>
                  <a:tcPr marL="3208" marR="3208" marT="320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fld id="{9142473A-90FA-4B42-85E2-D47AA04E95C3}" type="slidenum">
              <a:rPr lang="en-US" smtClean="0"/>
              <a:pPr/>
              <a:t>16</a:t>
            </a:fld>
            <a:endParaRPr lang="en-US" dirty="0"/>
          </a:p>
        </p:txBody>
      </p:sp>
      <p:sp>
        <p:nvSpPr>
          <p:cNvPr id="5" name="Footer Placeholder 4"/>
          <p:cNvSpPr>
            <a:spLocks noGrp="1"/>
          </p:cNvSpPr>
          <p:nvPr>
            <p:ph type="ftr" sz="quarter" idx="11"/>
          </p:nvPr>
        </p:nvSpPr>
        <p:spPr/>
        <p:txBody>
          <a:bodyPr/>
          <a:lstStyle/>
          <a:p>
            <a:r>
              <a:rPr lang="en-US" smtClean="0"/>
              <a:t>NaNoWriMo</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382000" cy="1252728"/>
          </a:xfrm>
        </p:spPr>
        <p:txBody>
          <a:bodyPr>
            <a:noAutofit/>
          </a:bodyPr>
          <a:lstStyle/>
          <a:p>
            <a:r>
              <a:rPr lang="en-US" sz="4000" dirty="0" smtClean="0"/>
              <a:t>Generate a story using Brainstorming</a:t>
            </a:r>
            <a:endParaRPr lang="en-US" sz="4000" dirty="0"/>
          </a:p>
        </p:txBody>
      </p:sp>
      <p:sp>
        <p:nvSpPr>
          <p:cNvPr id="3" name="Content Placeholder 2"/>
          <p:cNvSpPr>
            <a:spLocks noGrp="1"/>
          </p:cNvSpPr>
          <p:nvPr>
            <p:ph idx="1"/>
          </p:nvPr>
        </p:nvSpPr>
        <p:spPr>
          <a:xfrm>
            <a:off x="457200" y="1775191"/>
            <a:ext cx="8382000" cy="4625609"/>
          </a:xfrm>
        </p:spPr>
        <p:txBody>
          <a:bodyPr/>
          <a:lstStyle/>
          <a:p>
            <a:r>
              <a:rPr lang="en-US" dirty="0" smtClean="0"/>
              <a:t>Each person writes five story ideas.</a:t>
            </a:r>
          </a:p>
          <a:p>
            <a:r>
              <a:rPr lang="en-US" dirty="0" smtClean="0"/>
              <a:t>One at a time each person reads his/her idea.</a:t>
            </a:r>
          </a:p>
          <a:p>
            <a:r>
              <a:rPr lang="en-US" dirty="0" smtClean="0"/>
              <a:t>Each new idea is written on a list.</a:t>
            </a:r>
          </a:p>
          <a:p>
            <a:r>
              <a:rPr lang="en-US" dirty="0" smtClean="0"/>
              <a:t>Duplicate ideas are deleted and a new idea must be written to replace the deleted idea.</a:t>
            </a:r>
          </a:p>
          <a:p>
            <a:r>
              <a:rPr lang="en-US" dirty="0" smtClean="0"/>
              <a:t>Continue until there are no new written ideas.</a:t>
            </a:r>
          </a:p>
          <a:p>
            <a:r>
              <a:rPr lang="en-US" dirty="0" smtClean="0"/>
              <a:t>Typically the last ideas are the most unique.</a:t>
            </a:r>
          </a:p>
          <a:p>
            <a:endParaRPr lang="en-US" dirty="0"/>
          </a:p>
        </p:txBody>
      </p:sp>
      <p:sp>
        <p:nvSpPr>
          <p:cNvPr id="4" name="Slide Number Placeholder 3"/>
          <p:cNvSpPr>
            <a:spLocks noGrp="1"/>
          </p:cNvSpPr>
          <p:nvPr>
            <p:ph type="sldNum" sz="quarter" idx="12"/>
          </p:nvPr>
        </p:nvSpPr>
        <p:spPr/>
        <p:txBody>
          <a:bodyPr/>
          <a:lstStyle/>
          <a:p>
            <a:fld id="{9142473A-90FA-4B42-85E2-D47AA04E95C3}" type="slidenum">
              <a:rPr lang="en-US" smtClean="0"/>
              <a:pPr/>
              <a:t>17</a:t>
            </a:fld>
            <a:endParaRPr lang="en-US" dirty="0"/>
          </a:p>
        </p:txBody>
      </p:sp>
      <p:sp>
        <p:nvSpPr>
          <p:cNvPr id="5" name="Footer Placeholder 4"/>
          <p:cNvSpPr>
            <a:spLocks noGrp="1"/>
          </p:cNvSpPr>
          <p:nvPr>
            <p:ph type="ftr" sz="quarter" idx="11"/>
          </p:nvPr>
        </p:nvSpPr>
        <p:spPr/>
        <p:txBody>
          <a:bodyPr/>
          <a:lstStyle/>
          <a:p>
            <a:r>
              <a:rPr lang="en-US" smtClean="0"/>
              <a:t>NaNoWriMo</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GOING FROM IDEA TO STORY</a:t>
            </a:r>
            <a:endParaRPr lang="en-US" dirty="0"/>
          </a:p>
        </p:txBody>
      </p:sp>
      <p:sp>
        <p:nvSpPr>
          <p:cNvPr id="3" name="Content Placeholder 2"/>
          <p:cNvSpPr>
            <a:spLocks noGrp="1"/>
          </p:cNvSpPr>
          <p:nvPr>
            <p:ph idx="1"/>
          </p:nvPr>
        </p:nvSpPr>
        <p:spPr/>
        <p:txBody>
          <a:bodyPr/>
          <a:lstStyle/>
          <a:p>
            <a:r>
              <a:rPr lang="en-US" dirty="0" smtClean="0"/>
              <a:t>List all the ideas without criticism</a:t>
            </a:r>
          </a:p>
          <a:p>
            <a:r>
              <a:rPr lang="en-US" dirty="0" smtClean="0"/>
              <a:t>Combine ideas to make a stronger story</a:t>
            </a:r>
          </a:p>
          <a:p>
            <a:r>
              <a:rPr lang="en-US" dirty="0" smtClean="0"/>
              <a:t>Separate the chaff from the wheat:</a:t>
            </a:r>
          </a:p>
          <a:p>
            <a:pPr lvl="1"/>
            <a:r>
              <a:rPr lang="en-US" dirty="0" smtClean="0"/>
              <a:t>Eliminate common ideas.</a:t>
            </a:r>
          </a:p>
          <a:p>
            <a:pPr lvl="1"/>
            <a:r>
              <a:rPr lang="en-US" dirty="0" smtClean="0"/>
              <a:t>Read it or saw it a movie.</a:t>
            </a:r>
          </a:p>
          <a:p>
            <a:pPr lvl="1"/>
            <a:r>
              <a:rPr lang="en-US" dirty="0" smtClean="0"/>
              <a:t>Consider a popular story and find a hook.</a:t>
            </a:r>
          </a:p>
          <a:p>
            <a:pPr lvl="1"/>
            <a:r>
              <a:rPr lang="en-US" dirty="0" smtClean="0"/>
              <a:t>Select your strongest ideas.</a:t>
            </a:r>
          </a:p>
          <a:p>
            <a:pPr lvl="1"/>
            <a:r>
              <a:rPr lang="en-US" dirty="0" smtClean="0"/>
              <a:t>Select the idea that excites you most.</a:t>
            </a:r>
            <a:endParaRPr lang="en-US" dirty="0"/>
          </a:p>
        </p:txBody>
      </p:sp>
      <p:sp>
        <p:nvSpPr>
          <p:cNvPr id="4" name="Slide Number Placeholder 3"/>
          <p:cNvSpPr>
            <a:spLocks noGrp="1"/>
          </p:cNvSpPr>
          <p:nvPr>
            <p:ph type="sldNum" sz="quarter" idx="12"/>
          </p:nvPr>
        </p:nvSpPr>
        <p:spPr/>
        <p:txBody>
          <a:bodyPr/>
          <a:lstStyle/>
          <a:p>
            <a:fld id="{9142473A-90FA-4B42-85E2-D47AA04E95C3}" type="slidenum">
              <a:rPr lang="en-US" smtClean="0"/>
              <a:pPr/>
              <a:t>18</a:t>
            </a:fld>
            <a:endParaRPr lang="en-US" dirty="0"/>
          </a:p>
        </p:txBody>
      </p:sp>
      <p:sp>
        <p:nvSpPr>
          <p:cNvPr id="5" name="Footer Placeholder 4"/>
          <p:cNvSpPr>
            <a:spLocks noGrp="1"/>
          </p:cNvSpPr>
          <p:nvPr>
            <p:ph type="ftr" sz="quarter" idx="11"/>
          </p:nvPr>
        </p:nvSpPr>
        <p:spPr/>
        <p:txBody>
          <a:bodyPr/>
          <a:lstStyle/>
          <a:p>
            <a:r>
              <a:rPr lang="en-US" smtClean="0"/>
              <a:t>NaNoWriMo</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Idea to Plot</a:t>
            </a:r>
            <a:endParaRPr lang="en-US" dirty="0"/>
          </a:p>
        </p:txBody>
      </p:sp>
      <p:graphicFrame>
        <p:nvGraphicFramePr>
          <p:cNvPr id="5" name="Table 4"/>
          <p:cNvGraphicFramePr>
            <a:graphicFrameLocks noGrp="1"/>
          </p:cNvGraphicFramePr>
          <p:nvPr/>
        </p:nvGraphicFramePr>
        <p:xfrm>
          <a:off x="304793" y="1676397"/>
          <a:ext cx="8610606" cy="3558303"/>
        </p:xfrm>
        <a:graphic>
          <a:graphicData uri="http://schemas.openxmlformats.org/drawingml/2006/table">
            <a:tbl>
              <a:tblPr/>
              <a:tblGrid>
                <a:gridCol w="1219207"/>
                <a:gridCol w="7391399"/>
              </a:tblGrid>
              <a:tr h="339438">
                <a:tc gridSpan="2">
                  <a:txBody>
                    <a:bodyPr/>
                    <a:lstStyle/>
                    <a:p>
                      <a:pPr algn="ctr" fontAlgn="b"/>
                      <a:r>
                        <a:rPr lang="en-US" sz="1800" b="0" i="0" u="none" strike="noStrike" dirty="0">
                          <a:solidFill>
                            <a:srgbClr val="000000"/>
                          </a:solidFill>
                          <a:latin typeface="Times New Roman"/>
                        </a:rPr>
                        <a:t>WRITERS WORKSHOP -  PREPARING FOR NANOWRIMO  -WORKSHEET</a:t>
                      </a:r>
                    </a:p>
                  </a:txBody>
                  <a:tcPr marL="3683" marR="3683" marT="3683"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r>
              <a:tr h="452580">
                <a:tc>
                  <a:txBody>
                    <a:bodyPr/>
                    <a:lstStyle/>
                    <a:p>
                      <a:pPr algn="l" fontAlgn="ctr"/>
                      <a:r>
                        <a:rPr lang="en-US" sz="1400" b="0" i="0" u="none" strike="noStrike" dirty="0">
                          <a:solidFill>
                            <a:srgbClr val="000000"/>
                          </a:solidFill>
                          <a:latin typeface="Times New Roman"/>
                        </a:rPr>
                        <a:t>Idea for a story</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smtClean="0">
                          <a:solidFill>
                            <a:srgbClr val="000000"/>
                          </a:solidFill>
                          <a:latin typeface="Times New Roman"/>
                        </a:rPr>
                        <a:t>What if</a:t>
                      </a:r>
                      <a:r>
                        <a:rPr lang="en-US" sz="1100" b="0" i="0" u="none" strike="noStrike" baseline="0" dirty="0" smtClean="0">
                          <a:solidFill>
                            <a:srgbClr val="000000"/>
                          </a:solidFill>
                          <a:latin typeface="Times New Roman"/>
                        </a:rPr>
                        <a:t> Prince Charming turned out to be less than charming? </a:t>
                      </a:r>
                      <a:r>
                        <a:rPr lang="en-US" sz="1100" b="0" i="0" u="none" strike="noStrike" dirty="0" smtClean="0">
                          <a:solidFill>
                            <a:srgbClr val="000000"/>
                          </a:solidFill>
                          <a:latin typeface="Times New Roman"/>
                        </a:rPr>
                        <a:t> </a:t>
                      </a:r>
                      <a:endParaRPr lang="en-US" sz="1100" b="0" i="0" u="none" strike="noStrike" dirty="0">
                        <a:solidFill>
                          <a:srgbClr val="000000"/>
                        </a:solidFill>
                        <a:latin typeface="Times New Roman"/>
                      </a:endParaRP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03385">
                <a:tc>
                  <a:txBody>
                    <a:bodyPr/>
                    <a:lstStyle/>
                    <a:p>
                      <a:pPr algn="l" fontAlgn="ctr"/>
                      <a:r>
                        <a:rPr lang="en-US" sz="1400" b="0" i="0" u="none" strike="noStrike" dirty="0">
                          <a:solidFill>
                            <a:srgbClr val="000000"/>
                          </a:solidFill>
                          <a:latin typeface="Times New Roman"/>
                        </a:rPr>
                        <a:t>Idea for a story</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smtClean="0">
                          <a:solidFill>
                            <a:srgbClr val="000000"/>
                          </a:solidFill>
                          <a:latin typeface="Times New Roman"/>
                        </a:rPr>
                        <a:t>What about a dentist who</a:t>
                      </a:r>
                      <a:r>
                        <a:rPr lang="en-US" sz="1100" b="0" i="0" u="none" strike="noStrike" baseline="0" dirty="0" smtClean="0">
                          <a:solidFill>
                            <a:srgbClr val="000000"/>
                          </a:solidFill>
                          <a:latin typeface="Times New Roman"/>
                        </a:rPr>
                        <a:t> specializes in Vampires.</a:t>
                      </a:r>
                      <a:endParaRPr lang="en-US" sz="1100" b="0" i="0" u="none" strike="noStrike" dirty="0">
                        <a:solidFill>
                          <a:srgbClr val="000000"/>
                        </a:solidFill>
                        <a:latin typeface="Times New Roman"/>
                      </a:endParaRP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2580">
                <a:tc>
                  <a:txBody>
                    <a:bodyPr/>
                    <a:lstStyle/>
                    <a:p>
                      <a:pPr algn="l" fontAlgn="ctr"/>
                      <a:r>
                        <a:rPr lang="en-US" sz="1400" b="0" i="0" u="none" strike="noStrike" dirty="0">
                          <a:solidFill>
                            <a:srgbClr val="000000"/>
                          </a:solidFill>
                          <a:latin typeface="Times New Roman"/>
                        </a:rPr>
                        <a:t>Idea for a story</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smtClean="0">
                          <a:solidFill>
                            <a:srgbClr val="000000"/>
                          </a:solidFill>
                          <a:latin typeface="Times New Roman"/>
                        </a:rPr>
                        <a:t>What would it be like to be a forgetful Wizard; a Wizard with early onset Alzheimer's?</a:t>
                      </a:r>
                      <a:endParaRPr lang="en-US" sz="1100" b="0" i="0" u="none" strike="noStrike" dirty="0">
                        <a:solidFill>
                          <a:srgbClr val="000000"/>
                        </a:solidFill>
                        <a:latin typeface="Times New Roman"/>
                      </a:endParaRP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2580">
                <a:tc>
                  <a:txBody>
                    <a:bodyPr/>
                    <a:lstStyle/>
                    <a:p>
                      <a:pPr algn="l" fontAlgn="ctr"/>
                      <a:r>
                        <a:rPr lang="en-US" sz="1400" b="0" i="0" u="none" strike="noStrike" dirty="0">
                          <a:solidFill>
                            <a:srgbClr val="000000"/>
                          </a:solidFill>
                          <a:latin typeface="Times New Roman"/>
                        </a:rPr>
                        <a:t>Idea for a story</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rgbClr val="000000"/>
                          </a:solidFill>
                          <a:latin typeface="Times New Roman"/>
                        </a:rPr>
                        <a:t>A powerful crime</a:t>
                      </a:r>
                      <a:r>
                        <a:rPr lang="en-US" sz="1100" b="0" i="0" u="none" strike="noStrike" baseline="0" dirty="0" smtClean="0">
                          <a:solidFill>
                            <a:srgbClr val="000000"/>
                          </a:solidFill>
                          <a:latin typeface="Times New Roman"/>
                        </a:rPr>
                        <a:t> boss</a:t>
                      </a:r>
                      <a:r>
                        <a:rPr lang="en-US" sz="1100" b="0" i="0" u="none" strike="noStrike" dirty="0" smtClean="0">
                          <a:solidFill>
                            <a:srgbClr val="000000"/>
                          </a:solidFill>
                          <a:latin typeface="Times New Roman"/>
                        </a:rPr>
                        <a:t> wants</a:t>
                      </a:r>
                      <a:r>
                        <a:rPr lang="en-US" sz="1100" b="0" i="0" u="none" strike="noStrike" baseline="0" dirty="0" smtClean="0">
                          <a:solidFill>
                            <a:srgbClr val="000000"/>
                          </a:solidFill>
                          <a:latin typeface="Times New Roman"/>
                        </a:rPr>
                        <a:t> his son to live a normal life but a mob war and family draw him into a life of crime </a:t>
                      </a:r>
                      <a:r>
                        <a:rPr lang="en-US" sz="1100" b="0" i="0" u="none" strike="noStrike" dirty="0" smtClean="0">
                          <a:solidFill>
                            <a:srgbClr val="000000"/>
                          </a:solidFill>
                          <a:latin typeface="Times New Roman"/>
                        </a:rPr>
                        <a:t> </a:t>
                      </a:r>
                      <a:r>
                        <a:rPr lang="en-US" sz="1100" b="0" i="0" u="none" strike="noStrike" dirty="0">
                          <a:solidFill>
                            <a:srgbClr val="000000"/>
                          </a:solidFill>
                          <a:latin typeface="Times New Roman"/>
                        </a:rPr>
                        <a:t> </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2580">
                <a:tc>
                  <a:txBody>
                    <a:bodyPr/>
                    <a:lstStyle/>
                    <a:p>
                      <a:pPr algn="l" fontAlgn="ctr"/>
                      <a:r>
                        <a:rPr lang="en-US" sz="1400" b="0" i="0" u="none" strike="noStrike" dirty="0">
                          <a:solidFill>
                            <a:srgbClr val="000000"/>
                          </a:solidFill>
                          <a:latin typeface="Times New Roman"/>
                        </a:rPr>
                        <a:t>Idea for a story</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Times New Roman"/>
                        </a:rPr>
                        <a:t> </a:t>
                      </a:r>
                      <a:r>
                        <a:rPr lang="en-US" sz="1100" b="0" i="0" u="none" strike="noStrike" dirty="0" smtClean="0">
                          <a:solidFill>
                            <a:srgbClr val="000000"/>
                          </a:solidFill>
                          <a:latin typeface="Times New Roman"/>
                        </a:rPr>
                        <a:t>A Florida gun shop owner saves</a:t>
                      </a:r>
                      <a:r>
                        <a:rPr lang="en-US" sz="1100" b="0" i="0" u="none" strike="noStrike" baseline="0" dirty="0" smtClean="0">
                          <a:solidFill>
                            <a:srgbClr val="000000"/>
                          </a:solidFill>
                          <a:latin typeface="Times New Roman"/>
                        </a:rPr>
                        <a:t> </a:t>
                      </a:r>
                      <a:r>
                        <a:rPr lang="en-US" sz="1100" b="0" i="0" u="none" strike="noStrike" dirty="0" smtClean="0">
                          <a:solidFill>
                            <a:srgbClr val="000000"/>
                          </a:solidFill>
                          <a:latin typeface="Times New Roman"/>
                        </a:rPr>
                        <a:t>a girl only to become</a:t>
                      </a:r>
                      <a:r>
                        <a:rPr lang="en-US" sz="1100" b="0" i="0" u="none" strike="noStrike" baseline="0" dirty="0" smtClean="0">
                          <a:solidFill>
                            <a:srgbClr val="000000"/>
                          </a:solidFill>
                          <a:latin typeface="Times New Roman"/>
                        </a:rPr>
                        <a:t> </a:t>
                      </a:r>
                      <a:r>
                        <a:rPr lang="en-US" sz="1100" b="0" i="0" u="none" strike="noStrike" dirty="0" smtClean="0">
                          <a:solidFill>
                            <a:srgbClr val="000000"/>
                          </a:solidFill>
                          <a:latin typeface="Times New Roman"/>
                        </a:rPr>
                        <a:t>involved in a</a:t>
                      </a:r>
                      <a:r>
                        <a:rPr lang="en-US" sz="1100" b="0" i="0" u="none" strike="noStrike" baseline="0" dirty="0" smtClean="0">
                          <a:solidFill>
                            <a:srgbClr val="000000"/>
                          </a:solidFill>
                          <a:latin typeface="Times New Roman"/>
                        </a:rPr>
                        <a:t> war between the girl’s drug dealing boyfriend and her family.</a:t>
                      </a:r>
                      <a:endParaRPr lang="en-US" sz="1100" b="0" i="0" u="none" strike="noStrike" dirty="0">
                        <a:solidFill>
                          <a:srgbClr val="000000"/>
                        </a:solidFill>
                        <a:latin typeface="Times New Roman"/>
                      </a:endParaRP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2580">
                <a:tc>
                  <a:txBody>
                    <a:bodyPr/>
                    <a:lstStyle/>
                    <a:p>
                      <a:pPr algn="l" fontAlgn="ctr"/>
                      <a:r>
                        <a:rPr lang="en-US" sz="1400" b="0" i="0" u="none" strike="noStrike" dirty="0">
                          <a:solidFill>
                            <a:srgbClr val="000000"/>
                          </a:solidFill>
                          <a:latin typeface="Times New Roman"/>
                        </a:rPr>
                        <a:t>Idea for a story</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smtClean="0">
                          <a:solidFill>
                            <a:srgbClr val="000000"/>
                          </a:solidFill>
                          <a:latin typeface="Times New Roman"/>
                        </a:rPr>
                        <a:t>What about the story of a child abuser told from the point of view of the abuser.  A priest, coach</a:t>
                      </a:r>
                      <a:r>
                        <a:rPr lang="en-US" sz="1100" b="0" i="0" u="none" strike="noStrike" baseline="0" dirty="0" smtClean="0">
                          <a:solidFill>
                            <a:srgbClr val="000000"/>
                          </a:solidFill>
                          <a:latin typeface="Times New Roman"/>
                        </a:rPr>
                        <a:t>,</a:t>
                      </a:r>
                      <a:r>
                        <a:rPr lang="en-US" sz="1100" b="0" i="0" u="none" strike="noStrike" dirty="0" smtClean="0">
                          <a:solidFill>
                            <a:srgbClr val="000000"/>
                          </a:solidFill>
                          <a:latin typeface="Times New Roman"/>
                        </a:rPr>
                        <a:t> or Boy</a:t>
                      </a:r>
                      <a:r>
                        <a:rPr lang="en-US" sz="1100" b="0" i="0" u="none" strike="noStrike" baseline="0" dirty="0" smtClean="0">
                          <a:solidFill>
                            <a:srgbClr val="000000"/>
                          </a:solidFill>
                          <a:latin typeface="Times New Roman"/>
                        </a:rPr>
                        <a:t> </a:t>
                      </a:r>
                      <a:r>
                        <a:rPr lang="en-US" sz="1100" b="0" i="0" u="none" strike="noStrike" dirty="0" smtClean="0">
                          <a:solidFill>
                            <a:srgbClr val="000000"/>
                          </a:solidFill>
                          <a:latin typeface="Times New Roman"/>
                        </a:rPr>
                        <a:t>Scout Leader. </a:t>
                      </a:r>
                      <a:endParaRPr lang="en-US" sz="1100" b="0" i="0" u="none" strike="noStrike" dirty="0">
                        <a:solidFill>
                          <a:srgbClr val="000000"/>
                        </a:solidFill>
                        <a:latin typeface="Times New Roman"/>
                      </a:endParaRP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2580">
                <a:tc>
                  <a:txBody>
                    <a:bodyPr/>
                    <a:lstStyle/>
                    <a:p>
                      <a:pPr algn="l" fontAlgn="ctr"/>
                      <a:r>
                        <a:rPr lang="en-US" sz="1400" b="0" i="0" u="none" strike="noStrike" dirty="0">
                          <a:solidFill>
                            <a:srgbClr val="000000"/>
                          </a:solidFill>
                          <a:latin typeface="Times New Roman"/>
                        </a:rPr>
                        <a:t>Idea for a story</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smtClean="0">
                          <a:solidFill>
                            <a:srgbClr val="000000"/>
                          </a:solidFill>
                          <a:latin typeface="Times New Roman"/>
                        </a:rPr>
                        <a:t>Prep school roommates first become best friends and then rivals, ultimately their lives are changed by a secret event. </a:t>
                      </a:r>
                      <a:endParaRPr lang="en-US" sz="1100" b="0" i="0" u="none" strike="noStrike" dirty="0">
                        <a:solidFill>
                          <a:srgbClr val="000000"/>
                        </a:solidFill>
                        <a:latin typeface="Times New Roman"/>
                      </a:endParaRP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fld id="{9142473A-90FA-4B42-85E2-D47AA04E95C3}" type="slidenum">
              <a:rPr lang="en-US" smtClean="0"/>
              <a:pPr/>
              <a:t>19</a:t>
            </a:fld>
            <a:endParaRPr lang="en-US" dirty="0"/>
          </a:p>
        </p:txBody>
      </p:sp>
      <p:sp>
        <p:nvSpPr>
          <p:cNvPr id="6" name="Footer Placeholder 5"/>
          <p:cNvSpPr>
            <a:spLocks noGrp="1"/>
          </p:cNvSpPr>
          <p:nvPr>
            <p:ph type="ftr" sz="quarter" idx="11"/>
          </p:nvPr>
        </p:nvSpPr>
        <p:spPr/>
        <p:txBody>
          <a:bodyPr/>
          <a:lstStyle/>
          <a:p>
            <a:r>
              <a:rPr lang="en-US" dirty="0" smtClean="0"/>
              <a:t>NaNoWriMo</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Roger C. Lubeck	</a:t>
            </a:r>
            <a:endParaRPr lang="en-US" dirty="0"/>
          </a:p>
        </p:txBody>
      </p:sp>
      <p:sp>
        <p:nvSpPr>
          <p:cNvPr id="3" name="Text Placeholder 2"/>
          <p:cNvSpPr>
            <a:spLocks noGrp="1"/>
          </p:cNvSpPr>
          <p:nvPr>
            <p:ph type="body" idx="1"/>
          </p:nvPr>
        </p:nvSpPr>
        <p:spPr/>
        <p:txBody>
          <a:bodyPr/>
          <a:lstStyle/>
          <a:p>
            <a:r>
              <a:rPr lang="en-US" dirty="0" smtClean="0"/>
              <a:t>NANOWRIMO WINNER 2004 - 2011</a:t>
            </a:r>
            <a:endParaRPr lang="en-US" dirty="0"/>
          </a:p>
        </p:txBody>
      </p:sp>
      <p:grpSp>
        <p:nvGrpSpPr>
          <p:cNvPr id="19" name="Group 18"/>
          <p:cNvGrpSpPr/>
          <p:nvPr/>
        </p:nvGrpSpPr>
        <p:grpSpPr>
          <a:xfrm>
            <a:off x="304800" y="2895600"/>
            <a:ext cx="8610600" cy="1219200"/>
            <a:chOff x="228600" y="5638800"/>
            <a:chExt cx="8610600" cy="1219200"/>
          </a:xfrm>
        </p:grpSpPr>
        <p:sp>
          <p:nvSpPr>
            <p:cNvPr id="9" name="Rectangle 8"/>
            <p:cNvSpPr/>
            <p:nvPr/>
          </p:nvSpPr>
          <p:spPr>
            <a:xfrm>
              <a:off x="228600" y="5638800"/>
              <a:ext cx="8610600" cy="1219200"/>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descr="nano_10_winner_120x90-2.png"/>
            <p:cNvPicPr>
              <a:picLocks noChangeAspect="1"/>
            </p:cNvPicPr>
            <p:nvPr/>
          </p:nvPicPr>
          <p:blipFill>
            <a:blip r:embed="rId2" cstate="print"/>
            <a:stretch>
              <a:fillRect/>
            </a:stretch>
          </p:blipFill>
          <p:spPr>
            <a:xfrm>
              <a:off x="6299200" y="5928360"/>
              <a:ext cx="1016000" cy="685800"/>
            </a:xfrm>
            <a:prstGeom prst="rect">
              <a:avLst/>
            </a:prstGeom>
            <a:solidFill>
              <a:schemeClr val="bg1"/>
            </a:solidFill>
            <a:ln>
              <a:solidFill>
                <a:schemeClr val="tx2"/>
              </a:solidFill>
            </a:ln>
          </p:spPr>
        </p:pic>
        <p:pic>
          <p:nvPicPr>
            <p:cNvPr id="11" name="Picture 3"/>
            <p:cNvPicPr>
              <a:picLocks noChangeAspect="1" noChangeArrowheads="1"/>
            </p:cNvPicPr>
            <p:nvPr/>
          </p:nvPicPr>
          <p:blipFill>
            <a:blip r:embed="rId3" cstate="print"/>
            <a:srcRect/>
            <a:stretch>
              <a:fillRect/>
            </a:stretch>
          </p:blipFill>
          <p:spPr bwMode="auto">
            <a:xfrm>
              <a:off x="406400" y="5867400"/>
              <a:ext cx="5825066" cy="814543"/>
            </a:xfrm>
            <a:prstGeom prst="rect">
              <a:avLst/>
            </a:prstGeom>
            <a:noFill/>
            <a:ln w="9525">
              <a:noFill/>
              <a:miter lim="800000"/>
              <a:headEnd/>
              <a:tailEnd/>
            </a:ln>
          </p:spPr>
        </p:pic>
        <p:sp>
          <p:nvSpPr>
            <p:cNvPr id="12" name="Rectangle 11"/>
            <p:cNvSpPr/>
            <p:nvPr/>
          </p:nvSpPr>
          <p:spPr>
            <a:xfrm>
              <a:off x="406400" y="5867400"/>
              <a:ext cx="880533" cy="792480"/>
            </a:xfrm>
            <a:prstGeom prst="rect">
              <a:avLst/>
            </a:prstGeom>
            <a:noFill/>
            <a:ln w="101600" cap="rnd" cmpd="sng">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1354667" y="5867400"/>
              <a:ext cx="609600" cy="792480"/>
            </a:xfrm>
            <a:prstGeom prst="rect">
              <a:avLst/>
            </a:prstGeom>
            <a:noFill/>
            <a:ln w="88900" cmpd="sng">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2032000" y="5867400"/>
              <a:ext cx="1151467" cy="792480"/>
            </a:xfrm>
            <a:prstGeom prst="rect">
              <a:avLst/>
            </a:prstGeom>
            <a:noFill/>
            <a:ln w="88900" cmpd="sng">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3251200" y="5867400"/>
              <a:ext cx="1083733" cy="792480"/>
            </a:xfrm>
            <a:prstGeom prst="rect">
              <a:avLst/>
            </a:prstGeom>
            <a:noFill/>
            <a:ln w="88900" cmpd="sng">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4402667" y="5867400"/>
              <a:ext cx="880533" cy="792480"/>
            </a:xfrm>
            <a:prstGeom prst="rect">
              <a:avLst/>
            </a:prstGeom>
            <a:noFill/>
            <a:ln w="88900" cmpd="sng">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a:off x="5350933" y="5867400"/>
              <a:ext cx="880533" cy="792480"/>
            </a:xfrm>
            <a:prstGeom prst="rect">
              <a:avLst/>
            </a:prstGeom>
            <a:noFill/>
            <a:ln w="88900" cmpd="sng">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pic>
          <p:nvPicPr>
            <p:cNvPr id="18" name="Picture 17" descr="2011-Winner-Certificate Roger Lubeck Captiva.jpg"/>
            <p:cNvPicPr>
              <a:picLocks noChangeAspect="1"/>
            </p:cNvPicPr>
            <p:nvPr/>
          </p:nvPicPr>
          <p:blipFill>
            <a:blip r:embed="rId4" cstate="print"/>
            <a:stretch>
              <a:fillRect/>
            </a:stretch>
          </p:blipFill>
          <p:spPr>
            <a:xfrm>
              <a:off x="7543800" y="5867400"/>
              <a:ext cx="1018895" cy="786587"/>
            </a:xfrm>
            <a:prstGeom prst="rect">
              <a:avLst/>
            </a:prstGeom>
          </p:spPr>
        </p:pic>
      </p:grpSp>
      <p:sp>
        <p:nvSpPr>
          <p:cNvPr id="20" name="Slide Number Placeholder 19"/>
          <p:cNvSpPr>
            <a:spLocks noGrp="1"/>
          </p:cNvSpPr>
          <p:nvPr>
            <p:ph type="sldNum" sz="quarter" idx="12"/>
          </p:nvPr>
        </p:nvSpPr>
        <p:spPr/>
        <p:txBody>
          <a:bodyPr/>
          <a:lstStyle/>
          <a:p>
            <a:fld id="{9142473A-90FA-4B42-85E2-D47AA04E95C3}" type="slidenum">
              <a:rPr lang="en-US" smtClean="0"/>
              <a:pPr/>
              <a:t>2</a:t>
            </a:fld>
            <a:endParaRPr lang="en-US" dirty="0"/>
          </a:p>
        </p:txBody>
      </p:sp>
      <p:sp>
        <p:nvSpPr>
          <p:cNvPr id="21" name="Footer Placeholder 20"/>
          <p:cNvSpPr>
            <a:spLocks noGrp="1"/>
          </p:cNvSpPr>
          <p:nvPr>
            <p:ph type="ftr" sz="quarter" idx="11"/>
          </p:nvPr>
        </p:nvSpPr>
        <p:spPr/>
        <p:txBody>
          <a:bodyPr/>
          <a:lstStyle/>
          <a:p>
            <a:r>
              <a:rPr lang="en-US" dirty="0" smtClean="0"/>
              <a:t>NaNoWriMo</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Idea to Plot</a:t>
            </a:r>
            <a:endParaRPr lang="en-US" dirty="0"/>
          </a:p>
        </p:txBody>
      </p:sp>
      <p:graphicFrame>
        <p:nvGraphicFramePr>
          <p:cNvPr id="4" name="Table 3"/>
          <p:cNvGraphicFramePr>
            <a:graphicFrameLocks noGrp="1"/>
          </p:cNvGraphicFramePr>
          <p:nvPr/>
        </p:nvGraphicFramePr>
        <p:xfrm>
          <a:off x="380997" y="1600199"/>
          <a:ext cx="8382008" cy="4009582"/>
        </p:xfrm>
        <a:graphic>
          <a:graphicData uri="http://schemas.openxmlformats.org/drawingml/2006/table">
            <a:tbl>
              <a:tblPr/>
              <a:tblGrid>
                <a:gridCol w="1349912"/>
                <a:gridCol w="439506"/>
                <a:gridCol w="439506"/>
                <a:gridCol w="439506"/>
                <a:gridCol w="439506"/>
                <a:gridCol w="439506"/>
                <a:gridCol w="439506"/>
                <a:gridCol w="439506"/>
                <a:gridCol w="439506"/>
                <a:gridCol w="439506"/>
                <a:gridCol w="439506"/>
                <a:gridCol w="439506"/>
                <a:gridCol w="439506"/>
                <a:gridCol w="439506"/>
                <a:gridCol w="439506"/>
                <a:gridCol w="439506"/>
                <a:gridCol w="439506"/>
              </a:tblGrid>
              <a:tr h="353787">
                <a:tc gridSpan="17">
                  <a:txBody>
                    <a:bodyPr/>
                    <a:lstStyle/>
                    <a:p>
                      <a:pPr algn="ctr" fontAlgn="b"/>
                      <a:r>
                        <a:rPr lang="en-US" sz="1400" b="0" i="0" u="none" strike="noStrike" dirty="0">
                          <a:solidFill>
                            <a:srgbClr val="000000"/>
                          </a:solidFill>
                          <a:latin typeface="Times New Roman"/>
                        </a:rPr>
                        <a:t>WRITERS WORKSHOP -  PREPARING FOR NANOWRIMO  -WORKSHEET</a:t>
                      </a:r>
                    </a:p>
                  </a:txBody>
                  <a:tcPr marL="3683" marR="3683" marT="3683"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71712">
                <a:tc>
                  <a:txBody>
                    <a:bodyPr/>
                    <a:lstStyle/>
                    <a:p>
                      <a:pPr algn="l" fontAlgn="ctr"/>
                      <a:r>
                        <a:rPr lang="en-US" sz="1400" b="0" i="0" u="none" strike="noStrike" dirty="0">
                          <a:solidFill>
                            <a:srgbClr val="000000"/>
                          </a:solidFill>
                          <a:latin typeface="Times New Roman"/>
                        </a:rPr>
                        <a:t>Idea for a story</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16">
                  <a:txBody>
                    <a:bodyPr/>
                    <a:lstStyle/>
                    <a:p>
                      <a:pPr algn="ctr" fontAlgn="b"/>
                      <a:r>
                        <a:rPr lang="en-US" sz="500" b="0" i="0" u="none" strike="noStrike">
                          <a:solidFill>
                            <a:srgbClr val="000000"/>
                          </a:solidFill>
                          <a:latin typeface="Times New Roman"/>
                        </a:rPr>
                        <a:t> </a:t>
                      </a:r>
                    </a:p>
                  </a:txBody>
                  <a:tcPr marL="3683" marR="3683" marT="36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53787">
                <a:tc>
                  <a:txBody>
                    <a:bodyPr/>
                    <a:lstStyle/>
                    <a:p>
                      <a:pPr algn="l" fontAlgn="ctr"/>
                      <a:r>
                        <a:rPr lang="en-US" sz="1400" b="0" i="0" u="none" strike="noStrike">
                          <a:solidFill>
                            <a:srgbClr val="000000"/>
                          </a:solidFill>
                          <a:latin typeface="Times New Roman"/>
                        </a:rPr>
                        <a:t>Genre</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smtClean="0">
                          <a:solidFill>
                            <a:srgbClr val="000000"/>
                          </a:solidFill>
                          <a:latin typeface="Times New Roman"/>
                        </a:rPr>
                        <a:t>Main</a:t>
                      </a:r>
                    </a:p>
                    <a:p>
                      <a:pPr algn="ctr" fontAlgn="ctr"/>
                      <a:r>
                        <a:rPr lang="en-US" sz="800" b="0" i="0" u="none" strike="noStrike" dirty="0" smtClean="0">
                          <a:solidFill>
                            <a:srgbClr val="000000"/>
                          </a:solidFill>
                          <a:latin typeface="Times New Roman"/>
                        </a:rPr>
                        <a:t>stream</a:t>
                      </a:r>
                      <a:endParaRPr lang="en-US" sz="800" b="0" i="0" u="none" strike="noStrike" dirty="0">
                        <a:solidFill>
                          <a:srgbClr val="000000"/>
                        </a:solidFill>
                        <a:latin typeface="Times New Roman"/>
                      </a:endParaRP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latin typeface="Times New Roman"/>
                        </a:rPr>
                        <a:t>Slice of life</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latin typeface="Times New Roman"/>
                        </a:rPr>
                        <a:t>Chick </a:t>
                      </a:r>
                      <a:endParaRPr lang="en-US" sz="800" b="0" i="0" u="none" strike="noStrike" dirty="0" smtClean="0">
                        <a:solidFill>
                          <a:srgbClr val="000000"/>
                        </a:solidFill>
                        <a:latin typeface="Times New Roman"/>
                      </a:endParaRPr>
                    </a:p>
                    <a:p>
                      <a:pPr algn="ctr" fontAlgn="ctr"/>
                      <a:r>
                        <a:rPr lang="en-US" sz="800" b="0" i="0" u="none" strike="noStrike" dirty="0" smtClean="0">
                          <a:solidFill>
                            <a:srgbClr val="000000"/>
                          </a:solidFill>
                          <a:latin typeface="Times New Roman"/>
                        </a:rPr>
                        <a:t>Lit</a:t>
                      </a:r>
                      <a:endParaRPr lang="en-US" sz="800" b="0" i="0" u="none" strike="noStrike" dirty="0">
                        <a:solidFill>
                          <a:srgbClr val="000000"/>
                        </a:solidFill>
                        <a:latin typeface="Times New Roman"/>
                      </a:endParaRP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latin typeface="Times New Roman"/>
                        </a:rPr>
                        <a:t>Fantasy</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latin typeface="Times New Roman"/>
                        </a:rPr>
                        <a:t>Sci Fi</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latin typeface="Times New Roman"/>
                        </a:rPr>
                        <a:t>Mystery</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latin typeface="Times New Roman"/>
                        </a:rPr>
                        <a:t>Crime</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latin typeface="Times New Roman"/>
                        </a:rPr>
                        <a:t>Horror</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latin typeface="Times New Roman"/>
                        </a:rPr>
                        <a:t>Suspense</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latin typeface="Times New Roman"/>
                        </a:rPr>
                        <a:t>Thriller</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latin typeface="Times New Roman"/>
                        </a:rPr>
                        <a:t>Romance</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latin typeface="Times New Roman"/>
                        </a:rPr>
                        <a:t>Adventure</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latin typeface="Times New Roman"/>
                        </a:rPr>
                        <a:t>Military</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latin typeface="Times New Roman"/>
                        </a:rPr>
                        <a:t>Youth</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latin typeface="Times New Roman"/>
                        </a:rPr>
                        <a:t>Christian</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latin typeface="Times New Roman"/>
                        </a:rPr>
                        <a:t>Other</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3787">
                <a:tc>
                  <a:txBody>
                    <a:bodyPr/>
                    <a:lstStyle/>
                    <a:p>
                      <a:pPr algn="l" fontAlgn="ctr"/>
                      <a:r>
                        <a:rPr lang="en-US" sz="1400" b="0" i="0" u="none" strike="noStrike" dirty="0">
                          <a:solidFill>
                            <a:srgbClr val="000000"/>
                          </a:solidFill>
                          <a:latin typeface="Times New Roman"/>
                        </a:rPr>
                        <a:t>Plot </a:t>
                      </a:r>
                      <a:r>
                        <a:rPr lang="en-US" sz="1400" b="0" i="0" u="none" strike="noStrike" dirty="0" smtClean="0">
                          <a:solidFill>
                            <a:srgbClr val="000000"/>
                          </a:solidFill>
                          <a:latin typeface="Times New Roman"/>
                        </a:rPr>
                        <a:t>Type / Theme</a:t>
                      </a:r>
                      <a:endParaRPr lang="en-US" sz="1400" b="0" i="0" u="none" strike="noStrike" dirty="0">
                        <a:solidFill>
                          <a:srgbClr val="000000"/>
                        </a:solidFill>
                        <a:latin typeface="Times New Roman"/>
                      </a:endParaRP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sz="1100" b="0" i="0" u="none" strike="noStrike">
                          <a:solidFill>
                            <a:srgbClr val="000000"/>
                          </a:solidFill>
                          <a:latin typeface="Times New Roman"/>
                        </a:rPr>
                        <a:t>Happy / Tragedy</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100" b="0" i="0" u="none" strike="noStrike">
                          <a:solidFill>
                            <a:srgbClr val="000000"/>
                          </a:solidFill>
                          <a:latin typeface="Times New Roman"/>
                        </a:rPr>
                        <a:t>Good / Evil</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100" b="0" i="0" u="none" strike="noStrike">
                          <a:solidFill>
                            <a:srgbClr val="000000"/>
                          </a:solidFill>
                          <a:latin typeface="Times New Roman"/>
                        </a:rPr>
                        <a:t>A Quest</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100" b="0" i="0" u="none" strike="noStrike">
                          <a:solidFill>
                            <a:srgbClr val="000000"/>
                          </a:solidFill>
                          <a:latin typeface="Times New Roman"/>
                        </a:rPr>
                        <a:t>Journey</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100" b="0" i="0" u="none" strike="noStrike">
                          <a:solidFill>
                            <a:srgbClr val="000000"/>
                          </a:solidFill>
                          <a:latin typeface="Times New Roman"/>
                        </a:rPr>
                        <a:t>Rages/riches</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100" b="0" i="0" u="none" strike="noStrike">
                          <a:solidFill>
                            <a:srgbClr val="000000"/>
                          </a:solidFill>
                          <a:latin typeface="Times New Roman"/>
                        </a:rPr>
                        <a:t>Coming of age</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100" b="0" i="0" u="none" strike="noStrike">
                          <a:solidFill>
                            <a:srgbClr val="000000"/>
                          </a:solidFill>
                          <a:latin typeface="Times New Roman"/>
                        </a:rPr>
                        <a:t>Rebirth</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100" b="0" i="0" u="none" strike="noStrike" dirty="0">
                          <a:solidFill>
                            <a:srgbClr val="000000"/>
                          </a:solidFill>
                          <a:latin typeface="Times New Roman"/>
                        </a:rPr>
                        <a:t>Fall</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353787">
                <a:tc>
                  <a:txBody>
                    <a:bodyPr/>
                    <a:lstStyle/>
                    <a:p>
                      <a:pPr algn="l" fontAlgn="ctr"/>
                      <a:r>
                        <a:rPr lang="en-US" sz="1400" b="0" i="0" u="none" strike="noStrike" dirty="0" smtClean="0">
                          <a:solidFill>
                            <a:srgbClr val="000000"/>
                          </a:solidFill>
                          <a:latin typeface="Times New Roman"/>
                        </a:rPr>
                        <a:t>Narrative</a:t>
                      </a:r>
                      <a:endParaRPr lang="en-US" sz="1400" b="0" i="0" u="none" strike="noStrike" dirty="0">
                        <a:solidFill>
                          <a:srgbClr val="000000"/>
                        </a:solidFill>
                        <a:latin typeface="Times New Roman"/>
                      </a:endParaRP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16">
                  <a:txBody>
                    <a:bodyPr/>
                    <a:lstStyle/>
                    <a:p>
                      <a:pPr algn="ctr" fontAlgn="b"/>
                      <a:r>
                        <a:rPr lang="en-US" sz="500" b="0" i="0" u="none" strike="noStrike">
                          <a:solidFill>
                            <a:srgbClr val="000000"/>
                          </a:solidFill>
                          <a:latin typeface="Times New Roman"/>
                        </a:rPr>
                        <a:t> </a:t>
                      </a:r>
                    </a:p>
                  </a:txBody>
                  <a:tcPr marL="3683" marR="3683" marT="36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53787">
                <a:tc>
                  <a:txBody>
                    <a:bodyPr/>
                    <a:lstStyle/>
                    <a:p>
                      <a:pPr algn="l" fontAlgn="ctr"/>
                      <a:r>
                        <a:rPr lang="en-US" sz="1400" b="0" i="0" u="none" strike="noStrike">
                          <a:solidFill>
                            <a:srgbClr val="000000"/>
                          </a:solidFill>
                          <a:latin typeface="Times New Roman"/>
                        </a:rPr>
                        <a:t>Setting</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8">
                  <a:txBody>
                    <a:bodyPr/>
                    <a:lstStyle/>
                    <a:p>
                      <a:pPr algn="ctr" fontAlgn="b"/>
                      <a:r>
                        <a:rPr lang="en-US" sz="500" b="0" i="0" u="none" strike="noStrike">
                          <a:solidFill>
                            <a:srgbClr val="000000"/>
                          </a:solidFill>
                          <a:latin typeface="Times New Roman"/>
                        </a:rPr>
                        <a:t> </a:t>
                      </a:r>
                    </a:p>
                  </a:txBody>
                  <a:tcPr marL="3683" marR="3683" marT="36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500" b="0" i="0" u="none" strike="noStrike">
                          <a:solidFill>
                            <a:srgbClr val="000000"/>
                          </a:solidFill>
                          <a:latin typeface="Times New Roman"/>
                        </a:rPr>
                        <a:t> </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500" b="0" i="0" u="none" strike="noStrike">
                          <a:solidFill>
                            <a:srgbClr val="000000"/>
                          </a:solidFill>
                          <a:latin typeface="Times New Roman"/>
                        </a:rPr>
                        <a:t> </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353787">
                <a:tc>
                  <a:txBody>
                    <a:bodyPr/>
                    <a:lstStyle/>
                    <a:p>
                      <a:pPr algn="l" fontAlgn="ctr"/>
                      <a:r>
                        <a:rPr lang="en-US" sz="1400" b="0" i="0" u="none" strike="noStrike">
                          <a:solidFill>
                            <a:srgbClr val="000000"/>
                          </a:solidFill>
                          <a:latin typeface="Times New Roman"/>
                        </a:rPr>
                        <a:t>Opening scene</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8">
                  <a:txBody>
                    <a:bodyPr/>
                    <a:lstStyle/>
                    <a:p>
                      <a:pPr algn="ctr" fontAlgn="b"/>
                      <a:r>
                        <a:rPr lang="en-US" sz="500" b="0" i="0" u="none" strike="noStrike">
                          <a:solidFill>
                            <a:srgbClr val="000000"/>
                          </a:solidFill>
                          <a:latin typeface="Times New Roman"/>
                        </a:rPr>
                        <a:t> </a:t>
                      </a:r>
                    </a:p>
                  </a:txBody>
                  <a:tcPr marL="3683" marR="3683" marT="36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8">
                  <a:txBody>
                    <a:bodyPr/>
                    <a:lstStyle/>
                    <a:p>
                      <a:pPr algn="ctr" fontAlgn="b"/>
                      <a:r>
                        <a:rPr lang="en-US" sz="500" b="0" i="0" u="none" strike="noStrike">
                          <a:solidFill>
                            <a:srgbClr val="000000"/>
                          </a:solidFill>
                          <a:latin typeface="Times New Roman"/>
                        </a:rPr>
                        <a:t> </a:t>
                      </a:r>
                    </a:p>
                  </a:txBody>
                  <a:tcPr marL="3683" marR="3683" marT="36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53787">
                <a:tc>
                  <a:txBody>
                    <a:bodyPr/>
                    <a:lstStyle/>
                    <a:p>
                      <a:pPr algn="l" fontAlgn="ctr"/>
                      <a:r>
                        <a:rPr lang="en-US" sz="1400" b="0" i="0" u="none" strike="noStrike">
                          <a:solidFill>
                            <a:srgbClr val="000000"/>
                          </a:solidFill>
                          <a:latin typeface="Times New Roman"/>
                        </a:rPr>
                        <a:t>First Act</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8">
                  <a:txBody>
                    <a:bodyPr/>
                    <a:lstStyle/>
                    <a:p>
                      <a:pPr algn="ctr" fontAlgn="b"/>
                      <a:r>
                        <a:rPr lang="en-US" sz="500" b="0" i="0" u="none" strike="noStrike">
                          <a:solidFill>
                            <a:srgbClr val="000000"/>
                          </a:solidFill>
                          <a:latin typeface="Times New Roman"/>
                        </a:rPr>
                        <a:t> </a:t>
                      </a:r>
                    </a:p>
                  </a:txBody>
                  <a:tcPr marL="3683" marR="3683" marT="36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500" b="0" i="0" u="none" strike="noStrike">
                          <a:solidFill>
                            <a:srgbClr val="000000"/>
                          </a:solidFill>
                          <a:latin typeface="Times New Roman"/>
                        </a:rPr>
                        <a:t> </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500" b="0" i="0" u="none" strike="noStrike">
                          <a:solidFill>
                            <a:srgbClr val="000000"/>
                          </a:solidFill>
                          <a:latin typeface="Times New Roman"/>
                        </a:rPr>
                        <a:t> </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353787">
                <a:tc>
                  <a:txBody>
                    <a:bodyPr/>
                    <a:lstStyle/>
                    <a:p>
                      <a:pPr algn="l" fontAlgn="ctr"/>
                      <a:r>
                        <a:rPr lang="en-US" sz="1400" b="0" i="0" u="none" strike="noStrike">
                          <a:solidFill>
                            <a:srgbClr val="000000"/>
                          </a:solidFill>
                          <a:latin typeface="Times New Roman"/>
                        </a:rPr>
                        <a:t>Second Act</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8">
                  <a:txBody>
                    <a:bodyPr/>
                    <a:lstStyle/>
                    <a:p>
                      <a:pPr algn="ctr" fontAlgn="b"/>
                      <a:r>
                        <a:rPr lang="en-US" sz="500" b="0" i="0" u="none" strike="noStrike">
                          <a:solidFill>
                            <a:srgbClr val="000000"/>
                          </a:solidFill>
                          <a:latin typeface="Times New Roman"/>
                        </a:rPr>
                        <a:t> </a:t>
                      </a:r>
                    </a:p>
                  </a:txBody>
                  <a:tcPr marL="3683" marR="3683" marT="36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500" b="0" i="0" u="none" strike="noStrike">
                          <a:solidFill>
                            <a:srgbClr val="000000"/>
                          </a:solidFill>
                          <a:latin typeface="Times New Roman"/>
                        </a:rPr>
                        <a:t> </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500" b="0" i="0" u="none" strike="noStrike">
                          <a:solidFill>
                            <a:srgbClr val="000000"/>
                          </a:solidFill>
                          <a:latin typeface="Times New Roman"/>
                        </a:rPr>
                        <a:t> </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353787">
                <a:tc>
                  <a:txBody>
                    <a:bodyPr/>
                    <a:lstStyle/>
                    <a:p>
                      <a:pPr algn="l" fontAlgn="ctr"/>
                      <a:r>
                        <a:rPr lang="en-US" sz="1400" b="0" i="0" u="none" strike="noStrike">
                          <a:solidFill>
                            <a:srgbClr val="000000"/>
                          </a:solidFill>
                          <a:latin typeface="Times New Roman"/>
                        </a:rPr>
                        <a:t>Third Act</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8">
                  <a:txBody>
                    <a:bodyPr/>
                    <a:lstStyle/>
                    <a:p>
                      <a:pPr algn="ctr" fontAlgn="b"/>
                      <a:r>
                        <a:rPr lang="en-US" sz="500" b="0" i="0" u="none" strike="noStrike">
                          <a:solidFill>
                            <a:srgbClr val="000000"/>
                          </a:solidFill>
                          <a:latin typeface="Times New Roman"/>
                        </a:rPr>
                        <a:t> </a:t>
                      </a:r>
                    </a:p>
                  </a:txBody>
                  <a:tcPr marL="3683" marR="3683" marT="36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500" b="0" i="0" u="none" strike="noStrike">
                          <a:solidFill>
                            <a:srgbClr val="000000"/>
                          </a:solidFill>
                          <a:latin typeface="Times New Roman"/>
                        </a:rPr>
                        <a:t> </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500" b="0" i="0" u="none" strike="noStrike">
                          <a:solidFill>
                            <a:srgbClr val="000000"/>
                          </a:solidFill>
                          <a:latin typeface="Times New Roman"/>
                        </a:rPr>
                        <a:t> </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353787">
                <a:tc>
                  <a:txBody>
                    <a:bodyPr/>
                    <a:lstStyle/>
                    <a:p>
                      <a:pPr algn="l" fontAlgn="ctr"/>
                      <a:r>
                        <a:rPr lang="en-US" sz="1400" b="0" i="0" u="none" strike="noStrike" dirty="0">
                          <a:solidFill>
                            <a:srgbClr val="000000"/>
                          </a:solidFill>
                          <a:latin typeface="Times New Roman"/>
                        </a:rPr>
                        <a:t>End</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8">
                  <a:txBody>
                    <a:bodyPr/>
                    <a:lstStyle/>
                    <a:p>
                      <a:pPr algn="ctr" fontAlgn="b"/>
                      <a:r>
                        <a:rPr lang="en-US" sz="500" b="0" i="0" u="none" strike="noStrike">
                          <a:solidFill>
                            <a:srgbClr val="000000"/>
                          </a:solidFill>
                          <a:latin typeface="Times New Roman"/>
                        </a:rPr>
                        <a:t> </a:t>
                      </a:r>
                    </a:p>
                  </a:txBody>
                  <a:tcPr marL="3683" marR="3683" marT="36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8">
                  <a:txBody>
                    <a:bodyPr/>
                    <a:lstStyle/>
                    <a:p>
                      <a:pPr algn="ctr" fontAlgn="b"/>
                      <a:r>
                        <a:rPr lang="en-US" sz="500" b="0" i="0" u="none" strike="noStrike" dirty="0">
                          <a:solidFill>
                            <a:srgbClr val="000000"/>
                          </a:solidFill>
                          <a:latin typeface="Times New Roman"/>
                        </a:rPr>
                        <a:t> </a:t>
                      </a:r>
                    </a:p>
                  </a:txBody>
                  <a:tcPr marL="3683" marR="3683" marT="36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5" name="Slide Number Placeholder 4"/>
          <p:cNvSpPr>
            <a:spLocks noGrp="1"/>
          </p:cNvSpPr>
          <p:nvPr>
            <p:ph type="sldNum" sz="quarter" idx="12"/>
          </p:nvPr>
        </p:nvSpPr>
        <p:spPr/>
        <p:txBody>
          <a:bodyPr/>
          <a:lstStyle/>
          <a:p>
            <a:fld id="{9142473A-90FA-4B42-85E2-D47AA04E95C3}" type="slidenum">
              <a:rPr lang="en-US" smtClean="0"/>
              <a:pPr/>
              <a:t>20</a:t>
            </a:fld>
            <a:endParaRPr lang="en-US" dirty="0"/>
          </a:p>
        </p:txBody>
      </p:sp>
      <p:sp>
        <p:nvSpPr>
          <p:cNvPr id="6" name="Footer Placeholder 5"/>
          <p:cNvSpPr>
            <a:spLocks noGrp="1"/>
          </p:cNvSpPr>
          <p:nvPr>
            <p:ph type="ftr" sz="quarter" idx="11"/>
          </p:nvPr>
        </p:nvSpPr>
        <p:spPr/>
        <p:txBody>
          <a:bodyPr/>
          <a:lstStyle/>
          <a:p>
            <a:r>
              <a:rPr lang="en-US" smtClean="0"/>
              <a:t>NaNoWriMo</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Idea to Plot</a:t>
            </a:r>
            <a:endParaRPr lang="en-US" dirty="0"/>
          </a:p>
        </p:txBody>
      </p:sp>
      <p:graphicFrame>
        <p:nvGraphicFramePr>
          <p:cNvPr id="5" name="Table 4"/>
          <p:cNvGraphicFramePr>
            <a:graphicFrameLocks noGrp="1"/>
          </p:cNvGraphicFramePr>
          <p:nvPr/>
        </p:nvGraphicFramePr>
        <p:xfrm>
          <a:off x="228601" y="1676393"/>
          <a:ext cx="8686799" cy="4800606"/>
        </p:xfrm>
        <a:graphic>
          <a:graphicData uri="http://schemas.openxmlformats.org/drawingml/2006/table">
            <a:tbl>
              <a:tblPr/>
              <a:tblGrid>
                <a:gridCol w="1295400"/>
                <a:gridCol w="627779"/>
                <a:gridCol w="450908"/>
                <a:gridCol w="450908"/>
                <a:gridCol w="450908"/>
                <a:gridCol w="450908"/>
                <a:gridCol w="450908"/>
                <a:gridCol w="450908"/>
                <a:gridCol w="450908"/>
                <a:gridCol w="450908"/>
                <a:gridCol w="450908"/>
                <a:gridCol w="450908"/>
                <a:gridCol w="450908"/>
                <a:gridCol w="450908"/>
                <a:gridCol w="450908"/>
                <a:gridCol w="450908"/>
                <a:gridCol w="450908"/>
              </a:tblGrid>
              <a:tr h="449087">
                <a:tc gridSpan="17">
                  <a:txBody>
                    <a:bodyPr/>
                    <a:lstStyle/>
                    <a:p>
                      <a:pPr algn="ctr" fontAlgn="b"/>
                      <a:r>
                        <a:rPr lang="en-US" sz="1800" b="0" i="0" u="none" strike="noStrike" dirty="0">
                          <a:solidFill>
                            <a:srgbClr val="000000"/>
                          </a:solidFill>
                          <a:latin typeface="Times New Roman"/>
                        </a:rPr>
                        <a:t>WRITERS WORKSHOP -  PREPARING FOR NANOWRIMO  -WORKSHEET</a:t>
                      </a:r>
                    </a:p>
                  </a:txBody>
                  <a:tcPr marL="3683" marR="3683" marT="3683"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98777">
                <a:tc>
                  <a:txBody>
                    <a:bodyPr/>
                    <a:lstStyle/>
                    <a:p>
                      <a:pPr algn="l" fontAlgn="ctr"/>
                      <a:r>
                        <a:rPr lang="en-US" sz="1400" b="0" i="0" u="none" strike="noStrike" dirty="0">
                          <a:solidFill>
                            <a:srgbClr val="000000"/>
                          </a:solidFill>
                          <a:latin typeface="Times New Roman"/>
                        </a:rPr>
                        <a:t>Idea for a story</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16">
                  <a:txBody>
                    <a:bodyPr/>
                    <a:lstStyle/>
                    <a:p>
                      <a:pPr algn="ctr" fontAlgn="b"/>
                      <a:r>
                        <a:rPr lang="en-US" sz="1200" b="0" i="0" u="none" strike="noStrike" dirty="0" smtClean="0">
                          <a:solidFill>
                            <a:srgbClr val="000000"/>
                          </a:solidFill>
                          <a:latin typeface="Times New Roman"/>
                        </a:rPr>
                        <a:t>Prep school roommates first become best friends and then rivals, ultimately their lives are changed by a secret event. </a:t>
                      </a:r>
                      <a:endParaRPr lang="en-US" sz="1200" b="0" i="0" u="none" strike="noStrike" dirty="0">
                        <a:solidFill>
                          <a:srgbClr val="000000"/>
                        </a:solidFill>
                        <a:latin typeface="Times New Roman"/>
                      </a:endParaRP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49087">
                <a:tc>
                  <a:txBody>
                    <a:bodyPr/>
                    <a:lstStyle/>
                    <a:p>
                      <a:pPr algn="l" fontAlgn="ctr"/>
                      <a:r>
                        <a:rPr lang="en-US" sz="1400" b="0" i="0" u="none" strike="noStrike" dirty="0">
                          <a:solidFill>
                            <a:srgbClr val="000000"/>
                          </a:solidFill>
                          <a:latin typeface="Times New Roman"/>
                        </a:rPr>
                        <a:t>Genre</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chemeClr val="bg1"/>
                          </a:solidFill>
                          <a:latin typeface="Times New Roman"/>
                        </a:rPr>
                        <a:t>Mainstream</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solidFill>
                  </a:tcPr>
                </a:tc>
                <a:tc>
                  <a:txBody>
                    <a:bodyPr/>
                    <a:lstStyle/>
                    <a:p>
                      <a:pPr algn="ctr" fontAlgn="ctr"/>
                      <a:r>
                        <a:rPr lang="en-US" sz="800" b="0" i="0" u="none" strike="noStrike" dirty="0">
                          <a:solidFill>
                            <a:srgbClr val="000000"/>
                          </a:solidFill>
                          <a:latin typeface="Times New Roman"/>
                        </a:rPr>
                        <a:t>Slice of life</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latin typeface="Times New Roman"/>
                        </a:rPr>
                        <a:t>Chick Lit</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latin typeface="Times New Roman"/>
                        </a:rPr>
                        <a:t>Fantasy</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latin typeface="Times New Roman"/>
                        </a:rPr>
                        <a:t>Sci </a:t>
                      </a:r>
                      <a:r>
                        <a:rPr lang="en-US" sz="800" b="0" i="0" u="none" strike="noStrike" dirty="0" err="1">
                          <a:solidFill>
                            <a:srgbClr val="000000"/>
                          </a:solidFill>
                          <a:latin typeface="Times New Roman"/>
                        </a:rPr>
                        <a:t>Fi</a:t>
                      </a:r>
                      <a:endParaRPr lang="en-US" sz="800" b="0" i="0" u="none" strike="noStrike" dirty="0">
                        <a:solidFill>
                          <a:srgbClr val="000000"/>
                        </a:solidFill>
                        <a:latin typeface="Times New Roman"/>
                      </a:endParaRP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latin typeface="Times New Roman"/>
                        </a:rPr>
                        <a:t>Mystery</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latin typeface="Times New Roman"/>
                        </a:rPr>
                        <a:t>Crime</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latin typeface="Times New Roman"/>
                        </a:rPr>
                        <a:t>Horror</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latin typeface="Times New Roman"/>
                        </a:rPr>
                        <a:t>Suspense</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latin typeface="Times New Roman"/>
                        </a:rPr>
                        <a:t>Thriller</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latin typeface="Times New Roman"/>
                        </a:rPr>
                        <a:t>Romance</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latin typeface="Times New Roman"/>
                        </a:rPr>
                        <a:t>Adventure</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latin typeface="Times New Roman"/>
                        </a:rPr>
                        <a:t>Military</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latin typeface="Times New Roman"/>
                        </a:rPr>
                        <a:t>Youth</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latin typeface="Times New Roman"/>
                        </a:rPr>
                        <a:t>Christian</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latin typeface="Times New Roman"/>
                        </a:rPr>
                        <a:t>Other</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9087">
                <a:tc>
                  <a:txBody>
                    <a:bodyPr/>
                    <a:lstStyle/>
                    <a:p>
                      <a:pPr algn="l" fontAlgn="ctr"/>
                      <a:r>
                        <a:rPr lang="en-US" sz="1400" b="0" i="0" u="none" strike="noStrike" dirty="0">
                          <a:solidFill>
                            <a:srgbClr val="000000"/>
                          </a:solidFill>
                          <a:latin typeface="Times New Roman"/>
                        </a:rPr>
                        <a:t>Plot </a:t>
                      </a:r>
                      <a:r>
                        <a:rPr lang="en-US" sz="1400" b="0" i="0" u="none" strike="noStrike" dirty="0" smtClean="0">
                          <a:solidFill>
                            <a:srgbClr val="000000"/>
                          </a:solidFill>
                          <a:latin typeface="Times New Roman"/>
                        </a:rPr>
                        <a:t>Type / Theme</a:t>
                      </a:r>
                      <a:endParaRPr lang="en-US" sz="1400" b="0" i="0" u="none" strike="noStrike" dirty="0">
                        <a:solidFill>
                          <a:srgbClr val="000000"/>
                        </a:solidFill>
                        <a:latin typeface="Times New Roman"/>
                      </a:endParaRP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sz="1100" b="0" i="0" u="none" strike="noStrike" dirty="0">
                          <a:solidFill>
                            <a:srgbClr val="000000"/>
                          </a:solidFill>
                          <a:latin typeface="Times New Roman"/>
                        </a:rPr>
                        <a:t>Happy </a:t>
                      </a:r>
                      <a:r>
                        <a:rPr lang="en-US" sz="1100" b="1" i="0" u="none" strike="noStrike" dirty="0">
                          <a:solidFill>
                            <a:srgbClr val="000000"/>
                          </a:solidFill>
                          <a:latin typeface="Times New Roman"/>
                        </a:rPr>
                        <a:t>/ </a:t>
                      </a:r>
                      <a:r>
                        <a:rPr lang="en-US" sz="1100" b="1" i="0" u="none" strike="noStrike" dirty="0">
                          <a:solidFill>
                            <a:srgbClr val="FF0000"/>
                          </a:solidFill>
                          <a:latin typeface="Times New Roman"/>
                        </a:rPr>
                        <a:t>Tragedy</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100" b="0" i="0" u="none" strike="noStrike">
                          <a:solidFill>
                            <a:srgbClr val="000000"/>
                          </a:solidFill>
                          <a:latin typeface="Times New Roman"/>
                        </a:rPr>
                        <a:t>Good / Evil</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100" b="0" i="0" u="none" strike="noStrike">
                          <a:solidFill>
                            <a:srgbClr val="000000"/>
                          </a:solidFill>
                          <a:latin typeface="Times New Roman"/>
                        </a:rPr>
                        <a:t>A Quest</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100" b="0" i="0" u="none" strike="noStrike">
                          <a:solidFill>
                            <a:srgbClr val="000000"/>
                          </a:solidFill>
                          <a:latin typeface="Times New Roman"/>
                        </a:rPr>
                        <a:t>Journey</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100" b="0" i="0" u="none" strike="noStrike">
                          <a:solidFill>
                            <a:srgbClr val="000000"/>
                          </a:solidFill>
                          <a:latin typeface="Times New Roman"/>
                        </a:rPr>
                        <a:t>Rages/riches</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100" b="0" i="0" u="none" strike="noStrike" dirty="0">
                          <a:solidFill>
                            <a:schemeClr val="bg1"/>
                          </a:solidFill>
                          <a:latin typeface="Times New Roman"/>
                        </a:rPr>
                        <a:t>Coming of age</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solidFill>
                  </a:tcPr>
                </a:tc>
                <a:tc hMerge="1">
                  <a:txBody>
                    <a:bodyPr/>
                    <a:lstStyle/>
                    <a:p>
                      <a:endParaRPr lang="en-US"/>
                    </a:p>
                  </a:txBody>
                  <a:tcPr/>
                </a:tc>
                <a:tc gridSpan="2">
                  <a:txBody>
                    <a:bodyPr/>
                    <a:lstStyle/>
                    <a:p>
                      <a:pPr algn="ctr" fontAlgn="ctr"/>
                      <a:r>
                        <a:rPr lang="en-US" sz="1100" b="0" i="0" u="none" strike="noStrike">
                          <a:solidFill>
                            <a:srgbClr val="000000"/>
                          </a:solidFill>
                          <a:latin typeface="Times New Roman"/>
                        </a:rPr>
                        <a:t>Rebirth</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100" b="0" i="0" u="none" strike="noStrike" dirty="0">
                          <a:solidFill>
                            <a:srgbClr val="000000"/>
                          </a:solidFill>
                          <a:latin typeface="Times New Roman"/>
                        </a:rPr>
                        <a:t>Fall</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449087">
                <a:tc>
                  <a:txBody>
                    <a:bodyPr/>
                    <a:lstStyle/>
                    <a:p>
                      <a:pPr algn="l" fontAlgn="ctr"/>
                      <a:r>
                        <a:rPr lang="en-US" sz="1400" b="0" i="0" u="none" strike="noStrike" dirty="0" smtClean="0">
                          <a:solidFill>
                            <a:srgbClr val="000000"/>
                          </a:solidFill>
                          <a:latin typeface="Times New Roman"/>
                        </a:rPr>
                        <a:t>Narrative</a:t>
                      </a:r>
                      <a:endParaRPr lang="en-US" sz="1400" b="0" i="0" u="none" strike="noStrike" dirty="0">
                        <a:solidFill>
                          <a:srgbClr val="000000"/>
                        </a:solidFill>
                        <a:latin typeface="Times New Roman"/>
                      </a:endParaRP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16">
                  <a:txBody>
                    <a:bodyPr/>
                    <a:lstStyle/>
                    <a:p>
                      <a:pPr algn="ctr" fontAlgn="b"/>
                      <a:endParaRPr lang="en-US" sz="500" b="0" i="0" u="none" strike="noStrike" dirty="0">
                        <a:solidFill>
                          <a:srgbClr val="000000"/>
                        </a:solidFill>
                        <a:latin typeface="Times New Roman"/>
                      </a:endParaRPr>
                    </a:p>
                  </a:txBody>
                  <a:tcPr marL="3683" marR="3683" marT="368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69436">
                <a:tc>
                  <a:txBody>
                    <a:bodyPr/>
                    <a:lstStyle/>
                    <a:p>
                      <a:pPr algn="l" fontAlgn="ctr"/>
                      <a:r>
                        <a:rPr lang="en-US" sz="1400" b="0" i="0" u="none" strike="noStrike">
                          <a:solidFill>
                            <a:srgbClr val="000000"/>
                          </a:solidFill>
                          <a:latin typeface="Times New Roman"/>
                        </a:rPr>
                        <a:t>Setting</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8">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b="0" i="0" u="none" strike="noStrike" dirty="0" smtClean="0">
                          <a:solidFill>
                            <a:srgbClr val="000000"/>
                          </a:solidFill>
                          <a:latin typeface="Times New Roman"/>
                        </a:rPr>
                        <a:t>An</a:t>
                      </a:r>
                      <a:r>
                        <a:rPr lang="en-US" sz="1400" b="0" i="0" u="none" strike="noStrike" baseline="0" dirty="0" smtClean="0">
                          <a:solidFill>
                            <a:srgbClr val="000000"/>
                          </a:solidFill>
                          <a:latin typeface="Times New Roman"/>
                        </a:rPr>
                        <a:t> Eastern Prep School in 1942</a:t>
                      </a:r>
                      <a:endParaRPr lang="en-US" sz="1400" b="0" i="0" u="none" strike="noStrike" dirty="0" smtClean="0">
                        <a:solidFill>
                          <a:srgbClr val="000000"/>
                        </a:solidFill>
                        <a:latin typeface="Times New Roman"/>
                      </a:endParaRP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1400" b="0" i="0" u="none" strike="noStrike" dirty="0" smtClean="0">
                          <a:solidFill>
                            <a:srgbClr val="000000"/>
                          </a:solidFill>
                          <a:latin typeface="Times New Roman"/>
                        </a:rPr>
                        <a:t>Opens</a:t>
                      </a:r>
                      <a:r>
                        <a:rPr lang="en-US" sz="1400" b="0" i="0" u="none" strike="noStrike" baseline="0" dirty="0" smtClean="0">
                          <a:solidFill>
                            <a:srgbClr val="000000"/>
                          </a:solidFill>
                          <a:latin typeface="Times New Roman"/>
                        </a:rPr>
                        <a:t> </a:t>
                      </a:r>
                      <a:r>
                        <a:rPr lang="en-US" sz="1400" b="0" i="0" u="none" strike="noStrike" dirty="0" smtClean="0">
                          <a:solidFill>
                            <a:srgbClr val="000000"/>
                          </a:solidFill>
                          <a:latin typeface="Times New Roman"/>
                        </a:rPr>
                        <a:t>in 1958</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1200" b="0" i="0" u="none" strike="noStrike" dirty="0" smtClean="0">
                          <a:solidFill>
                            <a:srgbClr val="000000"/>
                          </a:solidFill>
                          <a:latin typeface="Times New Roman"/>
                        </a:rPr>
                        <a:t>Told</a:t>
                      </a:r>
                      <a:r>
                        <a:rPr lang="en-US" sz="1200" b="0" i="0" u="none" strike="noStrike" baseline="0" dirty="0" smtClean="0">
                          <a:solidFill>
                            <a:srgbClr val="000000"/>
                          </a:solidFill>
                          <a:latin typeface="Times New Roman"/>
                        </a:rPr>
                        <a:t> in flashback</a:t>
                      </a:r>
                      <a:r>
                        <a:rPr lang="en-US" sz="1200" b="0" i="0" u="none" strike="noStrike" dirty="0">
                          <a:solidFill>
                            <a:srgbClr val="000000"/>
                          </a:solidFill>
                          <a:latin typeface="Times New Roman"/>
                        </a:rPr>
                        <a:t> </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488784">
                <a:tc>
                  <a:txBody>
                    <a:bodyPr/>
                    <a:lstStyle/>
                    <a:p>
                      <a:pPr algn="l" fontAlgn="ctr"/>
                      <a:r>
                        <a:rPr lang="en-US" sz="1400" b="0" i="0" u="none" strike="noStrike">
                          <a:solidFill>
                            <a:srgbClr val="000000"/>
                          </a:solidFill>
                          <a:latin typeface="Times New Roman"/>
                        </a:rPr>
                        <a:t>Opening scene</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8">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latin typeface="Times New Roman"/>
                        </a:rPr>
                        <a:t>Man returns to his high school after 15 years</a:t>
                      </a:r>
                    </a:p>
                    <a:p>
                      <a:pPr marL="0" marR="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latin typeface="Times New Roman"/>
                        </a:rPr>
                        <a:t>He visits two sites where</a:t>
                      </a:r>
                      <a:r>
                        <a:rPr lang="en-US" sz="1200" b="0" i="0" u="none" strike="noStrike" baseline="0" dirty="0" smtClean="0">
                          <a:solidFill>
                            <a:srgbClr val="000000"/>
                          </a:solidFill>
                          <a:latin typeface="Times New Roman"/>
                        </a:rPr>
                        <a:t> he </a:t>
                      </a:r>
                      <a:r>
                        <a:rPr lang="en-US" sz="1200" b="0" i="0" u="none" strike="noStrike" baseline="0" dirty="0" err="1" smtClean="0">
                          <a:solidFill>
                            <a:srgbClr val="000000"/>
                          </a:solidFill>
                          <a:latin typeface="Times New Roman"/>
                        </a:rPr>
                        <a:t>experinces</a:t>
                      </a:r>
                      <a:r>
                        <a:rPr lang="en-US" sz="1200" b="0" i="0" u="none" strike="noStrike" dirty="0" smtClean="0">
                          <a:solidFill>
                            <a:srgbClr val="000000"/>
                          </a:solidFill>
                          <a:latin typeface="Times New Roman"/>
                        </a:rPr>
                        <a:t> obvious emotion</a:t>
                      </a:r>
                      <a:endParaRPr lang="en-US" sz="1200" b="0" i="0" u="none" strike="noStrike" dirty="0">
                        <a:solidFill>
                          <a:srgbClr val="000000"/>
                        </a:solidFill>
                        <a:latin typeface="Times New Roman"/>
                      </a:endParaRP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8">
                  <a:txBody>
                    <a:bodyPr/>
                    <a:lstStyle/>
                    <a:p>
                      <a:pPr algn="ctr" fontAlgn="b"/>
                      <a:r>
                        <a:rPr lang="en-US" sz="1200" b="0" i="0" u="none" strike="noStrike" dirty="0" smtClean="0">
                          <a:solidFill>
                            <a:srgbClr val="000000"/>
                          </a:solidFill>
                          <a:latin typeface="Times New Roman"/>
                        </a:rPr>
                        <a:t>It is 1942, a boy (the man) begins prep school</a:t>
                      </a:r>
                      <a:r>
                        <a:rPr lang="en-US" sz="1200" b="0" i="0" u="none" strike="noStrike" baseline="0" dirty="0" smtClean="0">
                          <a:solidFill>
                            <a:srgbClr val="000000"/>
                          </a:solidFill>
                          <a:latin typeface="Times New Roman"/>
                        </a:rPr>
                        <a:t> </a:t>
                      </a:r>
                    </a:p>
                    <a:p>
                      <a:pPr algn="ctr" fontAlgn="b"/>
                      <a:r>
                        <a:rPr lang="en-US" sz="1200" b="0" i="0" u="none" strike="noStrike" baseline="0" dirty="0" smtClean="0">
                          <a:solidFill>
                            <a:srgbClr val="000000"/>
                          </a:solidFill>
                          <a:latin typeface="Times New Roman"/>
                        </a:rPr>
                        <a:t>meets his roommate- they become best friends</a:t>
                      </a:r>
                      <a:r>
                        <a:rPr lang="en-US" sz="1200" b="0" i="0" u="none" strike="noStrike" dirty="0">
                          <a:solidFill>
                            <a:srgbClr val="000000"/>
                          </a:solidFill>
                          <a:latin typeface="Times New Roman"/>
                        </a:rPr>
                        <a:t> </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49087">
                <a:tc>
                  <a:txBody>
                    <a:bodyPr/>
                    <a:lstStyle/>
                    <a:p>
                      <a:pPr algn="l" fontAlgn="ctr"/>
                      <a:r>
                        <a:rPr lang="en-US" sz="1400" b="0" i="0" u="none" strike="noStrike" dirty="0" smtClean="0">
                          <a:solidFill>
                            <a:srgbClr val="000000"/>
                          </a:solidFill>
                          <a:latin typeface="Times New Roman"/>
                        </a:rPr>
                        <a:t>Second Act</a:t>
                      </a:r>
                      <a:endParaRPr lang="en-US" sz="1400" b="0" i="0" u="none" strike="noStrike" dirty="0">
                        <a:solidFill>
                          <a:srgbClr val="000000"/>
                        </a:solidFill>
                        <a:latin typeface="Times New Roman"/>
                      </a:endParaRP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8">
                  <a:txBody>
                    <a:bodyPr/>
                    <a:lstStyle/>
                    <a:p>
                      <a:pPr algn="ctr" fontAlgn="b"/>
                      <a:endParaRPr lang="en-US" sz="500" b="0" i="0" u="none" strike="noStrike" dirty="0">
                        <a:solidFill>
                          <a:srgbClr val="000000"/>
                        </a:solidFill>
                        <a:latin typeface="Times New Roman"/>
                      </a:endParaRPr>
                    </a:p>
                  </a:txBody>
                  <a:tcPr marL="3683" marR="3683" marT="36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8">
                  <a:txBody>
                    <a:bodyPr/>
                    <a:lstStyle/>
                    <a:p>
                      <a:pPr algn="ctr" fontAlgn="b"/>
                      <a:endParaRPr lang="en-US" sz="500" b="0" i="0" u="none" strike="noStrike" dirty="0">
                        <a:solidFill>
                          <a:srgbClr val="000000"/>
                        </a:solidFill>
                        <a:latin typeface="Times New Roman"/>
                      </a:endParaRPr>
                    </a:p>
                  </a:txBody>
                  <a:tcPr marL="3683" marR="3683" marT="36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49087">
                <a:tc>
                  <a:txBody>
                    <a:bodyPr/>
                    <a:lstStyle/>
                    <a:p>
                      <a:pPr algn="l" fontAlgn="ctr"/>
                      <a:r>
                        <a:rPr lang="en-US" sz="1400" b="0" i="0" u="none" strike="noStrike" dirty="0" smtClean="0">
                          <a:solidFill>
                            <a:srgbClr val="000000"/>
                          </a:solidFill>
                          <a:latin typeface="Times New Roman"/>
                        </a:rPr>
                        <a:t>Third Act</a:t>
                      </a:r>
                      <a:endParaRPr lang="en-US" sz="1400" b="0" i="0" u="none" strike="noStrike" dirty="0">
                        <a:solidFill>
                          <a:srgbClr val="000000"/>
                        </a:solidFill>
                        <a:latin typeface="Times New Roman"/>
                      </a:endParaRP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8">
                  <a:txBody>
                    <a:bodyPr/>
                    <a:lstStyle/>
                    <a:p>
                      <a:pPr algn="ctr" fontAlgn="b"/>
                      <a:endParaRPr lang="en-US" sz="500" b="0" i="0" u="none" strike="noStrike">
                        <a:solidFill>
                          <a:srgbClr val="000000"/>
                        </a:solidFill>
                        <a:latin typeface="Times New Roman"/>
                      </a:endParaRPr>
                    </a:p>
                  </a:txBody>
                  <a:tcPr marL="3683" marR="3683" marT="36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8">
                  <a:txBody>
                    <a:bodyPr/>
                    <a:lstStyle/>
                    <a:p>
                      <a:pPr algn="ctr" fontAlgn="b"/>
                      <a:endParaRPr lang="en-US" sz="500" b="0" i="0" u="none" strike="noStrike" dirty="0">
                        <a:solidFill>
                          <a:srgbClr val="000000"/>
                        </a:solidFill>
                        <a:latin typeface="Times New Roman"/>
                      </a:endParaRPr>
                    </a:p>
                  </a:txBody>
                  <a:tcPr marL="3683" marR="3683" marT="36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49087">
                <a:tc>
                  <a:txBody>
                    <a:bodyPr/>
                    <a:lstStyle/>
                    <a:p>
                      <a:pPr algn="l" fontAlgn="ctr"/>
                      <a:r>
                        <a:rPr lang="en-US" sz="1400" b="0" i="0" u="none" strike="noStrike" dirty="0" smtClean="0">
                          <a:solidFill>
                            <a:srgbClr val="000000"/>
                          </a:solidFill>
                          <a:latin typeface="Times New Roman"/>
                        </a:rPr>
                        <a:t>Ending</a:t>
                      </a:r>
                      <a:endParaRPr lang="en-US" sz="1400" b="0" i="0" u="none" strike="noStrike" dirty="0">
                        <a:solidFill>
                          <a:srgbClr val="000000"/>
                        </a:solidFill>
                        <a:latin typeface="Times New Roman"/>
                      </a:endParaRP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8">
                  <a:txBody>
                    <a:bodyPr/>
                    <a:lstStyle/>
                    <a:p>
                      <a:pPr algn="ctr" fontAlgn="b"/>
                      <a:endParaRPr lang="en-US" sz="500" b="0" i="0" u="none" strike="noStrike">
                        <a:solidFill>
                          <a:srgbClr val="000000"/>
                        </a:solidFill>
                        <a:latin typeface="Times New Roman"/>
                      </a:endParaRPr>
                    </a:p>
                  </a:txBody>
                  <a:tcPr marL="3683" marR="3683" marT="36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8">
                  <a:txBody>
                    <a:bodyPr/>
                    <a:lstStyle/>
                    <a:p>
                      <a:pPr algn="ctr" fontAlgn="b"/>
                      <a:endParaRPr lang="en-US" sz="500" b="0" i="0" u="none" strike="noStrike" dirty="0">
                        <a:solidFill>
                          <a:srgbClr val="000000"/>
                        </a:solidFill>
                        <a:latin typeface="Times New Roman"/>
                      </a:endParaRPr>
                    </a:p>
                  </a:txBody>
                  <a:tcPr marL="3683" marR="3683" marT="36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4" name="Slide Number Placeholder 3"/>
          <p:cNvSpPr>
            <a:spLocks noGrp="1"/>
          </p:cNvSpPr>
          <p:nvPr>
            <p:ph type="sldNum" sz="quarter" idx="12"/>
          </p:nvPr>
        </p:nvSpPr>
        <p:spPr/>
        <p:txBody>
          <a:bodyPr/>
          <a:lstStyle/>
          <a:p>
            <a:fld id="{9142473A-90FA-4B42-85E2-D47AA04E95C3}" type="slidenum">
              <a:rPr lang="en-US" smtClean="0"/>
              <a:pPr/>
              <a:t>21</a:t>
            </a:fld>
            <a:endParaRPr lang="en-US" dirty="0"/>
          </a:p>
        </p:txBody>
      </p:sp>
      <p:sp>
        <p:nvSpPr>
          <p:cNvPr id="6" name="Footer Placeholder 5"/>
          <p:cNvSpPr>
            <a:spLocks noGrp="1"/>
          </p:cNvSpPr>
          <p:nvPr>
            <p:ph type="ftr" sz="quarter" idx="11"/>
          </p:nvPr>
        </p:nvSpPr>
        <p:spPr/>
        <p:txBody>
          <a:bodyPr/>
          <a:lstStyle/>
          <a:p>
            <a:r>
              <a:rPr lang="en-US" smtClean="0"/>
              <a:t>NaNoWriMo</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Idea to Plot</a:t>
            </a:r>
            <a:endParaRPr lang="en-US" dirty="0"/>
          </a:p>
        </p:txBody>
      </p:sp>
      <p:graphicFrame>
        <p:nvGraphicFramePr>
          <p:cNvPr id="5" name="Table 4"/>
          <p:cNvGraphicFramePr>
            <a:graphicFrameLocks noGrp="1"/>
          </p:cNvGraphicFramePr>
          <p:nvPr/>
        </p:nvGraphicFramePr>
        <p:xfrm>
          <a:off x="304800" y="1447800"/>
          <a:ext cx="8610606" cy="4958523"/>
        </p:xfrm>
        <a:graphic>
          <a:graphicData uri="http://schemas.openxmlformats.org/drawingml/2006/table">
            <a:tbl>
              <a:tblPr/>
              <a:tblGrid>
                <a:gridCol w="1219207"/>
                <a:gridCol w="627779"/>
                <a:gridCol w="450908"/>
                <a:gridCol w="450908"/>
                <a:gridCol w="450908"/>
                <a:gridCol w="450908"/>
                <a:gridCol w="450908"/>
                <a:gridCol w="450908"/>
                <a:gridCol w="450908"/>
                <a:gridCol w="450908"/>
                <a:gridCol w="450908"/>
                <a:gridCol w="450908"/>
                <a:gridCol w="450908"/>
                <a:gridCol w="450908"/>
                <a:gridCol w="450908"/>
                <a:gridCol w="450908"/>
                <a:gridCol w="450908"/>
              </a:tblGrid>
              <a:tr h="329309">
                <a:tc gridSpan="17">
                  <a:txBody>
                    <a:bodyPr/>
                    <a:lstStyle/>
                    <a:p>
                      <a:pPr algn="ctr" fontAlgn="b"/>
                      <a:r>
                        <a:rPr lang="en-US" sz="1800" b="0" i="0" u="none" strike="noStrike" dirty="0">
                          <a:solidFill>
                            <a:srgbClr val="000000"/>
                          </a:solidFill>
                          <a:latin typeface="Times New Roman"/>
                        </a:rPr>
                        <a:t>WRITERS WORKSHOP -  PREPARING FOR NANOWRIMO  -WORKSHEET</a:t>
                      </a:r>
                    </a:p>
                  </a:txBody>
                  <a:tcPr marL="3683" marR="3683" marT="3683"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39075">
                <a:tc>
                  <a:txBody>
                    <a:bodyPr/>
                    <a:lstStyle/>
                    <a:p>
                      <a:pPr algn="l" fontAlgn="ctr"/>
                      <a:r>
                        <a:rPr lang="en-US" sz="1400" b="0" i="0" u="none" strike="noStrike" dirty="0">
                          <a:solidFill>
                            <a:srgbClr val="000000"/>
                          </a:solidFill>
                          <a:latin typeface="Times New Roman"/>
                        </a:rPr>
                        <a:t>Idea for a story</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16">
                  <a:txBody>
                    <a:bodyPr/>
                    <a:lstStyle/>
                    <a:p>
                      <a:pPr algn="ctr" fontAlgn="b"/>
                      <a:r>
                        <a:rPr lang="en-US" sz="1200" b="0" i="0" u="none" strike="noStrike" dirty="0">
                          <a:solidFill>
                            <a:srgbClr val="000000"/>
                          </a:solidFill>
                          <a:latin typeface="Times New Roman"/>
                        </a:rPr>
                        <a:t> </a:t>
                      </a:r>
                      <a:r>
                        <a:rPr lang="en-US" sz="1200" b="0" i="0" u="none" strike="noStrike" dirty="0" smtClean="0">
                          <a:solidFill>
                            <a:srgbClr val="000000"/>
                          </a:solidFill>
                          <a:latin typeface="Times New Roman"/>
                        </a:rPr>
                        <a:t>A powerful crime</a:t>
                      </a:r>
                      <a:r>
                        <a:rPr lang="en-US" sz="1200" b="0" i="0" u="none" strike="noStrike" baseline="0" dirty="0" smtClean="0">
                          <a:solidFill>
                            <a:srgbClr val="000000"/>
                          </a:solidFill>
                          <a:latin typeface="Times New Roman"/>
                        </a:rPr>
                        <a:t> boss</a:t>
                      </a:r>
                      <a:r>
                        <a:rPr lang="en-US" sz="1200" b="0" i="0" u="none" strike="noStrike" dirty="0" smtClean="0">
                          <a:solidFill>
                            <a:srgbClr val="000000"/>
                          </a:solidFill>
                          <a:latin typeface="Times New Roman"/>
                        </a:rPr>
                        <a:t> wants</a:t>
                      </a:r>
                      <a:r>
                        <a:rPr lang="en-US" sz="1200" b="0" i="0" u="none" strike="noStrike" baseline="0" dirty="0" smtClean="0">
                          <a:solidFill>
                            <a:srgbClr val="000000"/>
                          </a:solidFill>
                          <a:latin typeface="Times New Roman"/>
                        </a:rPr>
                        <a:t> his son to live a normal life but family obligations draw him into a life of crime  </a:t>
                      </a:r>
                      <a:endParaRPr lang="en-US" sz="1200" b="0" i="0" u="none" strike="noStrike" dirty="0">
                        <a:solidFill>
                          <a:srgbClr val="000000"/>
                        </a:solidFill>
                        <a:latin typeface="Times New Roman"/>
                      </a:endParaRP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29309">
                <a:tc>
                  <a:txBody>
                    <a:bodyPr/>
                    <a:lstStyle/>
                    <a:p>
                      <a:pPr algn="l" fontAlgn="ctr"/>
                      <a:r>
                        <a:rPr lang="en-US" sz="1400" b="0" i="0" u="none" strike="noStrike" dirty="0">
                          <a:solidFill>
                            <a:srgbClr val="000000"/>
                          </a:solidFill>
                          <a:latin typeface="Times New Roman"/>
                        </a:rPr>
                        <a:t>Genre</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latin typeface="Times New Roman"/>
                        </a:rPr>
                        <a:t>Mainstream</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latin typeface="Times New Roman"/>
                        </a:rPr>
                        <a:t>Slice of life</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latin typeface="Times New Roman"/>
                        </a:rPr>
                        <a:t>Chick Lit</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latin typeface="Times New Roman"/>
                        </a:rPr>
                        <a:t>Fantasy</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latin typeface="Times New Roman"/>
                        </a:rPr>
                        <a:t>Sci </a:t>
                      </a:r>
                      <a:r>
                        <a:rPr lang="en-US" sz="800" b="0" i="0" u="none" strike="noStrike" dirty="0" err="1">
                          <a:solidFill>
                            <a:srgbClr val="000000"/>
                          </a:solidFill>
                          <a:latin typeface="Times New Roman"/>
                        </a:rPr>
                        <a:t>Fi</a:t>
                      </a:r>
                      <a:endParaRPr lang="en-US" sz="800" b="0" i="0" u="none" strike="noStrike" dirty="0">
                        <a:solidFill>
                          <a:srgbClr val="000000"/>
                        </a:solidFill>
                        <a:latin typeface="Times New Roman"/>
                      </a:endParaRP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latin typeface="Times New Roman"/>
                        </a:rPr>
                        <a:t>Mystery</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chemeClr val="bg1"/>
                          </a:solidFill>
                          <a:latin typeface="Times New Roman"/>
                        </a:rPr>
                        <a:t>Crime</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75000"/>
                      </a:schemeClr>
                    </a:solidFill>
                  </a:tcPr>
                </a:tc>
                <a:tc>
                  <a:txBody>
                    <a:bodyPr/>
                    <a:lstStyle/>
                    <a:p>
                      <a:pPr algn="ctr" fontAlgn="ctr"/>
                      <a:r>
                        <a:rPr lang="en-US" sz="800" b="0" i="0" u="none" strike="noStrike">
                          <a:solidFill>
                            <a:srgbClr val="000000"/>
                          </a:solidFill>
                          <a:latin typeface="Times New Roman"/>
                        </a:rPr>
                        <a:t>Horror</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latin typeface="Times New Roman"/>
                        </a:rPr>
                        <a:t>Suspense</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latin typeface="Times New Roman"/>
                        </a:rPr>
                        <a:t>Thriller</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latin typeface="Times New Roman"/>
                        </a:rPr>
                        <a:t>Romance</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latin typeface="Times New Roman"/>
                        </a:rPr>
                        <a:t>Adventure</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latin typeface="Times New Roman"/>
                        </a:rPr>
                        <a:t>Military</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latin typeface="Times New Roman"/>
                        </a:rPr>
                        <a:t>Youth</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latin typeface="Times New Roman"/>
                        </a:rPr>
                        <a:t>Christian</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latin typeface="Times New Roman"/>
                        </a:rPr>
                        <a:t>Other</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9309">
                <a:tc>
                  <a:txBody>
                    <a:bodyPr/>
                    <a:lstStyle/>
                    <a:p>
                      <a:pPr algn="l" fontAlgn="ctr"/>
                      <a:r>
                        <a:rPr lang="en-US" sz="1400" b="0" i="0" u="none" strike="noStrike" dirty="0">
                          <a:solidFill>
                            <a:srgbClr val="000000"/>
                          </a:solidFill>
                          <a:latin typeface="Times New Roman"/>
                        </a:rPr>
                        <a:t>Plot </a:t>
                      </a:r>
                      <a:r>
                        <a:rPr lang="en-US" sz="1400" b="0" i="0" u="none" strike="noStrike" dirty="0" smtClean="0">
                          <a:solidFill>
                            <a:srgbClr val="000000"/>
                          </a:solidFill>
                          <a:latin typeface="Times New Roman"/>
                        </a:rPr>
                        <a:t>Type / Theme</a:t>
                      </a:r>
                      <a:endParaRPr lang="en-US" sz="1400" b="0" i="0" u="none" strike="noStrike" dirty="0">
                        <a:solidFill>
                          <a:srgbClr val="000000"/>
                        </a:solidFill>
                        <a:latin typeface="Times New Roman"/>
                      </a:endParaRP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sz="1100" b="0" i="0" u="none" strike="noStrike" dirty="0">
                          <a:solidFill>
                            <a:srgbClr val="000000"/>
                          </a:solidFill>
                          <a:latin typeface="Times New Roman"/>
                        </a:rPr>
                        <a:t>Happy </a:t>
                      </a:r>
                      <a:r>
                        <a:rPr lang="en-US" sz="1100" b="0" i="0" u="none" strike="noStrike" dirty="0">
                          <a:solidFill>
                            <a:srgbClr val="FF0000"/>
                          </a:solidFill>
                          <a:latin typeface="Times New Roman"/>
                        </a:rPr>
                        <a:t>/ Tragedy</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100" b="0" i="0" u="none" strike="noStrike">
                          <a:solidFill>
                            <a:srgbClr val="000000"/>
                          </a:solidFill>
                          <a:latin typeface="Times New Roman"/>
                        </a:rPr>
                        <a:t>Good / Evil</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100" b="0" i="0" u="none" strike="noStrike">
                          <a:solidFill>
                            <a:srgbClr val="000000"/>
                          </a:solidFill>
                          <a:latin typeface="Times New Roman"/>
                        </a:rPr>
                        <a:t>A Quest</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100" b="0" i="0" u="none" strike="noStrike">
                          <a:solidFill>
                            <a:srgbClr val="000000"/>
                          </a:solidFill>
                          <a:latin typeface="Times New Roman"/>
                        </a:rPr>
                        <a:t>Journey</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100" b="0" i="0" u="none" strike="noStrike" dirty="0">
                          <a:solidFill>
                            <a:srgbClr val="000000"/>
                          </a:solidFill>
                          <a:latin typeface="Times New Roman"/>
                        </a:rPr>
                        <a:t>Rages/riches</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100" b="0" i="0" u="none" strike="noStrike" dirty="0">
                          <a:solidFill>
                            <a:srgbClr val="000000"/>
                          </a:solidFill>
                          <a:latin typeface="Times New Roman"/>
                        </a:rPr>
                        <a:t>Coming of age</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100" b="0" i="0" u="none" strike="noStrike" dirty="0">
                          <a:solidFill>
                            <a:srgbClr val="000000"/>
                          </a:solidFill>
                          <a:latin typeface="Times New Roman"/>
                        </a:rPr>
                        <a:t>Rebirth</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100" b="0" i="0" u="none" strike="noStrike" dirty="0">
                          <a:solidFill>
                            <a:schemeClr val="bg1"/>
                          </a:solidFill>
                          <a:latin typeface="Times New Roman"/>
                        </a:rPr>
                        <a:t>Fall</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75000"/>
                      </a:schemeClr>
                    </a:solidFill>
                  </a:tcPr>
                </a:tc>
                <a:tc hMerge="1">
                  <a:txBody>
                    <a:bodyPr/>
                    <a:lstStyle/>
                    <a:p>
                      <a:endParaRPr lang="en-US"/>
                    </a:p>
                  </a:txBody>
                  <a:tcPr/>
                </a:tc>
              </a:tr>
              <a:tr h="417560">
                <a:tc>
                  <a:txBody>
                    <a:bodyPr/>
                    <a:lstStyle/>
                    <a:p>
                      <a:pPr algn="l" fontAlgn="ctr"/>
                      <a:r>
                        <a:rPr lang="en-US" sz="1400" b="0" i="0" u="none" strike="noStrike" dirty="0" smtClean="0">
                          <a:solidFill>
                            <a:srgbClr val="000000"/>
                          </a:solidFill>
                          <a:latin typeface="Times New Roman"/>
                        </a:rPr>
                        <a:t>Narrative</a:t>
                      </a:r>
                      <a:endParaRPr lang="en-US" sz="1400" b="0" i="0" u="none" strike="noStrike" dirty="0">
                        <a:solidFill>
                          <a:srgbClr val="000000"/>
                        </a:solidFill>
                        <a:latin typeface="Times New Roman"/>
                      </a:endParaRP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16">
                  <a:txBody>
                    <a:bodyPr/>
                    <a:lstStyle/>
                    <a:p>
                      <a:pPr algn="ctr" fontAlgn="b"/>
                      <a:r>
                        <a:rPr lang="en-US" sz="1400" b="0" i="0" u="none" strike="noStrike" dirty="0" smtClean="0">
                          <a:solidFill>
                            <a:srgbClr val="000000"/>
                          </a:solidFill>
                          <a:latin typeface="Times New Roman"/>
                        </a:rPr>
                        <a:t>The youngest son of a crime boss is being</a:t>
                      </a:r>
                      <a:r>
                        <a:rPr lang="en-US" sz="1400" b="0" i="0" u="none" strike="noStrike" baseline="0" dirty="0" smtClean="0">
                          <a:solidFill>
                            <a:srgbClr val="000000"/>
                          </a:solidFill>
                          <a:latin typeface="Times New Roman"/>
                        </a:rPr>
                        <a:t> prepared for the straight life when his father is gunned down and he must avenge his father and take over the family business </a:t>
                      </a:r>
                      <a:r>
                        <a:rPr lang="en-US" sz="1400" b="0" i="0" u="none" strike="noStrike" dirty="0">
                          <a:solidFill>
                            <a:srgbClr val="000000"/>
                          </a:solidFill>
                          <a:latin typeface="Times New Roman"/>
                        </a:rPr>
                        <a:t> </a:t>
                      </a:r>
                    </a:p>
                  </a:txBody>
                  <a:tcPr marL="3683" marR="3683" marT="36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29309">
                <a:tc>
                  <a:txBody>
                    <a:bodyPr/>
                    <a:lstStyle/>
                    <a:p>
                      <a:pPr algn="l" fontAlgn="ctr"/>
                      <a:r>
                        <a:rPr lang="en-US" sz="1400" b="0" i="0" u="none" strike="noStrike">
                          <a:solidFill>
                            <a:srgbClr val="000000"/>
                          </a:solidFill>
                          <a:latin typeface="Times New Roman"/>
                        </a:rPr>
                        <a:t>Setting</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8">
                  <a:txBody>
                    <a:bodyPr/>
                    <a:lstStyle/>
                    <a:p>
                      <a:pPr algn="ctr" fontAlgn="b"/>
                      <a:r>
                        <a:rPr lang="en-US" sz="1400" b="0" i="0" u="none" strike="noStrike" dirty="0" smtClean="0">
                          <a:solidFill>
                            <a:srgbClr val="000000"/>
                          </a:solidFill>
                          <a:latin typeface="Times New Roman"/>
                        </a:rPr>
                        <a:t>New</a:t>
                      </a:r>
                      <a:r>
                        <a:rPr lang="en-US" sz="1400" b="0" i="0" u="none" strike="noStrike" baseline="0" dirty="0" smtClean="0">
                          <a:solidFill>
                            <a:srgbClr val="000000"/>
                          </a:solidFill>
                          <a:latin typeface="Times New Roman"/>
                        </a:rPr>
                        <a:t> York and Long Island 1946- 1950</a:t>
                      </a:r>
                      <a:r>
                        <a:rPr lang="en-US" sz="1400" b="0" i="0" u="none" strike="noStrike" dirty="0">
                          <a:solidFill>
                            <a:srgbClr val="000000"/>
                          </a:solidFill>
                          <a:latin typeface="Times New Roman"/>
                        </a:rPr>
                        <a:t> </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1400" b="0" i="0" u="none" strike="noStrike" dirty="0">
                          <a:solidFill>
                            <a:srgbClr val="000000"/>
                          </a:solidFill>
                          <a:latin typeface="Times New Roman"/>
                        </a:rPr>
                        <a:t> </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1400" b="0" i="0" u="none" strike="noStrike" dirty="0">
                          <a:solidFill>
                            <a:srgbClr val="000000"/>
                          </a:solidFill>
                          <a:latin typeface="Times New Roman"/>
                        </a:rPr>
                        <a:t> </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417560">
                <a:tc>
                  <a:txBody>
                    <a:bodyPr/>
                    <a:lstStyle/>
                    <a:p>
                      <a:pPr algn="l" fontAlgn="ctr"/>
                      <a:r>
                        <a:rPr lang="en-US" sz="1400" b="0" i="0" u="none" strike="noStrike">
                          <a:solidFill>
                            <a:srgbClr val="000000"/>
                          </a:solidFill>
                          <a:latin typeface="Times New Roman"/>
                        </a:rPr>
                        <a:t>Opening scene</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8">
                  <a:txBody>
                    <a:bodyPr/>
                    <a:lstStyle/>
                    <a:p>
                      <a:pPr algn="ctr" fontAlgn="b"/>
                      <a:endParaRPr lang="en-US" sz="1400" b="0" i="0" u="none" strike="noStrike" dirty="0">
                        <a:solidFill>
                          <a:srgbClr val="000000"/>
                        </a:solidFill>
                        <a:latin typeface="Times New Roman"/>
                      </a:endParaRP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8">
                  <a:txBody>
                    <a:bodyPr/>
                    <a:lstStyle/>
                    <a:p>
                      <a:pPr algn="ctr" fontAlgn="b"/>
                      <a:endParaRPr lang="en-US" sz="1400" b="0" i="0" u="none" strike="noStrike" dirty="0">
                        <a:solidFill>
                          <a:srgbClr val="000000"/>
                        </a:solidFill>
                        <a:latin typeface="Times New Roman"/>
                      </a:endParaRPr>
                    </a:p>
                  </a:txBody>
                  <a:tcPr marL="3683" marR="3683" marT="36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24553">
                <a:tc>
                  <a:txBody>
                    <a:bodyPr/>
                    <a:lstStyle/>
                    <a:p>
                      <a:pPr algn="l" fontAlgn="ctr"/>
                      <a:r>
                        <a:rPr lang="en-US" sz="1400" b="0" i="0" u="none" strike="noStrike" dirty="0" smtClean="0">
                          <a:solidFill>
                            <a:srgbClr val="000000"/>
                          </a:solidFill>
                          <a:latin typeface="Times New Roman"/>
                        </a:rPr>
                        <a:t>Second Act</a:t>
                      </a:r>
                      <a:endParaRPr lang="en-US" sz="1400" b="0" i="0" u="none" strike="noStrike" dirty="0">
                        <a:solidFill>
                          <a:srgbClr val="000000"/>
                        </a:solidFill>
                        <a:latin typeface="Times New Roman"/>
                      </a:endParaRP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8">
                  <a:txBody>
                    <a:bodyPr/>
                    <a:lstStyle/>
                    <a:p>
                      <a:pPr algn="ctr" fontAlgn="b"/>
                      <a:endParaRPr lang="en-US" sz="1400" b="0" i="0" u="none" strike="noStrike" dirty="0">
                        <a:solidFill>
                          <a:srgbClr val="000000"/>
                        </a:solidFill>
                        <a:latin typeface="Times New Roman"/>
                      </a:endParaRPr>
                    </a:p>
                  </a:txBody>
                  <a:tcPr marL="3683" marR="3683" marT="368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8">
                  <a:txBody>
                    <a:bodyPr/>
                    <a:lstStyle/>
                    <a:p>
                      <a:pPr algn="ctr" fontAlgn="b"/>
                      <a:endParaRPr lang="en-US" sz="1400" b="0" i="0" u="none" strike="noStrike" dirty="0">
                        <a:solidFill>
                          <a:srgbClr val="000000"/>
                        </a:solidFill>
                        <a:latin typeface="Times New Roman"/>
                      </a:endParaRPr>
                    </a:p>
                  </a:txBody>
                  <a:tcPr marL="3683" marR="3683" marT="36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930123">
                <a:tc>
                  <a:txBody>
                    <a:bodyPr/>
                    <a:lstStyle/>
                    <a:p>
                      <a:pPr algn="l" fontAlgn="ctr"/>
                      <a:r>
                        <a:rPr lang="en-US" sz="1400" b="0" i="0" u="none" strike="noStrike" dirty="0" smtClean="0">
                          <a:solidFill>
                            <a:srgbClr val="000000"/>
                          </a:solidFill>
                          <a:latin typeface="Times New Roman"/>
                        </a:rPr>
                        <a:t>Third Act</a:t>
                      </a:r>
                      <a:endParaRPr lang="en-US" sz="1400" b="0" i="0" u="none" strike="noStrike" dirty="0">
                        <a:solidFill>
                          <a:srgbClr val="000000"/>
                        </a:solidFill>
                        <a:latin typeface="Times New Roman"/>
                      </a:endParaRP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8">
                  <a:txBody>
                    <a:bodyPr/>
                    <a:lstStyle/>
                    <a:p>
                      <a:pPr algn="ctr" fontAlgn="b"/>
                      <a:endParaRPr lang="en-US" sz="1400" b="0" i="0" u="none" strike="noStrike" dirty="0" smtClean="0">
                        <a:solidFill>
                          <a:srgbClr val="000000"/>
                        </a:solidFill>
                        <a:latin typeface="Times New Roman"/>
                      </a:endParaRPr>
                    </a:p>
                  </a:txBody>
                  <a:tcPr marL="3683" marR="3683" marT="368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8">
                  <a:txBody>
                    <a:bodyPr/>
                    <a:lstStyle/>
                    <a:p>
                      <a:pPr algn="ctr" fontAlgn="b"/>
                      <a:endParaRPr lang="en-US" sz="1400" b="0" i="0" u="none" strike="noStrike" dirty="0" smtClean="0">
                        <a:solidFill>
                          <a:srgbClr val="000000"/>
                        </a:solidFill>
                        <a:latin typeface="Times New Roman"/>
                      </a:endParaRPr>
                    </a:p>
                  </a:txBody>
                  <a:tcPr marL="3683" marR="3683" marT="368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98479">
                <a:tc>
                  <a:txBody>
                    <a:bodyPr/>
                    <a:lstStyle/>
                    <a:p>
                      <a:pPr algn="l" fontAlgn="ctr"/>
                      <a:r>
                        <a:rPr lang="en-US" sz="1400" b="0" i="0" u="none" strike="noStrike" dirty="0" smtClean="0">
                          <a:solidFill>
                            <a:srgbClr val="000000"/>
                          </a:solidFill>
                          <a:latin typeface="Times New Roman"/>
                        </a:rPr>
                        <a:t>Ending</a:t>
                      </a:r>
                      <a:endParaRPr lang="en-US" sz="1400" b="0" i="0" u="none" strike="noStrike" dirty="0">
                        <a:solidFill>
                          <a:srgbClr val="000000"/>
                        </a:solidFill>
                        <a:latin typeface="Times New Roman"/>
                      </a:endParaRP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8">
                  <a:txBody>
                    <a:bodyPr/>
                    <a:lstStyle/>
                    <a:p>
                      <a:pPr algn="ctr" fontAlgn="b"/>
                      <a:endParaRPr lang="en-US" sz="500" b="0" i="0" u="none" strike="noStrike" dirty="0">
                        <a:solidFill>
                          <a:srgbClr val="000000"/>
                        </a:solidFill>
                        <a:latin typeface="Times New Roman"/>
                      </a:endParaRPr>
                    </a:p>
                  </a:txBody>
                  <a:tcPr marL="3683" marR="3683" marT="36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8">
                  <a:txBody>
                    <a:bodyPr/>
                    <a:lstStyle/>
                    <a:p>
                      <a:pPr algn="ctr" fontAlgn="b"/>
                      <a:endParaRPr lang="en-US" sz="500" b="0" i="0" u="none" strike="noStrike" dirty="0">
                        <a:solidFill>
                          <a:srgbClr val="000000"/>
                        </a:solidFill>
                        <a:latin typeface="Times New Roman"/>
                      </a:endParaRPr>
                    </a:p>
                  </a:txBody>
                  <a:tcPr marL="3683" marR="3683" marT="36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4" name="Slide Number Placeholder 3"/>
          <p:cNvSpPr>
            <a:spLocks noGrp="1"/>
          </p:cNvSpPr>
          <p:nvPr>
            <p:ph type="sldNum" sz="quarter" idx="12"/>
          </p:nvPr>
        </p:nvSpPr>
        <p:spPr/>
        <p:txBody>
          <a:bodyPr/>
          <a:lstStyle/>
          <a:p>
            <a:fld id="{9142473A-90FA-4B42-85E2-D47AA04E95C3}" type="slidenum">
              <a:rPr lang="en-US" smtClean="0"/>
              <a:pPr/>
              <a:t>22</a:t>
            </a:fld>
            <a:endParaRPr lang="en-US" dirty="0"/>
          </a:p>
        </p:txBody>
      </p:sp>
      <p:sp>
        <p:nvSpPr>
          <p:cNvPr id="6" name="Footer Placeholder 5"/>
          <p:cNvSpPr>
            <a:spLocks noGrp="1"/>
          </p:cNvSpPr>
          <p:nvPr>
            <p:ph type="ftr" sz="quarter" idx="11"/>
          </p:nvPr>
        </p:nvSpPr>
        <p:spPr/>
        <p:txBody>
          <a:bodyPr/>
          <a:lstStyle/>
          <a:p>
            <a:r>
              <a:rPr lang="en-US" smtClean="0"/>
              <a:t>NaNoWriMo</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Idea to Plot</a:t>
            </a:r>
            <a:endParaRPr lang="en-US" dirty="0"/>
          </a:p>
        </p:txBody>
      </p:sp>
      <p:graphicFrame>
        <p:nvGraphicFramePr>
          <p:cNvPr id="5" name="Table 4"/>
          <p:cNvGraphicFramePr>
            <a:graphicFrameLocks noGrp="1"/>
          </p:cNvGraphicFramePr>
          <p:nvPr/>
        </p:nvGraphicFramePr>
        <p:xfrm>
          <a:off x="304800" y="1447800"/>
          <a:ext cx="8610606" cy="5012060"/>
        </p:xfrm>
        <a:graphic>
          <a:graphicData uri="http://schemas.openxmlformats.org/drawingml/2006/table">
            <a:tbl>
              <a:tblPr/>
              <a:tblGrid>
                <a:gridCol w="1219207"/>
                <a:gridCol w="627779"/>
                <a:gridCol w="450908"/>
                <a:gridCol w="450908"/>
                <a:gridCol w="450908"/>
                <a:gridCol w="450908"/>
                <a:gridCol w="450908"/>
                <a:gridCol w="450908"/>
                <a:gridCol w="450908"/>
                <a:gridCol w="450908"/>
                <a:gridCol w="450908"/>
                <a:gridCol w="450908"/>
                <a:gridCol w="450908"/>
                <a:gridCol w="450908"/>
                <a:gridCol w="450908"/>
                <a:gridCol w="450908"/>
                <a:gridCol w="450908"/>
              </a:tblGrid>
              <a:tr h="329309">
                <a:tc gridSpan="17">
                  <a:txBody>
                    <a:bodyPr/>
                    <a:lstStyle/>
                    <a:p>
                      <a:pPr algn="ctr" fontAlgn="b"/>
                      <a:r>
                        <a:rPr lang="en-US" sz="1800" b="0" i="0" u="none" strike="noStrike" dirty="0">
                          <a:solidFill>
                            <a:srgbClr val="000000"/>
                          </a:solidFill>
                          <a:latin typeface="Times New Roman"/>
                        </a:rPr>
                        <a:t>WRITERS WORKSHOP -  PREPARING FOR NANOWRIMO  -WORKSHEET</a:t>
                      </a:r>
                    </a:p>
                  </a:txBody>
                  <a:tcPr marL="3683" marR="3683" marT="3683"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39075">
                <a:tc>
                  <a:txBody>
                    <a:bodyPr/>
                    <a:lstStyle/>
                    <a:p>
                      <a:pPr algn="l" fontAlgn="ctr"/>
                      <a:r>
                        <a:rPr lang="en-US" sz="1400" b="0" i="0" u="none" strike="noStrike" dirty="0">
                          <a:solidFill>
                            <a:srgbClr val="000000"/>
                          </a:solidFill>
                          <a:latin typeface="Times New Roman"/>
                        </a:rPr>
                        <a:t>Idea for a story</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16">
                  <a:txBody>
                    <a:bodyPr/>
                    <a:lstStyle/>
                    <a:p>
                      <a:pPr algn="ctr" fontAlgn="b"/>
                      <a:r>
                        <a:rPr lang="en-US" sz="1200" b="0" i="0" u="none" strike="noStrike" dirty="0">
                          <a:solidFill>
                            <a:srgbClr val="000000"/>
                          </a:solidFill>
                          <a:latin typeface="Times New Roman"/>
                        </a:rPr>
                        <a:t> </a:t>
                      </a:r>
                      <a:r>
                        <a:rPr lang="en-US" sz="1200" b="0" i="0" u="none" strike="noStrike" dirty="0" smtClean="0">
                          <a:solidFill>
                            <a:srgbClr val="000000"/>
                          </a:solidFill>
                          <a:latin typeface="Times New Roman"/>
                        </a:rPr>
                        <a:t>A powerful crime</a:t>
                      </a:r>
                      <a:r>
                        <a:rPr lang="en-US" sz="1200" b="0" i="0" u="none" strike="noStrike" baseline="0" dirty="0" smtClean="0">
                          <a:solidFill>
                            <a:srgbClr val="000000"/>
                          </a:solidFill>
                          <a:latin typeface="Times New Roman"/>
                        </a:rPr>
                        <a:t> boss</a:t>
                      </a:r>
                      <a:r>
                        <a:rPr lang="en-US" sz="1200" b="0" i="0" u="none" strike="noStrike" dirty="0" smtClean="0">
                          <a:solidFill>
                            <a:srgbClr val="000000"/>
                          </a:solidFill>
                          <a:latin typeface="Times New Roman"/>
                        </a:rPr>
                        <a:t> wants</a:t>
                      </a:r>
                      <a:r>
                        <a:rPr lang="en-US" sz="1200" b="0" i="0" u="none" strike="noStrike" baseline="0" dirty="0" smtClean="0">
                          <a:solidFill>
                            <a:srgbClr val="000000"/>
                          </a:solidFill>
                          <a:latin typeface="Times New Roman"/>
                        </a:rPr>
                        <a:t> his son to live a normal life but family obligations draw him into a life of crime  </a:t>
                      </a:r>
                      <a:endParaRPr lang="en-US" sz="1200" b="0" i="0" u="none" strike="noStrike" dirty="0">
                        <a:solidFill>
                          <a:srgbClr val="000000"/>
                        </a:solidFill>
                        <a:latin typeface="Times New Roman"/>
                      </a:endParaRP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29309">
                <a:tc>
                  <a:txBody>
                    <a:bodyPr/>
                    <a:lstStyle/>
                    <a:p>
                      <a:pPr algn="l" fontAlgn="ctr"/>
                      <a:r>
                        <a:rPr lang="en-US" sz="1400" b="0" i="0" u="none" strike="noStrike" dirty="0">
                          <a:solidFill>
                            <a:srgbClr val="000000"/>
                          </a:solidFill>
                          <a:latin typeface="Times New Roman"/>
                        </a:rPr>
                        <a:t>Genre</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latin typeface="Times New Roman"/>
                        </a:rPr>
                        <a:t>Mainstream</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latin typeface="Times New Roman"/>
                        </a:rPr>
                        <a:t>Slice of life</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latin typeface="Times New Roman"/>
                        </a:rPr>
                        <a:t>Chick Lit</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latin typeface="Times New Roman"/>
                        </a:rPr>
                        <a:t>Fantasy</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latin typeface="Times New Roman"/>
                        </a:rPr>
                        <a:t>Sci </a:t>
                      </a:r>
                      <a:r>
                        <a:rPr lang="en-US" sz="800" b="0" i="0" u="none" strike="noStrike" dirty="0" err="1">
                          <a:solidFill>
                            <a:srgbClr val="000000"/>
                          </a:solidFill>
                          <a:latin typeface="Times New Roman"/>
                        </a:rPr>
                        <a:t>Fi</a:t>
                      </a:r>
                      <a:endParaRPr lang="en-US" sz="800" b="0" i="0" u="none" strike="noStrike" dirty="0">
                        <a:solidFill>
                          <a:srgbClr val="000000"/>
                        </a:solidFill>
                        <a:latin typeface="Times New Roman"/>
                      </a:endParaRP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latin typeface="Times New Roman"/>
                        </a:rPr>
                        <a:t>Mystery</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chemeClr val="bg1"/>
                          </a:solidFill>
                          <a:latin typeface="Times New Roman"/>
                        </a:rPr>
                        <a:t>Crime</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75000"/>
                      </a:schemeClr>
                    </a:solidFill>
                  </a:tcPr>
                </a:tc>
                <a:tc>
                  <a:txBody>
                    <a:bodyPr/>
                    <a:lstStyle/>
                    <a:p>
                      <a:pPr algn="ctr" fontAlgn="ctr"/>
                      <a:r>
                        <a:rPr lang="en-US" sz="800" b="0" i="0" u="none" strike="noStrike">
                          <a:solidFill>
                            <a:srgbClr val="000000"/>
                          </a:solidFill>
                          <a:latin typeface="Times New Roman"/>
                        </a:rPr>
                        <a:t>Horror</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latin typeface="Times New Roman"/>
                        </a:rPr>
                        <a:t>Suspense</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latin typeface="Times New Roman"/>
                        </a:rPr>
                        <a:t>Thriller</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latin typeface="Times New Roman"/>
                        </a:rPr>
                        <a:t>Romance</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latin typeface="Times New Roman"/>
                        </a:rPr>
                        <a:t>Adventure</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latin typeface="Times New Roman"/>
                        </a:rPr>
                        <a:t>Military</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latin typeface="Times New Roman"/>
                        </a:rPr>
                        <a:t>Youth</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latin typeface="Times New Roman"/>
                        </a:rPr>
                        <a:t>Christian</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latin typeface="Times New Roman"/>
                        </a:rPr>
                        <a:t>Other</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9309">
                <a:tc>
                  <a:txBody>
                    <a:bodyPr/>
                    <a:lstStyle/>
                    <a:p>
                      <a:pPr algn="l" fontAlgn="ctr"/>
                      <a:r>
                        <a:rPr lang="en-US" sz="1400" b="0" i="0" u="none" strike="noStrike" dirty="0">
                          <a:solidFill>
                            <a:srgbClr val="000000"/>
                          </a:solidFill>
                          <a:latin typeface="Times New Roman"/>
                        </a:rPr>
                        <a:t>Plot </a:t>
                      </a:r>
                      <a:r>
                        <a:rPr lang="en-US" sz="1400" b="0" i="0" u="none" strike="noStrike" dirty="0" smtClean="0">
                          <a:solidFill>
                            <a:srgbClr val="000000"/>
                          </a:solidFill>
                          <a:latin typeface="Times New Roman"/>
                        </a:rPr>
                        <a:t>Type / Theme</a:t>
                      </a:r>
                      <a:endParaRPr lang="en-US" sz="1400" b="0" i="0" u="none" strike="noStrike" dirty="0">
                        <a:solidFill>
                          <a:srgbClr val="000000"/>
                        </a:solidFill>
                        <a:latin typeface="Times New Roman"/>
                      </a:endParaRP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sz="1100" b="0" i="0" u="none" strike="noStrike" dirty="0">
                          <a:solidFill>
                            <a:srgbClr val="000000"/>
                          </a:solidFill>
                          <a:latin typeface="Times New Roman"/>
                        </a:rPr>
                        <a:t>Happy </a:t>
                      </a:r>
                      <a:r>
                        <a:rPr lang="en-US" sz="1100" b="0" i="0" u="none" strike="noStrike" dirty="0">
                          <a:solidFill>
                            <a:srgbClr val="FF0000"/>
                          </a:solidFill>
                          <a:latin typeface="Times New Roman"/>
                        </a:rPr>
                        <a:t>/ Tragedy</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100" b="0" i="0" u="none" strike="noStrike">
                          <a:solidFill>
                            <a:srgbClr val="000000"/>
                          </a:solidFill>
                          <a:latin typeface="Times New Roman"/>
                        </a:rPr>
                        <a:t>Good / Evil</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100" b="0" i="0" u="none" strike="noStrike">
                          <a:solidFill>
                            <a:srgbClr val="000000"/>
                          </a:solidFill>
                          <a:latin typeface="Times New Roman"/>
                        </a:rPr>
                        <a:t>A Quest</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100" b="0" i="0" u="none" strike="noStrike">
                          <a:solidFill>
                            <a:srgbClr val="000000"/>
                          </a:solidFill>
                          <a:latin typeface="Times New Roman"/>
                        </a:rPr>
                        <a:t>Journey</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100" b="0" i="0" u="none" strike="noStrike" dirty="0">
                          <a:solidFill>
                            <a:srgbClr val="000000"/>
                          </a:solidFill>
                          <a:latin typeface="Times New Roman"/>
                        </a:rPr>
                        <a:t>Rages/riches</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100" b="0" i="0" u="none" strike="noStrike" dirty="0">
                          <a:solidFill>
                            <a:srgbClr val="000000"/>
                          </a:solidFill>
                          <a:latin typeface="Times New Roman"/>
                        </a:rPr>
                        <a:t>Coming of age</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100" b="0" i="0" u="none" strike="noStrike" dirty="0">
                          <a:solidFill>
                            <a:srgbClr val="000000"/>
                          </a:solidFill>
                          <a:latin typeface="Times New Roman"/>
                        </a:rPr>
                        <a:t>Rebirth</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100" b="0" i="0" u="none" strike="noStrike" dirty="0">
                          <a:solidFill>
                            <a:schemeClr val="bg1"/>
                          </a:solidFill>
                          <a:latin typeface="Times New Roman"/>
                        </a:rPr>
                        <a:t>Fall</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75000"/>
                      </a:schemeClr>
                    </a:solidFill>
                  </a:tcPr>
                </a:tc>
                <a:tc hMerge="1">
                  <a:txBody>
                    <a:bodyPr/>
                    <a:lstStyle/>
                    <a:p>
                      <a:endParaRPr lang="en-US"/>
                    </a:p>
                  </a:txBody>
                  <a:tcPr/>
                </a:tc>
              </a:tr>
              <a:tr h="417560">
                <a:tc>
                  <a:txBody>
                    <a:bodyPr/>
                    <a:lstStyle/>
                    <a:p>
                      <a:pPr algn="l" fontAlgn="ctr"/>
                      <a:r>
                        <a:rPr lang="en-US" sz="1400" b="0" i="0" u="none" strike="noStrike" dirty="0" smtClean="0">
                          <a:solidFill>
                            <a:srgbClr val="000000"/>
                          </a:solidFill>
                          <a:latin typeface="Times New Roman"/>
                        </a:rPr>
                        <a:t>Narrative</a:t>
                      </a:r>
                      <a:endParaRPr lang="en-US" sz="1400" b="0" i="0" u="none" strike="noStrike" dirty="0">
                        <a:solidFill>
                          <a:srgbClr val="000000"/>
                        </a:solidFill>
                        <a:latin typeface="Times New Roman"/>
                      </a:endParaRP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16">
                  <a:txBody>
                    <a:bodyPr/>
                    <a:lstStyle/>
                    <a:p>
                      <a:pPr algn="ctr" fontAlgn="b"/>
                      <a:r>
                        <a:rPr lang="en-US" sz="1400" b="0" i="0" u="none" strike="noStrike" dirty="0" smtClean="0">
                          <a:solidFill>
                            <a:srgbClr val="000000"/>
                          </a:solidFill>
                          <a:latin typeface="Times New Roman"/>
                        </a:rPr>
                        <a:t>The youngest son of a crime boss is being</a:t>
                      </a:r>
                      <a:r>
                        <a:rPr lang="en-US" sz="1400" b="0" i="0" u="none" strike="noStrike" baseline="0" dirty="0" smtClean="0">
                          <a:solidFill>
                            <a:srgbClr val="000000"/>
                          </a:solidFill>
                          <a:latin typeface="Times New Roman"/>
                        </a:rPr>
                        <a:t> prepared for the straight life when his father is gunned down and he must avenge his father and take over the family business </a:t>
                      </a:r>
                      <a:r>
                        <a:rPr lang="en-US" sz="1400" b="0" i="0" u="none" strike="noStrike" dirty="0">
                          <a:solidFill>
                            <a:srgbClr val="000000"/>
                          </a:solidFill>
                          <a:latin typeface="Times New Roman"/>
                        </a:rPr>
                        <a:t> </a:t>
                      </a:r>
                    </a:p>
                  </a:txBody>
                  <a:tcPr marL="3683" marR="3683" marT="36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29309">
                <a:tc>
                  <a:txBody>
                    <a:bodyPr/>
                    <a:lstStyle/>
                    <a:p>
                      <a:pPr algn="l" fontAlgn="ctr"/>
                      <a:r>
                        <a:rPr lang="en-US" sz="1400" b="0" i="0" u="none" strike="noStrike">
                          <a:solidFill>
                            <a:srgbClr val="000000"/>
                          </a:solidFill>
                          <a:latin typeface="Times New Roman"/>
                        </a:rPr>
                        <a:t>Setting</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8">
                  <a:txBody>
                    <a:bodyPr/>
                    <a:lstStyle/>
                    <a:p>
                      <a:pPr algn="ctr" fontAlgn="b"/>
                      <a:r>
                        <a:rPr lang="en-US" sz="1400" b="0" i="0" u="none" strike="noStrike" dirty="0" smtClean="0">
                          <a:solidFill>
                            <a:srgbClr val="000000"/>
                          </a:solidFill>
                          <a:latin typeface="Times New Roman"/>
                        </a:rPr>
                        <a:t>New</a:t>
                      </a:r>
                      <a:r>
                        <a:rPr lang="en-US" sz="1400" b="0" i="0" u="none" strike="noStrike" baseline="0" dirty="0" smtClean="0">
                          <a:solidFill>
                            <a:srgbClr val="000000"/>
                          </a:solidFill>
                          <a:latin typeface="Times New Roman"/>
                        </a:rPr>
                        <a:t> York and Long Island 1946- 1950</a:t>
                      </a:r>
                      <a:r>
                        <a:rPr lang="en-US" sz="1400" b="0" i="0" u="none" strike="noStrike" dirty="0">
                          <a:solidFill>
                            <a:srgbClr val="000000"/>
                          </a:solidFill>
                          <a:latin typeface="Times New Roman"/>
                        </a:rPr>
                        <a:t> </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1400" b="0" i="0" u="none" strike="noStrike" dirty="0">
                          <a:solidFill>
                            <a:srgbClr val="000000"/>
                          </a:solidFill>
                          <a:latin typeface="Times New Roman"/>
                        </a:rPr>
                        <a:t> </a:t>
                      </a:r>
                      <a:r>
                        <a:rPr lang="en-US" sz="1400" b="0" i="0" u="none" strike="noStrike" dirty="0" smtClean="0">
                          <a:solidFill>
                            <a:srgbClr val="000000"/>
                          </a:solidFill>
                          <a:latin typeface="Times New Roman"/>
                        </a:rPr>
                        <a:t>Las Vegas 1950</a:t>
                      </a:r>
                      <a:endParaRPr lang="en-US" sz="1400" b="0" i="0" u="none" strike="noStrike" dirty="0">
                        <a:solidFill>
                          <a:srgbClr val="000000"/>
                        </a:solidFill>
                        <a:latin typeface="Times New Roman"/>
                      </a:endParaRP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1400" b="0" i="0" u="none" strike="noStrike" dirty="0">
                          <a:solidFill>
                            <a:srgbClr val="000000"/>
                          </a:solidFill>
                          <a:latin typeface="Times New Roman"/>
                        </a:rPr>
                        <a:t> </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417560">
                <a:tc>
                  <a:txBody>
                    <a:bodyPr/>
                    <a:lstStyle/>
                    <a:p>
                      <a:pPr algn="l" fontAlgn="ctr"/>
                      <a:r>
                        <a:rPr lang="en-US" sz="1400" b="0" i="0" u="none" strike="noStrike">
                          <a:solidFill>
                            <a:srgbClr val="000000"/>
                          </a:solidFill>
                          <a:latin typeface="Times New Roman"/>
                        </a:rPr>
                        <a:t>Opening scene</a:t>
                      </a: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8">
                  <a:txBody>
                    <a:bodyPr/>
                    <a:lstStyle/>
                    <a:p>
                      <a:pPr algn="ctr" fontAlgn="b"/>
                      <a:r>
                        <a:rPr lang="en-US" sz="1400" b="0" i="0" u="none" strike="noStrike" dirty="0" smtClean="0">
                          <a:solidFill>
                            <a:srgbClr val="000000"/>
                          </a:solidFill>
                          <a:latin typeface="Times New Roman"/>
                        </a:rPr>
                        <a:t>A daughters wedding to introduce the characters</a:t>
                      </a:r>
                      <a:endParaRPr lang="en-US" sz="1400" b="0" i="0" u="none" strike="noStrike" dirty="0">
                        <a:solidFill>
                          <a:srgbClr val="000000"/>
                        </a:solidFill>
                        <a:latin typeface="Times New Roman"/>
                      </a:endParaRP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8">
                  <a:txBody>
                    <a:bodyPr/>
                    <a:lstStyle/>
                    <a:p>
                      <a:pPr algn="ctr" fontAlgn="b"/>
                      <a:r>
                        <a:rPr lang="en-US" sz="1400" b="0" i="0" u="none" strike="noStrike" dirty="0" smtClean="0">
                          <a:solidFill>
                            <a:srgbClr val="000000"/>
                          </a:solidFill>
                          <a:latin typeface="Times New Roman"/>
                        </a:rPr>
                        <a:t>Father is shot </a:t>
                      </a:r>
                    </a:p>
                    <a:p>
                      <a:pPr algn="ctr" fontAlgn="b"/>
                      <a:r>
                        <a:rPr lang="en-US" sz="1400" b="0" i="0" u="none" strike="noStrike" baseline="0" dirty="0" smtClean="0">
                          <a:solidFill>
                            <a:srgbClr val="000000"/>
                          </a:solidFill>
                          <a:latin typeface="Times New Roman"/>
                        </a:rPr>
                        <a:t>Son kills his father’s attacker</a:t>
                      </a:r>
                      <a:endParaRPr lang="en-US" sz="1400" b="0" i="0" u="none" strike="noStrike" dirty="0">
                        <a:solidFill>
                          <a:srgbClr val="000000"/>
                        </a:solidFill>
                        <a:latin typeface="Times New Roman"/>
                      </a:endParaRPr>
                    </a:p>
                  </a:txBody>
                  <a:tcPr marL="3683" marR="3683" marT="36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24553">
                <a:tc>
                  <a:txBody>
                    <a:bodyPr/>
                    <a:lstStyle/>
                    <a:p>
                      <a:pPr algn="l" fontAlgn="ctr"/>
                      <a:r>
                        <a:rPr lang="en-US" sz="1400" b="0" i="0" u="none" strike="noStrike" dirty="0" smtClean="0">
                          <a:solidFill>
                            <a:srgbClr val="000000"/>
                          </a:solidFill>
                          <a:latin typeface="Times New Roman"/>
                        </a:rPr>
                        <a:t>Second Act</a:t>
                      </a:r>
                      <a:endParaRPr lang="en-US" sz="1400" b="0" i="0" u="none" strike="noStrike" dirty="0">
                        <a:solidFill>
                          <a:srgbClr val="000000"/>
                        </a:solidFill>
                        <a:latin typeface="Times New Roman"/>
                      </a:endParaRP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8">
                  <a:txBody>
                    <a:bodyPr/>
                    <a:lstStyle/>
                    <a:p>
                      <a:pPr algn="ctr" fontAlgn="b"/>
                      <a:r>
                        <a:rPr lang="en-US" sz="1400" b="0" i="0" u="none" strike="noStrike" dirty="0" smtClean="0">
                          <a:solidFill>
                            <a:srgbClr val="000000"/>
                          </a:solidFill>
                          <a:latin typeface="Times New Roman"/>
                        </a:rPr>
                        <a:t>Son goes into hiding in Italy  </a:t>
                      </a:r>
                    </a:p>
                    <a:p>
                      <a:pPr algn="ctr" fontAlgn="b"/>
                      <a:r>
                        <a:rPr lang="en-US" sz="1400" b="0" i="0" u="none" strike="noStrike" dirty="0" smtClean="0">
                          <a:solidFill>
                            <a:srgbClr val="000000"/>
                          </a:solidFill>
                          <a:latin typeface="Times New Roman"/>
                        </a:rPr>
                        <a:t>He falls in love with and marries a young girl.</a:t>
                      </a:r>
                      <a:endParaRPr lang="en-US" sz="1400" b="0" i="0" u="none" strike="noStrike" dirty="0">
                        <a:solidFill>
                          <a:srgbClr val="000000"/>
                        </a:solidFill>
                        <a:latin typeface="Times New Roman"/>
                      </a:endParaRPr>
                    </a:p>
                  </a:txBody>
                  <a:tcPr marL="3683" marR="3683" marT="368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8">
                  <a:txBody>
                    <a:bodyPr/>
                    <a:lstStyle/>
                    <a:p>
                      <a:pPr algn="ctr" fontAlgn="b"/>
                      <a:r>
                        <a:rPr lang="en-US" sz="1400" b="0" i="0" u="none" strike="noStrike" dirty="0" smtClean="0">
                          <a:solidFill>
                            <a:srgbClr val="000000"/>
                          </a:solidFill>
                          <a:latin typeface="Times New Roman"/>
                        </a:rPr>
                        <a:t>His wife is killed by the crime family </a:t>
                      </a:r>
                    </a:p>
                    <a:p>
                      <a:pPr algn="ctr" fontAlgn="b"/>
                      <a:r>
                        <a:rPr lang="en-US" sz="1400" b="0" i="0" u="none" strike="noStrike" dirty="0" smtClean="0">
                          <a:solidFill>
                            <a:srgbClr val="000000"/>
                          </a:solidFill>
                          <a:latin typeface="Times New Roman"/>
                        </a:rPr>
                        <a:t>who attacked his father</a:t>
                      </a:r>
                    </a:p>
                    <a:p>
                      <a:pPr algn="ctr" fontAlgn="b"/>
                      <a:endParaRPr lang="en-US" sz="1400" b="0" i="0" u="none" strike="noStrike" dirty="0">
                        <a:solidFill>
                          <a:srgbClr val="000000"/>
                        </a:solidFill>
                        <a:latin typeface="Times New Roman"/>
                      </a:endParaRPr>
                    </a:p>
                  </a:txBody>
                  <a:tcPr marL="3683" marR="3683" marT="36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930123">
                <a:tc>
                  <a:txBody>
                    <a:bodyPr/>
                    <a:lstStyle/>
                    <a:p>
                      <a:pPr algn="l" fontAlgn="ctr"/>
                      <a:r>
                        <a:rPr lang="en-US" sz="1400" b="0" i="0" u="none" strike="noStrike" dirty="0" smtClean="0">
                          <a:solidFill>
                            <a:srgbClr val="000000"/>
                          </a:solidFill>
                          <a:latin typeface="Times New Roman"/>
                        </a:rPr>
                        <a:t>Third Act</a:t>
                      </a:r>
                      <a:endParaRPr lang="en-US" sz="1400" b="0" i="0" u="none" strike="noStrike" dirty="0">
                        <a:solidFill>
                          <a:srgbClr val="000000"/>
                        </a:solidFill>
                        <a:latin typeface="Times New Roman"/>
                      </a:endParaRP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8">
                  <a:txBody>
                    <a:bodyPr/>
                    <a:lstStyle/>
                    <a:p>
                      <a:pPr algn="ctr" fontAlgn="b"/>
                      <a:r>
                        <a:rPr lang="en-US" sz="1400" b="0" i="0" u="none" strike="noStrike" dirty="0" smtClean="0">
                          <a:solidFill>
                            <a:srgbClr val="000000"/>
                          </a:solidFill>
                          <a:latin typeface="Times New Roman"/>
                        </a:rPr>
                        <a:t>Back in New York, the son plots revenge </a:t>
                      </a:r>
                    </a:p>
                    <a:p>
                      <a:pPr algn="ctr" fontAlgn="b"/>
                      <a:r>
                        <a:rPr lang="en-US" sz="1400" b="0" i="0" u="none" strike="noStrike" dirty="0" smtClean="0">
                          <a:solidFill>
                            <a:srgbClr val="000000"/>
                          </a:solidFill>
                          <a:latin typeface="Times New Roman"/>
                        </a:rPr>
                        <a:t>while he looks for a way to move the family business to Las Vegas</a:t>
                      </a:r>
                    </a:p>
                  </a:txBody>
                  <a:tcPr marL="3683" marR="3683" marT="368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8">
                  <a:txBody>
                    <a:bodyPr/>
                    <a:lstStyle/>
                    <a:p>
                      <a:pPr algn="ctr" fontAlgn="b"/>
                      <a:r>
                        <a:rPr lang="en-US" sz="1400" b="0" i="0" u="none" strike="noStrike" dirty="0" smtClean="0">
                          <a:solidFill>
                            <a:srgbClr val="000000"/>
                          </a:solidFill>
                          <a:latin typeface="Times New Roman"/>
                        </a:rPr>
                        <a:t>Son arranges the murder of the heads of the five crime families and his traitor brother in-law </a:t>
                      </a:r>
                    </a:p>
                    <a:p>
                      <a:pPr algn="ctr" fontAlgn="b"/>
                      <a:r>
                        <a:rPr lang="en-US" sz="1400" b="0" i="0" u="none" strike="noStrike" dirty="0" smtClean="0">
                          <a:solidFill>
                            <a:srgbClr val="000000"/>
                          </a:solidFill>
                          <a:latin typeface="Times New Roman"/>
                        </a:rPr>
                        <a:t>and then moves his family business to Las Vegas</a:t>
                      </a:r>
                    </a:p>
                  </a:txBody>
                  <a:tcPr marL="3683" marR="3683" marT="368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98479">
                <a:tc>
                  <a:txBody>
                    <a:bodyPr/>
                    <a:lstStyle/>
                    <a:p>
                      <a:pPr algn="l" fontAlgn="ctr"/>
                      <a:r>
                        <a:rPr lang="en-US" sz="1400" b="0" i="0" u="none" strike="noStrike" dirty="0" smtClean="0">
                          <a:solidFill>
                            <a:srgbClr val="000000"/>
                          </a:solidFill>
                          <a:latin typeface="Times New Roman"/>
                        </a:rPr>
                        <a:t>Ending</a:t>
                      </a:r>
                      <a:endParaRPr lang="en-US" sz="1400" b="0" i="0" u="none" strike="noStrike" dirty="0">
                        <a:solidFill>
                          <a:srgbClr val="000000"/>
                        </a:solidFill>
                        <a:latin typeface="Times New Roman"/>
                      </a:endParaRPr>
                    </a:p>
                  </a:txBody>
                  <a:tcPr marL="3683" marR="3683" marT="36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8">
                  <a:txBody>
                    <a:bodyPr/>
                    <a:lstStyle/>
                    <a:p>
                      <a:pPr algn="ctr" fontAlgn="b"/>
                      <a:r>
                        <a:rPr lang="en-US" sz="1400" b="0" i="0" u="none" strike="noStrike" dirty="0" smtClean="0">
                          <a:solidFill>
                            <a:srgbClr val="000000"/>
                          </a:solidFill>
                          <a:latin typeface="Times New Roman"/>
                        </a:rPr>
                        <a:t>Son becomes the head of the crime family </a:t>
                      </a:r>
                    </a:p>
                    <a:p>
                      <a:pPr algn="ctr" fontAlgn="b"/>
                      <a:r>
                        <a:rPr lang="en-US" sz="1400" b="0" i="0" u="none" strike="noStrike" dirty="0" smtClean="0">
                          <a:solidFill>
                            <a:srgbClr val="000000"/>
                          </a:solidFill>
                          <a:latin typeface="Times New Roman"/>
                        </a:rPr>
                        <a:t>and lies to his sister and wife claiming he had no role in the death of his brother in-law.</a:t>
                      </a:r>
                    </a:p>
                    <a:p>
                      <a:pPr algn="ctr" fontAlgn="b"/>
                      <a:endParaRPr lang="en-US" sz="500" b="0" i="0" u="none" strike="noStrike" dirty="0">
                        <a:solidFill>
                          <a:srgbClr val="000000"/>
                        </a:solidFill>
                        <a:latin typeface="Times New Roman"/>
                      </a:endParaRPr>
                    </a:p>
                  </a:txBody>
                  <a:tcPr marL="3683" marR="3683" marT="36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8">
                  <a:txBody>
                    <a:bodyPr/>
                    <a:lstStyle/>
                    <a:p>
                      <a:pPr algn="ctr" fontAlgn="b"/>
                      <a:r>
                        <a:rPr lang="en-US" sz="1400" b="0" i="0" u="none" strike="noStrike" dirty="0" smtClean="0">
                          <a:solidFill>
                            <a:srgbClr val="000000"/>
                          </a:solidFill>
                          <a:latin typeface="Times New Roman"/>
                        </a:rPr>
                        <a:t>His fall from grace and rise</a:t>
                      </a:r>
                      <a:r>
                        <a:rPr lang="en-US" sz="1400" b="0" i="0" u="none" strike="noStrike" baseline="0" dirty="0" smtClean="0">
                          <a:solidFill>
                            <a:srgbClr val="000000"/>
                          </a:solidFill>
                          <a:latin typeface="Times New Roman"/>
                        </a:rPr>
                        <a:t> to power are evidenced by henchmen kissing his hand in respect as they once did his father</a:t>
                      </a:r>
                    </a:p>
                    <a:p>
                      <a:pPr algn="ctr" fontAlgn="b"/>
                      <a:endParaRPr lang="en-US" sz="500" b="0" i="0" u="none" strike="noStrike" dirty="0">
                        <a:solidFill>
                          <a:srgbClr val="000000"/>
                        </a:solidFill>
                        <a:latin typeface="Times New Roman"/>
                      </a:endParaRPr>
                    </a:p>
                  </a:txBody>
                  <a:tcPr marL="3683" marR="3683" marT="368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4" name="Slide Number Placeholder 3"/>
          <p:cNvSpPr>
            <a:spLocks noGrp="1"/>
          </p:cNvSpPr>
          <p:nvPr>
            <p:ph type="sldNum" sz="quarter" idx="12"/>
          </p:nvPr>
        </p:nvSpPr>
        <p:spPr/>
        <p:txBody>
          <a:bodyPr/>
          <a:lstStyle/>
          <a:p>
            <a:fld id="{9142473A-90FA-4B42-85E2-D47AA04E95C3}" type="slidenum">
              <a:rPr lang="en-US" smtClean="0"/>
              <a:pPr/>
              <a:t>23</a:t>
            </a:fld>
            <a:endParaRPr lang="en-US" dirty="0"/>
          </a:p>
        </p:txBody>
      </p:sp>
      <p:sp>
        <p:nvSpPr>
          <p:cNvPr id="6" name="Footer Placeholder 5"/>
          <p:cNvSpPr>
            <a:spLocks noGrp="1"/>
          </p:cNvSpPr>
          <p:nvPr>
            <p:ph type="ftr" sz="quarter" idx="11"/>
          </p:nvPr>
        </p:nvSpPr>
        <p:spPr/>
        <p:txBody>
          <a:bodyPr/>
          <a:lstStyle/>
          <a:p>
            <a:r>
              <a:rPr lang="en-US" smtClean="0"/>
              <a:t>NaNoWriMo</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WORKSHEET</a:t>
            </a:r>
            <a:endParaRPr lang="en-US" dirty="0"/>
          </a:p>
        </p:txBody>
      </p:sp>
      <p:graphicFrame>
        <p:nvGraphicFramePr>
          <p:cNvPr id="6" name="Table 5"/>
          <p:cNvGraphicFramePr>
            <a:graphicFrameLocks noGrp="1"/>
          </p:cNvGraphicFramePr>
          <p:nvPr/>
        </p:nvGraphicFramePr>
        <p:xfrm>
          <a:off x="380997" y="1523993"/>
          <a:ext cx="8305798" cy="4953003"/>
        </p:xfrm>
        <a:graphic>
          <a:graphicData uri="http://schemas.openxmlformats.org/drawingml/2006/table">
            <a:tbl>
              <a:tblPr/>
              <a:tblGrid>
                <a:gridCol w="1337638"/>
                <a:gridCol w="435510"/>
                <a:gridCol w="435510"/>
                <a:gridCol w="435510"/>
                <a:gridCol w="435510"/>
                <a:gridCol w="435510"/>
                <a:gridCol w="435510"/>
                <a:gridCol w="435510"/>
                <a:gridCol w="435510"/>
                <a:gridCol w="435510"/>
                <a:gridCol w="435510"/>
                <a:gridCol w="435510"/>
                <a:gridCol w="435510"/>
                <a:gridCol w="435510"/>
                <a:gridCol w="435510"/>
                <a:gridCol w="435510"/>
                <a:gridCol w="435510"/>
              </a:tblGrid>
              <a:tr h="84283">
                <a:tc gridSpan="17">
                  <a:txBody>
                    <a:bodyPr/>
                    <a:lstStyle/>
                    <a:p>
                      <a:pPr algn="ctr" fontAlgn="b"/>
                      <a:r>
                        <a:rPr lang="en-US" sz="400" b="0" i="0" u="none" strike="noStrike">
                          <a:solidFill>
                            <a:srgbClr val="000000"/>
                          </a:solidFill>
                          <a:latin typeface="Times New Roman"/>
                        </a:rPr>
                        <a:t>WRITERS WORKSHOP -  PREPARING FOR NANOWRIMO  -WORKSHEET</a:t>
                      </a:r>
                    </a:p>
                  </a:txBody>
                  <a:tcPr marL="2305" marR="2305" marT="230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12375">
                <a:tc>
                  <a:txBody>
                    <a:bodyPr/>
                    <a:lstStyle/>
                    <a:p>
                      <a:pPr algn="l" fontAlgn="ctr"/>
                      <a:r>
                        <a:rPr lang="en-US" sz="400" b="0" i="0" u="none" strike="noStrike">
                          <a:solidFill>
                            <a:srgbClr val="000000"/>
                          </a:solidFill>
                          <a:latin typeface="Times New Roman"/>
                        </a:rPr>
                        <a:t>Idea for a story</a:t>
                      </a:r>
                    </a:p>
                  </a:txBody>
                  <a:tcPr marL="2305" marR="2305" marT="23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16">
                  <a:txBody>
                    <a:bodyPr/>
                    <a:lstStyle/>
                    <a:p>
                      <a:pPr algn="ctr" fontAlgn="b"/>
                      <a:r>
                        <a:rPr lang="en-US" sz="300" b="0" i="0" u="none" strike="noStrike">
                          <a:solidFill>
                            <a:srgbClr val="000000"/>
                          </a:solidFill>
                          <a:latin typeface="Times New Roman"/>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12375">
                <a:tc>
                  <a:txBody>
                    <a:bodyPr/>
                    <a:lstStyle/>
                    <a:p>
                      <a:pPr algn="l" fontAlgn="ctr"/>
                      <a:r>
                        <a:rPr lang="en-US" sz="400" b="0" i="0" u="none" strike="noStrike">
                          <a:solidFill>
                            <a:srgbClr val="000000"/>
                          </a:solidFill>
                          <a:latin typeface="Times New Roman"/>
                        </a:rPr>
                        <a:t>Idea for a story</a:t>
                      </a:r>
                    </a:p>
                  </a:txBody>
                  <a:tcPr marL="2305" marR="2305" marT="23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16">
                  <a:txBody>
                    <a:bodyPr/>
                    <a:lstStyle/>
                    <a:p>
                      <a:pPr algn="ctr" fontAlgn="b"/>
                      <a:r>
                        <a:rPr lang="en-US" sz="300" b="0" i="0" u="none" strike="noStrike">
                          <a:solidFill>
                            <a:srgbClr val="000000"/>
                          </a:solidFill>
                          <a:latin typeface="Times New Roman"/>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12375">
                <a:tc>
                  <a:txBody>
                    <a:bodyPr/>
                    <a:lstStyle/>
                    <a:p>
                      <a:pPr algn="l" fontAlgn="ctr"/>
                      <a:r>
                        <a:rPr lang="en-US" sz="400" b="0" i="0" u="none" strike="noStrike">
                          <a:solidFill>
                            <a:srgbClr val="000000"/>
                          </a:solidFill>
                          <a:latin typeface="Times New Roman"/>
                        </a:rPr>
                        <a:t>Idea for a story</a:t>
                      </a:r>
                    </a:p>
                  </a:txBody>
                  <a:tcPr marL="2305" marR="2305" marT="23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16">
                  <a:txBody>
                    <a:bodyPr/>
                    <a:lstStyle/>
                    <a:p>
                      <a:pPr algn="ctr" fontAlgn="b"/>
                      <a:r>
                        <a:rPr lang="en-US" sz="300" b="0" i="0" u="none" strike="noStrike">
                          <a:solidFill>
                            <a:srgbClr val="000000"/>
                          </a:solidFill>
                          <a:latin typeface="Times New Roman"/>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4283">
                <a:tc>
                  <a:txBody>
                    <a:bodyPr/>
                    <a:lstStyle/>
                    <a:p>
                      <a:pPr algn="l" fontAlgn="ctr"/>
                      <a:r>
                        <a:rPr lang="en-US" sz="400" b="0" i="0" u="none" strike="noStrike">
                          <a:solidFill>
                            <a:srgbClr val="000000"/>
                          </a:solidFill>
                          <a:latin typeface="Times New Roman"/>
                        </a:rPr>
                        <a:t>Genre</a:t>
                      </a:r>
                    </a:p>
                  </a:txBody>
                  <a:tcPr marL="2305" marR="2305" marT="23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latin typeface="Times New Roman"/>
                        </a:rPr>
                        <a:t>Mainstream</a:t>
                      </a:r>
                    </a:p>
                  </a:txBody>
                  <a:tcPr marL="2305" marR="2305" marT="23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latin typeface="Times New Roman"/>
                        </a:rPr>
                        <a:t>Slice of life</a:t>
                      </a:r>
                    </a:p>
                  </a:txBody>
                  <a:tcPr marL="2305" marR="2305" marT="23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latin typeface="Times New Roman"/>
                        </a:rPr>
                        <a:t>Chick Lit</a:t>
                      </a:r>
                    </a:p>
                  </a:txBody>
                  <a:tcPr marL="2305" marR="2305" marT="23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latin typeface="Times New Roman"/>
                        </a:rPr>
                        <a:t>Fantasy</a:t>
                      </a:r>
                    </a:p>
                  </a:txBody>
                  <a:tcPr marL="2305" marR="2305" marT="23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latin typeface="Times New Roman"/>
                        </a:rPr>
                        <a:t>Sci Fi</a:t>
                      </a:r>
                    </a:p>
                  </a:txBody>
                  <a:tcPr marL="2305" marR="2305" marT="23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latin typeface="Times New Roman"/>
                        </a:rPr>
                        <a:t>Mystery</a:t>
                      </a:r>
                    </a:p>
                  </a:txBody>
                  <a:tcPr marL="2305" marR="2305" marT="23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latin typeface="Times New Roman"/>
                        </a:rPr>
                        <a:t>Crime</a:t>
                      </a:r>
                    </a:p>
                  </a:txBody>
                  <a:tcPr marL="2305" marR="2305" marT="23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latin typeface="Times New Roman"/>
                        </a:rPr>
                        <a:t>Horror</a:t>
                      </a:r>
                    </a:p>
                  </a:txBody>
                  <a:tcPr marL="2305" marR="2305" marT="23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latin typeface="Times New Roman"/>
                        </a:rPr>
                        <a:t>Suspense</a:t>
                      </a:r>
                    </a:p>
                  </a:txBody>
                  <a:tcPr marL="2305" marR="2305" marT="23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latin typeface="Times New Roman"/>
                        </a:rPr>
                        <a:t>Thriller</a:t>
                      </a:r>
                    </a:p>
                  </a:txBody>
                  <a:tcPr marL="2305" marR="2305" marT="23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latin typeface="Times New Roman"/>
                        </a:rPr>
                        <a:t>Romance</a:t>
                      </a:r>
                    </a:p>
                  </a:txBody>
                  <a:tcPr marL="2305" marR="2305" marT="23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latin typeface="Times New Roman"/>
                        </a:rPr>
                        <a:t>Adventure</a:t>
                      </a:r>
                    </a:p>
                  </a:txBody>
                  <a:tcPr marL="2305" marR="2305" marT="23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latin typeface="Times New Roman"/>
                        </a:rPr>
                        <a:t>Military</a:t>
                      </a:r>
                    </a:p>
                  </a:txBody>
                  <a:tcPr marL="2305" marR="2305" marT="23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latin typeface="Times New Roman"/>
                        </a:rPr>
                        <a:t>Youth</a:t>
                      </a:r>
                    </a:p>
                  </a:txBody>
                  <a:tcPr marL="2305" marR="2305" marT="23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latin typeface="Times New Roman"/>
                        </a:rPr>
                        <a:t>Christian</a:t>
                      </a:r>
                    </a:p>
                  </a:txBody>
                  <a:tcPr marL="2305" marR="2305" marT="23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00" b="0" i="0" u="none" strike="noStrike">
                          <a:solidFill>
                            <a:srgbClr val="000000"/>
                          </a:solidFill>
                          <a:latin typeface="Times New Roman"/>
                        </a:rPr>
                        <a:t>Other</a:t>
                      </a:r>
                    </a:p>
                  </a:txBody>
                  <a:tcPr marL="2305" marR="2305" marT="23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4283">
                <a:tc>
                  <a:txBody>
                    <a:bodyPr/>
                    <a:lstStyle/>
                    <a:p>
                      <a:pPr algn="l" fontAlgn="ctr"/>
                      <a:r>
                        <a:rPr lang="en-US" sz="400" b="0" i="0" u="none" strike="noStrike">
                          <a:solidFill>
                            <a:srgbClr val="000000"/>
                          </a:solidFill>
                          <a:latin typeface="Times New Roman"/>
                        </a:rPr>
                        <a:t>Plot Type</a:t>
                      </a:r>
                    </a:p>
                  </a:txBody>
                  <a:tcPr marL="2305" marR="2305" marT="23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sz="300" b="0" i="0" u="none" strike="noStrike">
                          <a:solidFill>
                            <a:srgbClr val="000000"/>
                          </a:solidFill>
                          <a:latin typeface="Times New Roman"/>
                        </a:rPr>
                        <a:t>Happy / Tragedy</a:t>
                      </a:r>
                    </a:p>
                  </a:txBody>
                  <a:tcPr marL="2305" marR="2305" marT="23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300" b="0" i="0" u="none" strike="noStrike">
                          <a:solidFill>
                            <a:srgbClr val="000000"/>
                          </a:solidFill>
                          <a:latin typeface="Times New Roman"/>
                        </a:rPr>
                        <a:t>Good / Evil</a:t>
                      </a:r>
                    </a:p>
                  </a:txBody>
                  <a:tcPr marL="2305" marR="2305" marT="23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300" b="0" i="0" u="none" strike="noStrike">
                          <a:solidFill>
                            <a:srgbClr val="000000"/>
                          </a:solidFill>
                          <a:latin typeface="Times New Roman"/>
                        </a:rPr>
                        <a:t>A Quest</a:t>
                      </a:r>
                    </a:p>
                  </a:txBody>
                  <a:tcPr marL="2305" marR="2305" marT="23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300" b="0" i="0" u="none" strike="noStrike">
                          <a:solidFill>
                            <a:srgbClr val="000000"/>
                          </a:solidFill>
                          <a:latin typeface="Times New Roman"/>
                        </a:rPr>
                        <a:t>Journey</a:t>
                      </a:r>
                    </a:p>
                  </a:txBody>
                  <a:tcPr marL="2305" marR="2305" marT="23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300" b="0" i="0" u="none" strike="noStrike">
                          <a:solidFill>
                            <a:srgbClr val="000000"/>
                          </a:solidFill>
                          <a:latin typeface="Times New Roman"/>
                        </a:rPr>
                        <a:t>Rages/riches</a:t>
                      </a:r>
                    </a:p>
                  </a:txBody>
                  <a:tcPr marL="2305" marR="2305" marT="23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300" b="0" i="0" u="none" strike="noStrike">
                          <a:solidFill>
                            <a:srgbClr val="000000"/>
                          </a:solidFill>
                          <a:latin typeface="Times New Roman"/>
                        </a:rPr>
                        <a:t>Coming of age</a:t>
                      </a:r>
                    </a:p>
                  </a:txBody>
                  <a:tcPr marL="2305" marR="2305" marT="23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300" b="0" i="0" u="none" strike="noStrike">
                          <a:solidFill>
                            <a:srgbClr val="000000"/>
                          </a:solidFill>
                          <a:latin typeface="Times New Roman"/>
                        </a:rPr>
                        <a:t>Rebirth</a:t>
                      </a:r>
                    </a:p>
                  </a:txBody>
                  <a:tcPr marL="2305" marR="2305" marT="23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300" b="0" i="0" u="none" strike="noStrike">
                          <a:solidFill>
                            <a:srgbClr val="000000"/>
                          </a:solidFill>
                          <a:latin typeface="Times New Roman"/>
                        </a:rPr>
                        <a:t>Fall</a:t>
                      </a:r>
                    </a:p>
                  </a:txBody>
                  <a:tcPr marL="2305" marR="2305" marT="23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84283">
                <a:tc>
                  <a:txBody>
                    <a:bodyPr/>
                    <a:lstStyle/>
                    <a:p>
                      <a:pPr algn="l" fontAlgn="ctr"/>
                      <a:r>
                        <a:rPr lang="en-US" sz="400" b="0" i="0" u="none" strike="noStrike">
                          <a:solidFill>
                            <a:srgbClr val="000000"/>
                          </a:solidFill>
                          <a:latin typeface="Times New Roman"/>
                        </a:rPr>
                        <a:t>Plot = summary - narrative</a:t>
                      </a:r>
                    </a:p>
                  </a:txBody>
                  <a:tcPr marL="2305" marR="2305" marT="23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16">
                  <a:txBody>
                    <a:bodyPr/>
                    <a:lstStyle/>
                    <a:p>
                      <a:pPr algn="ctr" fontAlgn="b"/>
                      <a:r>
                        <a:rPr lang="en-US" sz="300" b="0" i="0" u="none" strike="noStrike">
                          <a:solidFill>
                            <a:srgbClr val="000000"/>
                          </a:solidFill>
                          <a:latin typeface="Times New Roman"/>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4283">
                <a:tc>
                  <a:txBody>
                    <a:bodyPr/>
                    <a:lstStyle/>
                    <a:p>
                      <a:pPr algn="l" fontAlgn="ctr"/>
                      <a:r>
                        <a:rPr lang="en-US" sz="400" b="0" i="0" u="none" strike="noStrike">
                          <a:solidFill>
                            <a:srgbClr val="000000"/>
                          </a:solidFill>
                          <a:latin typeface="Times New Roman"/>
                        </a:rPr>
                        <a:t>Setting</a:t>
                      </a:r>
                    </a:p>
                  </a:txBody>
                  <a:tcPr marL="2305" marR="2305" marT="23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8">
                  <a:txBody>
                    <a:bodyPr/>
                    <a:lstStyle/>
                    <a:p>
                      <a:pPr algn="ctr" fontAlgn="b"/>
                      <a:r>
                        <a:rPr lang="en-US" sz="300" b="0" i="0" u="none" strike="noStrike">
                          <a:solidFill>
                            <a:srgbClr val="000000"/>
                          </a:solidFill>
                          <a:latin typeface="Times New Roman"/>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300" b="0" i="0" u="none" strike="noStrike">
                          <a:solidFill>
                            <a:srgbClr val="000000"/>
                          </a:solidFill>
                          <a:latin typeface="Times New Roman"/>
                        </a:rPr>
                        <a:t> </a:t>
                      </a:r>
                    </a:p>
                  </a:txBody>
                  <a:tcPr marL="2305" marR="2305" marT="23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300" b="0" i="0" u="none" strike="noStrike">
                          <a:solidFill>
                            <a:srgbClr val="000000"/>
                          </a:solidFill>
                          <a:latin typeface="Times New Roman"/>
                        </a:rPr>
                        <a:t> </a:t>
                      </a:r>
                    </a:p>
                  </a:txBody>
                  <a:tcPr marL="2305" marR="2305" marT="23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84283">
                <a:tc>
                  <a:txBody>
                    <a:bodyPr/>
                    <a:lstStyle/>
                    <a:p>
                      <a:pPr algn="l" fontAlgn="ctr"/>
                      <a:r>
                        <a:rPr lang="en-US" sz="400" b="0" i="0" u="none" strike="noStrike">
                          <a:solidFill>
                            <a:srgbClr val="000000"/>
                          </a:solidFill>
                          <a:latin typeface="Times New Roman"/>
                        </a:rPr>
                        <a:t>Opening scene</a:t>
                      </a:r>
                    </a:p>
                  </a:txBody>
                  <a:tcPr marL="2305" marR="2305" marT="23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8">
                  <a:txBody>
                    <a:bodyPr/>
                    <a:lstStyle/>
                    <a:p>
                      <a:pPr algn="ctr" fontAlgn="b"/>
                      <a:r>
                        <a:rPr lang="en-US" sz="300" b="0" i="0" u="none" strike="noStrike">
                          <a:solidFill>
                            <a:srgbClr val="000000"/>
                          </a:solidFill>
                          <a:latin typeface="Times New Roman"/>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8">
                  <a:txBody>
                    <a:bodyPr/>
                    <a:lstStyle/>
                    <a:p>
                      <a:pPr algn="ctr" fontAlgn="b"/>
                      <a:r>
                        <a:rPr lang="en-US" sz="300" b="0" i="0" u="none" strike="noStrike">
                          <a:solidFill>
                            <a:srgbClr val="000000"/>
                          </a:solidFill>
                          <a:latin typeface="Times New Roman"/>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4283">
                <a:tc>
                  <a:txBody>
                    <a:bodyPr/>
                    <a:lstStyle/>
                    <a:p>
                      <a:pPr algn="l" fontAlgn="ctr"/>
                      <a:r>
                        <a:rPr lang="en-US" sz="400" b="0" i="0" u="none" strike="noStrike">
                          <a:solidFill>
                            <a:srgbClr val="000000"/>
                          </a:solidFill>
                          <a:latin typeface="Times New Roman"/>
                        </a:rPr>
                        <a:t>First Act</a:t>
                      </a:r>
                    </a:p>
                  </a:txBody>
                  <a:tcPr marL="2305" marR="2305" marT="23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8">
                  <a:txBody>
                    <a:bodyPr/>
                    <a:lstStyle/>
                    <a:p>
                      <a:pPr algn="ctr" fontAlgn="b"/>
                      <a:r>
                        <a:rPr lang="en-US" sz="300" b="0" i="0" u="none" strike="noStrike">
                          <a:solidFill>
                            <a:srgbClr val="000000"/>
                          </a:solidFill>
                          <a:latin typeface="Times New Roman"/>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300" b="0" i="0" u="none" strike="noStrike">
                          <a:solidFill>
                            <a:srgbClr val="000000"/>
                          </a:solidFill>
                          <a:latin typeface="Times New Roman"/>
                        </a:rPr>
                        <a:t> </a:t>
                      </a:r>
                    </a:p>
                  </a:txBody>
                  <a:tcPr marL="2305" marR="2305" marT="23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300" b="0" i="0" u="none" strike="noStrike">
                          <a:solidFill>
                            <a:srgbClr val="000000"/>
                          </a:solidFill>
                          <a:latin typeface="Times New Roman"/>
                        </a:rPr>
                        <a:t> </a:t>
                      </a:r>
                    </a:p>
                  </a:txBody>
                  <a:tcPr marL="2305" marR="2305" marT="23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84283">
                <a:tc>
                  <a:txBody>
                    <a:bodyPr/>
                    <a:lstStyle/>
                    <a:p>
                      <a:pPr algn="l" fontAlgn="ctr"/>
                      <a:r>
                        <a:rPr lang="en-US" sz="400" b="0" i="0" u="none" strike="noStrike">
                          <a:solidFill>
                            <a:srgbClr val="000000"/>
                          </a:solidFill>
                          <a:latin typeface="Times New Roman"/>
                        </a:rPr>
                        <a:t>Second Act</a:t>
                      </a:r>
                    </a:p>
                  </a:txBody>
                  <a:tcPr marL="2305" marR="2305" marT="23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8">
                  <a:txBody>
                    <a:bodyPr/>
                    <a:lstStyle/>
                    <a:p>
                      <a:pPr algn="ctr" fontAlgn="b"/>
                      <a:r>
                        <a:rPr lang="en-US" sz="300" b="0" i="0" u="none" strike="noStrike">
                          <a:solidFill>
                            <a:srgbClr val="000000"/>
                          </a:solidFill>
                          <a:latin typeface="Times New Roman"/>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300" b="0" i="0" u="none" strike="noStrike">
                          <a:solidFill>
                            <a:srgbClr val="000000"/>
                          </a:solidFill>
                          <a:latin typeface="Times New Roman"/>
                        </a:rPr>
                        <a:t> </a:t>
                      </a:r>
                    </a:p>
                  </a:txBody>
                  <a:tcPr marL="2305" marR="2305" marT="23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300" b="0" i="0" u="none" strike="noStrike">
                          <a:solidFill>
                            <a:srgbClr val="000000"/>
                          </a:solidFill>
                          <a:latin typeface="Times New Roman"/>
                        </a:rPr>
                        <a:t> </a:t>
                      </a:r>
                    </a:p>
                  </a:txBody>
                  <a:tcPr marL="2305" marR="2305" marT="23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84283">
                <a:tc>
                  <a:txBody>
                    <a:bodyPr/>
                    <a:lstStyle/>
                    <a:p>
                      <a:pPr algn="l" fontAlgn="ctr"/>
                      <a:r>
                        <a:rPr lang="en-US" sz="400" b="0" i="0" u="none" strike="noStrike">
                          <a:solidFill>
                            <a:srgbClr val="000000"/>
                          </a:solidFill>
                          <a:latin typeface="Times New Roman"/>
                        </a:rPr>
                        <a:t>Third Act</a:t>
                      </a:r>
                    </a:p>
                  </a:txBody>
                  <a:tcPr marL="2305" marR="2305" marT="23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8">
                  <a:txBody>
                    <a:bodyPr/>
                    <a:lstStyle/>
                    <a:p>
                      <a:pPr algn="ctr" fontAlgn="b"/>
                      <a:r>
                        <a:rPr lang="en-US" sz="300" b="0" i="0" u="none" strike="noStrike">
                          <a:solidFill>
                            <a:srgbClr val="000000"/>
                          </a:solidFill>
                          <a:latin typeface="Times New Roman"/>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300" b="0" i="0" u="none" strike="noStrike">
                          <a:solidFill>
                            <a:srgbClr val="000000"/>
                          </a:solidFill>
                          <a:latin typeface="Times New Roman"/>
                        </a:rPr>
                        <a:t> </a:t>
                      </a:r>
                    </a:p>
                  </a:txBody>
                  <a:tcPr marL="2305" marR="2305" marT="23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300" b="0" i="0" u="none" strike="noStrike">
                          <a:solidFill>
                            <a:srgbClr val="000000"/>
                          </a:solidFill>
                          <a:latin typeface="Times New Roman"/>
                        </a:rPr>
                        <a:t> </a:t>
                      </a:r>
                    </a:p>
                  </a:txBody>
                  <a:tcPr marL="2305" marR="2305" marT="23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84283">
                <a:tc>
                  <a:txBody>
                    <a:bodyPr/>
                    <a:lstStyle/>
                    <a:p>
                      <a:pPr algn="l" fontAlgn="ctr"/>
                      <a:r>
                        <a:rPr lang="en-US" sz="400" b="0" i="0" u="none" strike="noStrike">
                          <a:solidFill>
                            <a:srgbClr val="000000"/>
                          </a:solidFill>
                          <a:latin typeface="Times New Roman"/>
                        </a:rPr>
                        <a:t>End</a:t>
                      </a:r>
                    </a:p>
                  </a:txBody>
                  <a:tcPr marL="2305" marR="2305" marT="23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8">
                  <a:txBody>
                    <a:bodyPr/>
                    <a:lstStyle/>
                    <a:p>
                      <a:pPr algn="ctr" fontAlgn="b"/>
                      <a:r>
                        <a:rPr lang="en-US" sz="300" b="0" i="0" u="none" strike="noStrike">
                          <a:solidFill>
                            <a:srgbClr val="000000"/>
                          </a:solidFill>
                          <a:latin typeface="Times New Roman"/>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8">
                  <a:txBody>
                    <a:bodyPr/>
                    <a:lstStyle/>
                    <a:p>
                      <a:pPr algn="ctr" fontAlgn="b"/>
                      <a:r>
                        <a:rPr lang="en-US" sz="300" b="0" i="0" u="none" strike="noStrike">
                          <a:solidFill>
                            <a:srgbClr val="000000"/>
                          </a:solidFill>
                          <a:latin typeface="Times New Roman"/>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4283">
                <a:tc>
                  <a:txBody>
                    <a:bodyPr/>
                    <a:lstStyle/>
                    <a:p>
                      <a:pPr algn="l" fontAlgn="b"/>
                      <a:r>
                        <a:rPr lang="en-US" sz="400" b="0" i="0" u="none" strike="noStrike">
                          <a:solidFill>
                            <a:srgbClr val="000000"/>
                          </a:solidFill>
                          <a:latin typeface="Calibri"/>
                        </a:rPr>
                        <a:t>Character</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2">
                  <a:txBody>
                    <a:bodyPr/>
                    <a:lstStyle/>
                    <a:p>
                      <a:pPr algn="ctr" fontAlgn="ctr"/>
                      <a:r>
                        <a:rPr lang="en-US" sz="300" b="0" i="0" u="none" strike="noStrike">
                          <a:solidFill>
                            <a:srgbClr val="000000"/>
                          </a:solidFill>
                          <a:latin typeface="Calibri"/>
                        </a:rPr>
                        <a:t>Main</a:t>
                      </a:r>
                    </a:p>
                  </a:txBody>
                  <a:tcPr marL="2305" marR="2305" marT="23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gridSpan="2">
                  <a:txBody>
                    <a:bodyPr/>
                    <a:lstStyle/>
                    <a:p>
                      <a:pPr algn="ctr" fontAlgn="ctr"/>
                      <a:r>
                        <a:rPr lang="en-US" sz="300" b="0" i="0" u="none" strike="noStrike">
                          <a:solidFill>
                            <a:srgbClr val="000000"/>
                          </a:solidFill>
                          <a:latin typeface="Calibri"/>
                        </a:rPr>
                        <a:t>Main</a:t>
                      </a:r>
                    </a:p>
                  </a:txBody>
                  <a:tcPr marL="2305" marR="2305" marT="23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gridSpan="2">
                  <a:txBody>
                    <a:bodyPr/>
                    <a:lstStyle/>
                    <a:p>
                      <a:pPr algn="ctr" fontAlgn="ctr"/>
                      <a:r>
                        <a:rPr lang="en-US" sz="300" b="0" i="0" u="none" strike="noStrike">
                          <a:solidFill>
                            <a:srgbClr val="000000"/>
                          </a:solidFill>
                          <a:latin typeface="Calibri"/>
                        </a:rPr>
                        <a:t>Main</a:t>
                      </a:r>
                    </a:p>
                  </a:txBody>
                  <a:tcPr marL="2305" marR="2305" marT="23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gridSpan="2">
                  <a:txBody>
                    <a:bodyPr/>
                    <a:lstStyle/>
                    <a:p>
                      <a:pPr algn="ctr" fontAlgn="ctr"/>
                      <a:r>
                        <a:rPr lang="en-US" sz="300" b="0" i="0" u="none" strike="noStrike">
                          <a:solidFill>
                            <a:srgbClr val="000000"/>
                          </a:solidFill>
                          <a:latin typeface="Calibri"/>
                        </a:rPr>
                        <a:t>Secondary</a:t>
                      </a:r>
                    </a:p>
                  </a:txBody>
                  <a:tcPr marL="2305" marR="2305" marT="23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gridSpan="2">
                  <a:txBody>
                    <a:bodyPr/>
                    <a:lstStyle/>
                    <a:p>
                      <a:pPr algn="ctr" fontAlgn="ctr"/>
                      <a:r>
                        <a:rPr lang="en-US" sz="300" b="0" i="0" u="none" strike="noStrike">
                          <a:solidFill>
                            <a:srgbClr val="000000"/>
                          </a:solidFill>
                          <a:latin typeface="Calibri"/>
                        </a:rPr>
                        <a:t>Secondary</a:t>
                      </a:r>
                    </a:p>
                  </a:txBody>
                  <a:tcPr marL="2305" marR="2305" marT="23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gridSpan="2">
                  <a:txBody>
                    <a:bodyPr/>
                    <a:lstStyle/>
                    <a:p>
                      <a:pPr algn="ctr" fontAlgn="ctr"/>
                      <a:r>
                        <a:rPr lang="en-US" sz="300" b="0" i="0" u="none" strike="noStrike">
                          <a:solidFill>
                            <a:srgbClr val="000000"/>
                          </a:solidFill>
                          <a:latin typeface="Calibri"/>
                        </a:rPr>
                        <a:t>Secondary</a:t>
                      </a:r>
                    </a:p>
                  </a:txBody>
                  <a:tcPr marL="2305" marR="2305" marT="23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gridSpan="2">
                  <a:txBody>
                    <a:bodyPr/>
                    <a:lstStyle/>
                    <a:p>
                      <a:pPr algn="ctr" fontAlgn="ctr"/>
                      <a:r>
                        <a:rPr lang="en-US" sz="300" b="0" i="0" u="none" strike="noStrike">
                          <a:solidFill>
                            <a:srgbClr val="000000"/>
                          </a:solidFill>
                          <a:latin typeface="Calibri"/>
                        </a:rPr>
                        <a:t>Secondary</a:t>
                      </a:r>
                    </a:p>
                  </a:txBody>
                  <a:tcPr marL="2305" marR="2305" marT="23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gridSpan="2">
                  <a:txBody>
                    <a:bodyPr/>
                    <a:lstStyle/>
                    <a:p>
                      <a:pPr algn="ctr" fontAlgn="ctr"/>
                      <a:r>
                        <a:rPr lang="en-US" sz="300" b="0" i="0" u="none" strike="noStrike">
                          <a:solidFill>
                            <a:srgbClr val="000000"/>
                          </a:solidFill>
                          <a:latin typeface="Calibri"/>
                        </a:rPr>
                        <a:t>Secondary</a:t>
                      </a:r>
                    </a:p>
                  </a:txBody>
                  <a:tcPr marL="2305" marR="2305" marT="23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r>
              <a:tr h="84283">
                <a:tc>
                  <a:txBody>
                    <a:bodyPr/>
                    <a:lstStyle/>
                    <a:p>
                      <a:pPr algn="l" fontAlgn="b"/>
                      <a:r>
                        <a:rPr lang="en-US" sz="400" b="0" i="0" u="none" strike="noStrike">
                          <a:solidFill>
                            <a:srgbClr val="000000"/>
                          </a:solidFill>
                          <a:latin typeface="Calibri"/>
                        </a:rPr>
                        <a:t>Name</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84283">
                <a:tc>
                  <a:txBody>
                    <a:bodyPr/>
                    <a:lstStyle/>
                    <a:p>
                      <a:pPr algn="l" fontAlgn="b"/>
                      <a:r>
                        <a:rPr lang="en-US" sz="400" b="0" i="0" u="none" strike="noStrike">
                          <a:solidFill>
                            <a:srgbClr val="000000"/>
                          </a:solidFill>
                          <a:latin typeface="Calibri"/>
                        </a:rPr>
                        <a:t>Man / Woman</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84283">
                <a:tc>
                  <a:txBody>
                    <a:bodyPr/>
                    <a:lstStyle/>
                    <a:p>
                      <a:pPr algn="l" fontAlgn="b"/>
                      <a:r>
                        <a:rPr lang="en-US" sz="400" b="0" i="0" u="none" strike="noStrike">
                          <a:solidFill>
                            <a:srgbClr val="000000"/>
                          </a:solidFill>
                          <a:latin typeface="Calibri"/>
                        </a:rPr>
                        <a:t>Hero / villain / antihero</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84283">
                <a:tc>
                  <a:txBody>
                    <a:bodyPr/>
                    <a:lstStyle/>
                    <a:p>
                      <a:pPr algn="l" fontAlgn="b"/>
                      <a:r>
                        <a:rPr lang="en-US" sz="400" b="0" i="0" u="none" strike="noStrike">
                          <a:solidFill>
                            <a:srgbClr val="000000"/>
                          </a:solidFill>
                          <a:latin typeface="Calibri"/>
                        </a:rPr>
                        <a:t>Age (Y, A, O)</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84283">
                <a:tc>
                  <a:txBody>
                    <a:bodyPr/>
                    <a:lstStyle/>
                    <a:p>
                      <a:pPr algn="l" fontAlgn="b"/>
                      <a:r>
                        <a:rPr lang="en-US" sz="400" b="0" i="0" u="none" strike="noStrike">
                          <a:solidFill>
                            <a:srgbClr val="000000"/>
                          </a:solidFill>
                          <a:latin typeface="Calibri"/>
                        </a:rPr>
                        <a:t>Rich / poor</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84283">
                <a:tc>
                  <a:txBody>
                    <a:bodyPr/>
                    <a:lstStyle/>
                    <a:p>
                      <a:pPr algn="l" fontAlgn="b"/>
                      <a:r>
                        <a:rPr lang="en-US" sz="400" b="0" i="0" u="none" strike="noStrike">
                          <a:solidFill>
                            <a:srgbClr val="000000"/>
                          </a:solidFill>
                          <a:latin typeface="Calibri"/>
                        </a:rPr>
                        <a:t>Other</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84283">
                <a:tc>
                  <a:txBody>
                    <a:bodyPr/>
                    <a:lstStyle/>
                    <a:p>
                      <a:pPr algn="l" fontAlgn="b"/>
                      <a:r>
                        <a:rPr lang="en-US" sz="400" b="0" i="0" u="none" strike="noStrike">
                          <a:solidFill>
                            <a:srgbClr val="000000"/>
                          </a:solidFill>
                          <a:latin typeface="Calibri"/>
                        </a:rPr>
                        <a:t>Other</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84283">
                <a:tc>
                  <a:txBody>
                    <a:bodyPr/>
                    <a:lstStyle/>
                    <a:p>
                      <a:pPr algn="ctr" fontAlgn="ctr"/>
                      <a:r>
                        <a:rPr lang="en-US" sz="400" b="0" i="0" u="none" strike="noStrike">
                          <a:solidFill>
                            <a:srgbClr val="FFFFFF"/>
                          </a:solidFill>
                          <a:latin typeface="Calibri"/>
                        </a:rPr>
                        <a:t>Trait or habit</a:t>
                      </a:r>
                    </a:p>
                  </a:txBody>
                  <a:tcPr marL="2305" marR="2305" marT="23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2">
                  <a:txBody>
                    <a:bodyPr/>
                    <a:lstStyle/>
                    <a:p>
                      <a:pPr algn="ctr" fontAlgn="b"/>
                      <a:r>
                        <a:rPr lang="en-US" sz="300" b="0" i="0" u="none" strike="noStrike">
                          <a:solidFill>
                            <a:srgbClr val="FFFFFF"/>
                          </a:solidFill>
                          <a:latin typeface="Calibri"/>
                        </a:rPr>
                        <a:t>Trait or habit</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hMerge="1">
                  <a:txBody>
                    <a:bodyPr/>
                    <a:lstStyle/>
                    <a:p>
                      <a:endParaRPr lang="en-US"/>
                    </a:p>
                  </a:txBody>
                  <a:tcPr/>
                </a:tc>
                <a:tc gridSpan="2">
                  <a:txBody>
                    <a:bodyPr/>
                    <a:lstStyle/>
                    <a:p>
                      <a:pPr algn="ctr" fontAlgn="b"/>
                      <a:r>
                        <a:rPr lang="en-US" sz="300" b="0" i="0" u="none" strike="noStrike">
                          <a:solidFill>
                            <a:srgbClr val="FFFFFF"/>
                          </a:solidFill>
                          <a:latin typeface="Calibri"/>
                        </a:rPr>
                        <a:t>Trait or habit</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hMerge="1">
                  <a:txBody>
                    <a:bodyPr/>
                    <a:lstStyle/>
                    <a:p>
                      <a:endParaRPr lang="en-US"/>
                    </a:p>
                  </a:txBody>
                  <a:tcPr/>
                </a:tc>
                <a:tc gridSpan="2">
                  <a:txBody>
                    <a:bodyPr/>
                    <a:lstStyle/>
                    <a:p>
                      <a:pPr algn="ctr" fontAlgn="b"/>
                      <a:r>
                        <a:rPr lang="en-US" sz="300" b="0" i="0" u="none" strike="noStrike">
                          <a:solidFill>
                            <a:srgbClr val="FFFFFF"/>
                          </a:solidFill>
                          <a:latin typeface="Calibri"/>
                        </a:rPr>
                        <a:t>Trait or habit</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hMerge="1">
                  <a:txBody>
                    <a:bodyPr/>
                    <a:lstStyle/>
                    <a:p>
                      <a:endParaRPr lang="en-US"/>
                    </a:p>
                  </a:txBody>
                  <a:tcPr/>
                </a:tc>
                <a:tc gridSpan="2">
                  <a:txBody>
                    <a:bodyPr/>
                    <a:lstStyle/>
                    <a:p>
                      <a:pPr algn="ctr" fontAlgn="b"/>
                      <a:r>
                        <a:rPr lang="en-US" sz="300" b="0" i="0" u="none" strike="noStrike">
                          <a:solidFill>
                            <a:srgbClr val="FFFFFF"/>
                          </a:solidFill>
                          <a:latin typeface="Calibri"/>
                        </a:rPr>
                        <a:t>Trait or habit</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hMerge="1">
                  <a:txBody>
                    <a:bodyPr/>
                    <a:lstStyle/>
                    <a:p>
                      <a:endParaRPr lang="en-US"/>
                    </a:p>
                  </a:txBody>
                  <a:tcPr/>
                </a:tc>
                <a:tc gridSpan="2">
                  <a:txBody>
                    <a:bodyPr/>
                    <a:lstStyle/>
                    <a:p>
                      <a:pPr algn="ctr" fontAlgn="b"/>
                      <a:r>
                        <a:rPr lang="en-US" sz="300" b="0" i="0" u="none" strike="noStrike">
                          <a:solidFill>
                            <a:srgbClr val="FFFFFF"/>
                          </a:solidFill>
                          <a:latin typeface="Calibri"/>
                        </a:rPr>
                        <a:t>Trait or habit</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hMerge="1">
                  <a:txBody>
                    <a:bodyPr/>
                    <a:lstStyle/>
                    <a:p>
                      <a:endParaRPr lang="en-US"/>
                    </a:p>
                  </a:txBody>
                  <a:tcPr/>
                </a:tc>
                <a:tc gridSpan="2">
                  <a:txBody>
                    <a:bodyPr/>
                    <a:lstStyle/>
                    <a:p>
                      <a:pPr algn="ctr" fontAlgn="b"/>
                      <a:r>
                        <a:rPr lang="en-US" sz="300" b="0" i="0" u="none" strike="noStrike">
                          <a:solidFill>
                            <a:srgbClr val="FFFFFF"/>
                          </a:solidFill>
                          <a:latin typeface="Calibri"/>
                        </a:rPr>
                        <a:t>Trait or habit</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hMerge="1">
                  <a:txBody>
                    <a:bodyPr/>
                    <a:lstStyle/>
                    <a:p>
                      <a:endParaRPr lang="en-US"/>
                    </a:p>
                  </a:txBody>
                  <a:tcPr/>
                </a:tc>
                <a:tc gridSpan="2">
                  <a:txBody>
                    <a:bodyPr/>
                    <a:lstStyle/>
                    <a:p>
                      <a:pPr algn="ctr" fontAlgn="b"/>
                      <a:r>
                        <a:rPr lang="en-US" sz="300" b="0" i="0" u="none" strike="noStrike">
                          <a:solidFill>
                            <a:srgbClr val="FFFFFF"/>
                          </a:solidFill>
                          <a:latin typeface="Calibri"/>
                        </a:rPr>
                        <a:t>Trait or habit</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hMerge="1">
                  <a:txBody>
                    <a:bodyPr/>
                    <a:lstStyle/>
                    <a:p>
                      <a:endParaRPr lang="en-US"/>
                    </a:p>
                  </a:txBody>
                  <a:tcPr/>
                </a:tc>
                <a:tc gridSpan="2">
                  <a:txBody>
                    <a:bodyPr/>
                    <a:lstStyle/>
                    <a:p>
                      <a:pPr algn="ctr" fontAlgn="b"/>
                      <a:r>
                        <a:rPr lang="en-US" sz="300" b="0" i="0" u="none" strike="noStrike">
                          <a:solidFill>
                            <a:srgbClr val="FFFFFF"/>
                          </a:solidFill>
                          <a:latin typeface="Calibri"/>
                        </a:rPr>
                        <a:t>Trait or habit</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hMerge="1">
                  <a:txBody>
                    <a:bodyPr/>
                    <a:lstStyle/>
                    <a:p>
                      <a:endParaRPr lang="en-US"/>
                    </a:p>
                  </a:txBody>
                  <a:tcPr/>
                </a:tc>
              </a:tr>
              <a:tr h="81473">
                <a:tc>
                  <a:txBody>
                    <a:bodyPr/>
                    <a:lstStyle/>
                    <a:p>
                      <a:pPr algn="l" fontAlgn="b"/>
                      <a:r>
                        <a:rPr lang="en-US" sz="400" b="0" i="0" u="none" strike="noStrike">
                          <a:solidFill>
                            <a:srgbClr val="000000"/>
                          </a:solidFill>
                          <a:latin typeface="Calibri"/>
                        </a:rPr>
                        <a:t>Height</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81473">
                <a:tc>
                  <a:txBody>
                    <a:bodyPr/>
                    <a:lstStyle/>
                    <a:p>
                      <a:pPr algn="l" fontAlgn="b"/>
                      <a:r>
                        <a:rPr lang="en-US" sz="400" b="0" i="0" u="none" strike="noStrike">
                          <a:solidFill>
                            <a:srgbClr val="000000"/>
                          </a:solidFill>
                          <a:latin typeface="Calibri"/>
                        </a:rPr>
                        <a:t>Eyes</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81473">
                <a:tc>
                  <a:txBody>
                    <a:bodyPr/>
                    <a:lstStyle/>
                    <a:p>
                      <a:pPr algn="l" fontAlgn="b"/>
                      <a:r>
                        <a:rPr lang="en-US" sz="400" b="0" i="0" u="none" strike="noStrike">
                          <a:solidFill>
                            <a:srgbClr val="000000"/>
                          </a:solidFill>
                          <a:latin typeface="Calibri"/>
                        </a:rPr>
                        <a:t>Hair</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81473">
                <a:tc>
                  <a:txBody>
                    <a:bodyPr/>
                    <a:lstStyle/>
                    <a:p>
                      <a:pPr algn="l" fontAlgn="b"/>
                      <a:r>
                        <a:rPr lang="en-US" sz="400" b="0" i="0" u="none" strike="noStrike">
                          <a:solidFill>
                            <a:srgbClr val="000000"/>
                          </a:solidFill>
                          <a:latin typeface="Calibri"/>
                        </a:rPr>
                        <a:t>Facial Hair</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81473">
                <a:tc>
                  <a:txBody>
                    <a:bodyPr/>
                    <a:lstStyle/>
                    <a:p>
                      <a:pPr algn="l" fontAlgn="b"/>
                      <a:r>
                        <a:rPr lang="en-US" sz="400" b="0" i="0" u="none" strike="noStrike">
                          <a:solidFill>
                            <a:srgbClr val="000000"/>
                          </a:solidFill>
                          <a:latin typeface="Calibri"/>
                        </a:rPr>
                        <a:t>Physical traits</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81473">
                <a:tc>
                  <a:txBody>
                    <a:bodyPr/>
                    <a:lstStyle/>
                    <a:p>
                      <a:pPr algn="l" fontAlgn="b"/>
                      <a:r>
                        <a:rPr lang="en-US" sz="400" b="0" i="0" u="none" strike="noStrike">
                          <a:solidFill>
                            <a:srgbClr val="000000"/>
                          </a:solidFill>
                          <a:latin typeface="Calibri"/>
                        </a:rPr>
                        <a:t>Glasses</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81473">
                <a:tc>
                  <a:txBody>
                    <a:bodyPr/>
                    <a:lstStyle/>
                    <a:p>
                      <a:pPr algn="l" fontAlgn="b"/>
                      <a:r>
                        <a:rPr lang="en-US" sz="400" b="0" i="0" u="none" strike="noStrike">
                          <a:solidFill>
                            <a:srgbClr val="000000"/>
                          </a:solidFill>
                          <a:latin typeface="Calibri"/>
                        </a:rPr>
                        <a:t>Tacit / habit / behavior</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81473">
                <a:tc>
                  <a:txBody>
                    <a:bodyPr/>
                    <a:lstStyle/>
                    <a:p>
                      <a:pPr algn="l" fontAlgn="b"/>
                      <a:r>
                        <a:rPr lang="en-US" sz="400" b="0" i="0" u="none" strike="noStrike">
                          <a:solidFill>
                            <a:srgbClr val="000000"/>
                          </a:solidFill>
                          <a:latin typeface="Calibri"/>
                        </a:rPr>
                        <a:t>Nervous/ calm</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81473">
                <a:tc>
                  <a:txBody>
                    <a:bodyPr/>
                    <a:lstStyle/>
                    <a:p>
                      <a:pPr algn="l" fontAlgn="b"/>
                      <a:r>
                        <a:rPr lang="en-US" sz="400" b="0" i="0" u="none" strike="noStrike">
                          <a:solidFill>
                            <a:srgbClr val="000000"/>
                          </a:solidFill>
                          <a:latin typeface="Calibri"/>
                        </a:rPr>
                        <a:t>Smokes</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81473">
                <a:tc>
                  <a:txBody>
                    <a:bodyPr/>
                    <a:lstStyle/>
                    <a:p>
                      <a:pPr algn="l" fontAlgn="b"/>
                      <a:r>
                        <a:rPr lang="en-US" sz="400" b="0" i="0" u="none" strike="noStrike">
                          <a:solidFill>
                            <a:srgbClr val="000000"/>
                          </a:solidFill>
                          <a:latin typeface="Calibri"/>
                        </a:rPr>
                        <a:t>Drugs</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81473">
                <a:tc>
                  <a:txBody>
                    <a:bodyPr/>
                    <a:lstStyle/>
                    <a:p>
                      <a:pPr algn="l" fontAlgn="b"/>
                      <a:r>
                        <a:rPr lang="en-US" sz="400" b="0" i="0" u="none" strike="noStrike">
                          <a:solidFill>
                            <a:srgbClr val="000000"/>
                          </a:solidFill>
                          <a:latin typeface="Calibri"/>
                        </a:rPr>
                        <a:t>Other</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81473">
                <a:tc>
                  <a:txBody>
                    <a:bodyPr/>
                    <a:lstStyle/>
                    <a:p>
                      <a:pPr algn="l" fontAlgn="b"/>
                      <a:r>
                        <a:rPr lang="en-US" sz="400" b="0" i="0" u="none" strike="noStrike">
                          <a:solidFill>
                            <a:srgbClr val="FFFFFF"/>
                          </a:solidFill>
                          <a:latin typeface="Calibri"/>
                        </a:rPr>
                        <a:t>Characteristics</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gridSpan="2">
                  <a:txBody>
                    <a:bodyPr/>
                    <a:lstStyle/>
                    <a:p>
                      <a:pPr algn="ctr" fontAlgn="b"/>
                      <a:r>
                        <a:rPr lang="en-US" sz="300" b="0" i="0" u="none" strike="noStrike">
                          <a:solidFill>
                            <a:srgbClr val="FFFFFF"/>
                          </a:solidFill>
                          <a:latin typeface="Calibri"/>
                        </a:rPr>
                        <a:t>Characteristics</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hMerge="1">
                  <a:txBody>
                    <a:bodyPr/>
                    <a:lstStyle/>
                    <a:p>
                      <a:endParaRPr lang="en-US"/>
                    </a:p>
                  </a:txBody>
                  <a:tcPr/>
                </a:tc>
                <a:tc gridSpan="2">
                  <a:txBody>
                    <a:bodyPr/>
                    <a:lstStyle/>
                    <a:p>
                      <a:pPr algn="ctr" fontAlgn="b"/>
                      <a:r>
                        <a:rPr lang="en-US" sz="300" b="0" i="0" u="none" strike="noStrike">
                          <a:solidFill>
                            <a:srgbClr val="FFFFFF"/>
                          </a:solidFill>
                          <a:latin typeface="Calibri"/>
                        </a:rPr>
                        <a:t>Characteristics</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hMerge="1">
                  <a:txBody>
                    <a:bodyPr/>
                    <a:lstStyle/>
                    <a:p>
                      <a:endParaRPr lang="en-US"/>
                    </a:p>
                  </a:txBody>
                  <a:tcPr/>
                </a:tc>
                <a:tc gridSpan="2">
                  <a:txBody>
                    <a:bodyPr/>
                    <a:lstStyle/>
                    <a:p>
                      <a:pPr algn="ctr" fontAlgn="b"/>
                      <a:r>
                        <a:rPr lang="en-US" sz="300" b="0" i="0" u="none" strike="noStrike">
                          <a:solidFill>
                            <a:srgbClr val="FFFFFF"/>
                          </a:solidFill>
                          <a:latin typeface="Calibri"/>
                        </a:rPr>
                        <a:t>Characteristics</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hMerge="1">
                  <a:txBody>
                    <a:bodyPr/>
                    <a:lstStyle/>
                    <a:p>
                      <a:endParaRPr lang="en-US"/>
                    </a:p>
                  </a:txBody>
                  <a:tcPr/>
                </a:tc>
                <a:tc gridSpan="2">
                  <a:txBody>
                    <a:bodyPr/>
                    <a:lstStyle/>
                    <a:p>
                      <a:pPr algn="ctr" fontAlgn="b"/>
                      <a:r>
                        <a:rPr lang="en-US" sz="300" b="0" i="0" u="none" strike="noStrike">
                          <a:solidFill>
                            <a:srgbClr val="FFFFFF"/>
                          </a:solidFill>
                          <a:latin typeface="Calibri"/>
                        </a:rPr>
                        <a:t>Characteristics</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hMerge="1">
                  <a:txBody>
                    <a:bodyPr/>
                    <a:lstStyle/>
                    <a:p>
                      <a:endParaRPr lang="en-US"/>
                    </a:p>
                  </a:txBody>
                  <a:tcPr/>
                </a:tc>
                <a:tc gridSpan="2">
                  <a:txBody>
                    <a:bodyPr/>
                    <a:lstStyle/>
                    <a:p>
                      <a:pPr algn="ctr" fontAlgn="b"/>
                      <a:r>
                        <a:rPr lang="en-US" sz="300" b="0" i="0" u="none" strike="noStrike">
                          <a:solidFill>
                            <a:srgbClr val="FFFFFF"/>
                          </a:solidFill>
                          <a:latin typeface="Calibri"/>
                        </a:rPr>
                        <a:t>Characteristics</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hMerge="1">
                  <a:txBody>
                    <a:bodyPr/>
                    <a:lstStyle/>
                    <a:p>
                      <a:endParaRPr lang="en-US"/>
                    </a:p>
                  </a:txBody>
                  <a:tcPr/>
                </a:tc>
                <a:tc gridSpan="2">
                  <a:txBody>
                    <a:bodyPr/>
                    <a:lstStyle/>
                    <a:p>
                      <a:pPr algn="ctr" fontAlgn="b"/>
                      <a:r>
                        <a:rPr lang="en-US" sz="300" b="0" i="0" u="none" strike="noStrike">
                          <a:solidFill>
                            <a:srgbClr val="FFFFFF"/>
                          </a:solidFill>
                          <a:latin typeface="Calibri"/>
                        </a:rPr>
                        <a:t>Characteristics</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hMerge="1">
                  <a:txBody>
                    <a:bodyPr/>
                    <a:lstStyle/>
                    <a:p>
                      <a:endParaRPr lang="en-US"/>
                    </a:p>
                  </a:txBody>
                  <a:tcPr/>
                </a:tc>
                <a:tc gridSpan="2">
                  <a:txBody>
                    <a:bodyPr/>
                    <a:lstStyle/>
                    <a:p>
                      <a:pPr algn="ctr" fontAlgn="b"/>
                      <a:r>
                        <a:rPr lang="en-US" sz="300" b="0" i="0" u="none" strike="noStrike">
                          <a:solidFill>
                            <a:srgbClr val="FFFFFF"/>
                          </a:solidFill>
                          <a:latin typeface="Calibri"/>
                        </a:rPr>
                        <a:t>Characteristics</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hMerge="1">
                  <a:txBody>
                    <a:bodyPr/>
                    <a:lstStyle/>
                    <a:p>
                      <a:endParaRPr lang="en-US"/>
                    </a:p>
                  </a:txBody>
                  <a:tcPr/>
                </a:tc>
                <a:tc gridSpan="2">
                  <a:txBody>
                    <a:bodyPr/>
                    <a:lstStyle/>
                    <a:p>
                      <a:pPr algn="ctr" fontAlgn="b"/>
                      <a:r>
                        <a:rPr lang="en-US" sz="300" b="0" i="0" u="none" strike="noStrike">
                          <a:solidFill>
                            <a:srgbClr val="FFFFFF"/>
                          </a:solidFill>
                          <a:latin typeface="Calibri"/>
                        </a:rPr>
                        <a:t>Characteristics</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hMerge="1">
                  <a:txBody>
                    <a:bodyPr/>
                    <a:lstStyle/>
                    <a:p>
                      <a:endParaRPr lang="en-US"/>
                    </a:p>
                  </a:txBody>
                  <a:tcPr/>
                </a:tc>
              </a:tr>
              <a:tr h="81473">
                <a:tc>
                  <a:txBody>
                    <a:bodyPr/>
                    <a:lstStyle/>
                    <a:p>
                      <a:pPr algn="l" fontAlgn="b"/>
                      <a:r>
                        <a:rPr lang="en-US" sz="400" b="0" i="0" u="none" strike="noStrike">
                          <a:solidFill>
                            <a:srgbClr val="000000"/>
                          </a:solidFill>
                          <a:latin typeface="Calibri"/>
                        </a:rPr>
                        <a:t>Absent-minded professor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81473">
                <a:tc>
                  <a:txBody>
                    <a:bodyPr/>
                    <a:lstStyle/>
                    <a:p>
                      <a:pPr algn="l" fontAlgn="b"/>
                      <a:r>
                        <a:rPr lang="en-US" sz="400" b="0" i="0" u="none" strike="noStrike">
                          <a:solidFill>
                            <a:srgbClr val="000000"/>
                          </a:solidFill>
                          <a:latin typeface="Calibri"/>
                        </a:rPr>
                        <a:t>Boy/girl next door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81473">
                <a:tc>
                  <a:txBody>
                    <a:bodyPr/>
                    <a:lstStyle/>
                    <a:p>
                      <a:pPr algn="l" fontAlgn="b"/>
                      <a:r>
                        <a:rPr lang="en-US" sz="400" b="0" i="0" u="none" strike="noStrike">
                          <a:solidFill>
                            <a:srgbClr val="000000"/>
                          </a:solidFill>
                          <a:latin typeface="Calibri"/>
                        </a:rPr>
                        <a:t>Clown/fool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81473">
                <a:tc>
                  <a:txBody>
                    <a:bodyPr/>
                    <a:lstStyle/>
                    <a:p>
                      <a:pPr algn="l" fontAlgn="b"/>
                      <a:r>
                        <a:rPr lang="en-US" sz="400" b="0" i="0" u="none" strike="noStrike">
                          <a:solidFill>
                            <a:srgbClr val="000000"/>
                          </a:solidFill>
                          <a:latin typeface="Calibri"/>
                        </a:rPr>
                        <a:t>Curmudgeon</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81473">
                <a:tc>
                  <a:txBody>
                    <a:bodyPr/>
                    <a:lstStyle/>
                    <a:p>
                      <a:pPr algn="l" fontAlgn="b"/>
                      <a:r>
                        <a:rPr lang="en-US" sz="400" b="0" i="0" u="none" strike="noStrike">
                          <a:solidFill>
                            <a:srgbClr val="000000"/>
                          </a:solidFill>
                          <a:latin typeface="Calibri"/>
                        </a:rPr>
                        <a:t>Damsel in distress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81473">
                <a:tc>
                  <a:txBody>
                    <a:bodyPr/>
                    <a:lstStyle/>
                    <a:p>
                      <a:pPr algn="l" fontAlgn="b"/>
                      <a:r>
                        <a:rPr lang="en-US" sz="400" b="0" i="0" u="none" strike="noStrike">
                          <a:solidFill>
                            <a:srgbClr val="000000"/>
                          </a:solidFill>
                          <a:latin typeface="Calibri"/>
                        </a:rPr>
                        <a:t>Everyman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81473">
                <a:tc>
                  <a:txBody>
                    <a:bodyPr/>
                    <a:lstStyle/>
                    <a:p>
                      <a:pPr algn="l" fontAlgn="b"/>
                      <a:r>
                        <a:rPr lang="en-US" sz="400" b="0" i="0" u="none" strike="noStrike">
                          <a:solidFill>
                            <a:srgbClr val="000000"/>
                          </a:solidFill>
                          <a:latin typeface="Calibri"/>
                        </a:rPr>
                        <a:t>Femme fatale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81473">
                <a:tc>
                  <a:txBody>
                    <a:bodyPr/>
                    <a:lstStyle/>
                    <a:p>
                      <a:pPr algn="l" fontAlgn="b"/>
                      <a:r>
                        <a:rPr lang="en-US" sz="400" b="0" i="0" u="none" strike="noStrike">
                          <a:solidFill>
                            <a:srgbClr val="000000"/>
                          </a:solidFill>
                          <a:latin typeface="Calibri"/>
                        </a:rPr>
                        <a:t>Hooker with a heart of gold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81473">
                <a:tc>
                  <a:txBody>
                    <a:bodyPr/>
                    <a:lstStyle/>
                    <a:p>
                      <a:pPr algn="l" fontAlgn="b"/>
                      <a:r>
                        <a:rPr lang="en-US" sz="400" b="0" i="0" u="none" strike="noStrike">
                          <a:solidFill>
                            <a:srgbClr val="000000"/>
                          </a:solidFill>
                          <a:latin typeface="Calibri"/>
                        </a:rPr>
                        <a:t>Knight-errant</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81473">
                <a:tc>
                  <a:txBody>
                    <a:bodyPr/>
                    <a:lstStyle/>
                    <a:p>
                      <a:pPr algn="l" fontAlgn="b"/>
                      <a:r>
                        <a:rPr lang="en-US" sz="400" b="0" i="0" u="none" strike="noStrike">
                          <a:solidFill>
                            <a:srgbClr val="000000"/>
                          </a:solidFill>
                          <a:latin typeface="Calibri"/>
                        </a:rPr>
                        <a:t>Manic pixie dream girl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81473">
                <a:tc>
                  <a:txBody>
                    <a:bodyPr/>
                    <a:lstStyle/>
                    <a:p>
                      <a:pPr algn="l" fontAlgn="b"/>
                      <a:r>
                        <a:rPr lang="en-US" sz="400" b="0" i="0" u="none" strike="noStrike">
                          <a:solidFill>
                            <a:srgbClr val="000000"/>
                          </a:solidFill>
                          <a:latin typeface="Calibri"/>
                        </a:rPr>
                        <a:t>Nerd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81473">
                <a:tc>
                  <a:txBody>
                    <a:bodyPr/>
                    <a:lstStyle/>
                    <a:p>
                      <a:pPr algn="l" fontAlgn="b"/>
                      <a:r>
                        <a:rPr lang="en-US" sz="400" b="0" i="0" u="none" strike="noStrike">
                          <a:solidFill>
                            <a:srgbClr val="000000"/>
                          </a:solidFill>
                          <a:latin typeface="Calibri"/>
                        </a:rPr>
                        <a:t>Sidekick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81473">
                <a:tc>
                  <a:txBody>
                    <a:bodyPr/>
                    <a:lstStyle/>
                    <a:p>
                      <a:pPr algn="l" fontAlgn="b"/>
                      <a:r>
                        <a:rPr lang="en-US" sz="400" b="0" i="0" u="none" strike="noStrike">
                          <a:solidFill>
                            <a:srgbClr val="000000"/>
                          </a:solidFill>
                          <a:latin typeface="Calibri"/>
                        </a:rPr>
                        <a:t>Spinster</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81473">
                <a:tc>
                  <a:txBody>
                    <a:bodyPr/>
                    <a:lstStyle/>
                    <a:p>
                      <a:pPr algn="l" fontAlgn="b"/>
                      <a:r>
                        <a:rPr lang="en-US" sz="400" b="0" i="0" u="none" strike="noStrike">
                          <a:solidFill>
                            <a:srgbClr val="000000"/>
                          </a:solidFill>
                          <a:latin typeface="Calibri"/>
                        </a:rPr>
                        <a:t>Tomboy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81473">
                <a:tc>
                  <a:txBody>
                    <a:bodyPr/>
                    <a:lstStyle/>
                    <a:p>
                      <a:pPr algn="l" fontAlgn="b"/>
                      <a:r>
                        <a:rPr lang="en-US" sz="400" b="0" i="0" u="none" strike="noStrike">
                          <a:solidFill>
                            <a:srgbClr val="000000"/>
                          </a:solidFill>
                          <a:latin typeface="Calibri"/>
                        </a:rPr>
                        <a:t>Tortured artist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81473">
                <a:tc>
                  <a:txBody>
                    <a:bodyPr/>
                    <a:lstStyle/>
                    <a:p>
                      <a:pPr algn="l" fontAlgn="b"/>
                      <a:r>
                        <a:rPr lang="en-US" sz="400" b="0" i="0" u="none" strike="noStrike">
                          <a:solidFill>
                            <a:srgbClr val="000000"/>
                          </a:solidFill>
                          <a:latin typeface="Calibri"/>
                        </a:rPr>
                        <a:t>Wise man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81473">
                <a:tc>
                  <a:txBody>
                    <a:bodyPr/>
                    <a:lstStyle/>
                    <a:p>
                      <a:pPr algn="l" fontAlgn="b"/>
                      <a:r>
                        <a:rPr lang="en-US" sz="400" b="0" i="0" u="none" strike="noStrike">
                          <a:solidFill>
                            <a:srgbClr val="000000"/>
                          </a:solidFill>
                          <a:latin typeface="Calibri"/>
                        </a:rPr>
                        <a:t>Other</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81473">
                <a:tc>
                  <a:txBody>
                    <a:bodyPr/>
                    <a:lstStyle/>
                    <a:p>
                      <a:pPr algn="l" fontAlgn="b"/>
                      <a:r>
                        <a:rPr lang="en-US" sz="400" b="0" i="0" u="none" strike="noStrike">
                          <a:solidFill>
                            <a:srgbClr val="FFFFFF"/>
                          </a:solidFill>
                          <a:latin typeface="Calibri"/>
                        </a:rPr>
                        <a:t>Psyhcology / Style</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gridSpan="2">
                  <a:txBody>
                    <a:bodyPr/>
                    <a:lstStyle/>
                    <a:p>
                      <a:pPr algn="ctr" fontAlgn="b"/>
                      <a:r>
                        <a:rPr lang="en-US" sz="300" b="0" i="0" u="none" strike="noStrike">
                          <a:solidFill>
                            <a:srgbClr val="FFFFFF"/>
                          </a:solidFill>
                          <a:latin typeface="Calibri"/>
                        </a:rPr>
                        <a:t>Psyhcology / Style</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hMerge="1">
                  <a:txBody>
                    <a:bodyPr/>
                    <a:lstStyle/>
                    <a:p>
                      <a:endParaRPr lang="en-US"/>
                    </a:p>
                  </a:txBody>
                  <a:tcPr/>
                </a:tc>
                <a:tc gridSpan="2">
                  <a:txBody>
                    <a:bodyPr/>
                    <a:lstStyle/>
                    <a:p>
                      <a:pPr algn="ctr" fontAlgn="b"/>
                      <a:r>
                        <a:rPr lang="en-US" sz="300" b="0" i="0" u="none" strike="noStrike">
                          <a:solidFill>
                            <a:srgbClr val="FFFFFF"/>
                          </a:solidFill>
                          <a:latin typeface="Calibri"/>
                        </a:rPr>
                        <a:t>Psyhcology / Style</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hMerge="1">
                  <a:txBody>
                    <a:bodyPr/>
                    <a:lstStyle/>
                    <a:p>
                      <a:endParaRPr lang="en-US"/>
                    </a:p>
                  </a:txBody>
                  <a:tcPr/>
                </a:tc>
                <a:tc gridSpan="2">
                  <a:txBody>
                    <a:bodyPr/>
                    <a:lstStyle/>
                    <a:p>
                      <a:pPr algn="ctr" fontAlgn="b"/>
                      <a:r>
                        <a:rPr lang="en-US" sz="300" b="0" i="0" u="none" strike="noStrike">
                          <a:solidFill>
                            <a:srgbClr val="FFFFFF"/>
                          </a:solidFill>
                          <a:latin typeface="Calibri"/>
                        </a:rPr>
                        <a:t>Psyhcology / Style</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hMerge="1">
                  <a:txBody>
                    <a:bodyPr/>
                    <a:lstStyle/>
                    <a:p>
                      <a:endParaRPr lang="en-US"/>
                    </a:p>
                  </a:txBody>
                  <a:tcPr/>
                </a:tc>
                <a:tc gridSpan="2">
                  <a:txBody>
                    <a:bodyPr/>
                    <a:lstStyle/>
                    <a:p>
                      <a:pPr algn="ctr" fontAlgn="b"/>
                      <a:r>
                        <a:rPr lang="en-US" sz="300" b="0" i="0" u="none" strike="noStrike">
                          <a:solidFill>
                            <a:srgbClr val="FFFFFF"/>
                          </a:solidFill>
                          <a:latin typeface="Calibri"/>
                        </a:rPr>
                        <a:t>Psyhcology / Style</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hMerge="1">
                  <a:txBody>
                    <a:bodyPr/>
                    <a:lstStyle/>
                    <a:p>
                      <a:endParaRPr lang="en-US"/>
                    </a:p>
                  </a:txBody>
                  <a:tcPr/>
                </a:tc>
                <a:tc gridSpan="2">
                  <a:txBody>
                    <a:bodyPr/>
                    <a:lstStyle/>
                    <a:p>
                      <a:pPr algn="ctr" fontAlgn="b"/>
                      <a:r>
                        <a:rPr lang="en-US" sz="300" b="0" i="0" u="none" strike="noStrike">
                          <a:solidFill>
                            <a:srgbClr val="FFFFFF"/>
                          </a:solidFill>
                          <a:latin typeface="Calibri"/>
                        </a:rPr>
                        <a:t>Psyhcology / Style</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hMerge="1">
                  <a:txBody>
                    <a:bodyPr/>
                    <a:lstStyle/>
                    <a:p>
                      <a:endParaRPr lang="en-US"/>
                    </a:p>
                  </a:txBody>
                  <a:tcPr/>
                </a:tc>
                <a:tc gridSpan="2">
                  <a:txBody>
                    <a:bodyPr/>
                    <a:lstStyle/>
                    <a:p>
                      <a:pPr algn="ctr" fontAlgn="b"/>
                      <a:r>
                        <a:rPr lang="en-US" sz="300" b="0" i="0" u="none" strike="noStrike">
                          <a:solidFill>
                            <a:srgbClr val="FFFFFF"/>
                          </a:solidFill>
                          <a:latin typeface="Calibri"/>
                        </a:rPr>
                        <a:t>Psyhcology / Style</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hMerge="1">
                  <a:txBody>
                    <a:bodyPr/>
                    <a:lstStyle/>
                    <a:p>
                      <a:endParaRPr lang="en-US"/>
                    </a:p>
                  </a:txBody>
                  <a:tcPr/>
                </a:tc>
                <a:tc gridSpan="2">
                  <a:txBody>
                    <a:bodyPr/>
                    <a:lstStyle/>
                    <a:p>
                      <a:pPr algn="ctr" fontAlgn="b"/>
                      <a:r>
                        <a:rPr lang="en-US" sz="300" b="0" i="0" u="none" strike="noStrike">
                          <a:solidFill>
                            <a:srgbClr val="FFFFFF"/>
                          </a:solidFill>
                          <a:latin typeface="Calibri"/>
                        </a:rPr>
                        <a:t>Psyhcology / Style</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hMerge="1">
                  <a:txBody>
                    <a:bodyPr/>
                    <a:lstStyle/>
                    <a:p>
                      <a:endParaRPr lang="en-US"/>
                    </a:p>
                  </a:txBody>
                  <a:tcPr/>
                </a:tc>
                <a:tc gridSpan="2">
                  <a:txBody>
                    <a:bodyPr/>
                    <a:lstStyle/>
                    <a:p>
                      <a:pPr algn="ctr" fontAlgn="b"/>
                      <a:r>
                        <a:rPr lang="en-US" sz="300" b="0" i="0" u="none" strike="noStrike">
                          <a:solidFill>
                            <a:srgbClr val="FFFFFF"/>
                          </a:solidFill>
                          <a:latin typeface="Calibri"/>
                        </a:rPr>
                        <a:t>Psyhcology / Style</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hMerge="1">
                  <a:txBody>
                    <a:bodyPr/>
                    <a:lstStyle/>
                    <a:p>
                      <a:endParaRPr lang="en-US"/>
                    </a:p>
                  </a:txBody>
                  <a:tcPr/>
                </a:tc>
              </a:tr>
              <a:tr h="81473">
                <a:tc>
                  <a:txBody>
                    <a:bodyPr/>
                    <a:lstStyle/>
                    <a:p>
                      <a:pPr algn="l" fontAlgn="b"/>
                      <a:r>
                        <a:rPr lang="en-US" sz="400" b="0" i="0" u="none" strike="noStrike">
                          <a:solidFill>
                            <a:srgbClr val="000000"/>
                          </a:solidFill>
                          <a:latin typeface="Calibri"/>
                        </a:rPr>
                        <a:t>Direct</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81473">
                <a:tc>
                  <a:txBody>
                    <a:bodyPr/>
                    <a:lstStyle/>
                    <a:p>
                      <a:pPr algn="l" fontAlgn="b"/>
                      <a:r>
                        <a:rPr lang="en-US" sz="400" b="0" i="0" u="none" strike="noStrike">
                          <a:solidFill>
                            <a:srgbClr val="000000"/>
                          </a:solidFill>
                          <a:latin typeface="Calibri"/>
                        </a:rPr>
                        <a:t>Influencer</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81473">
                <a:tc>
                  <a:txBody>
                    <a:bodyPr/>
                    <a:lstStyle/>
                    <a:p>
                      <a:pPr algn="l" fontAlgn="b"/>
                      <a:r>
                        <a:rPr lang="en-US" sz="400" b="0" i="0" u="none" strike="noStrike">
                          <a:solidFill>
                            <a:srgbClr val="000000"/>
                          </a:solidFill>
                          <a:latin typeface="Calibri"/>
                        </a:rPr>
                        <a:t>Steady</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81473">
                <a:tc>
                  <a:txBody>
                    <a:bodyPr/>
                    <a:lstStyle/>
                    <a:p>
                      <a:pPr algn="l" fontAlgn="b"/>
                      <a:r>
                        <a:rPr lang="en-US" sz="400" b="0" i="0" u="none" strike="noStrike">
                          <a:solidFill>
                            <a:srgbClr val="000000"/>
                          </a:solidFill>
                          <a:latin typeface="Calibri"/>
                        </a:rPr>
                        <a:t>Careful</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81473">
                <a:tc>
                  <a:txBody>
                    <a:bodyPr/>
                    <a:lstStyle/>
                    <a:p>
                      <a:pPr algn="l" fontAlgn="b"/>
                      <a:r>
                        <a:rPr lang="en-US" sz="400" b="0" i="0" u="none" strike="noStrike">
                          <a:solidFill>
                            <a:srgbClr val="000000"/>
                          </a:solidFill>
                          <a:latin typeface="Calibri"/>
                        </a:rPr>
                        <a:t>Perfectionist</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81473">
                <a:tc>
                  <a:txBody>
                    <a:bodyPr/>
                    <a:lstStyle/>
                    <a:p>
                      <a:pPr algn="l" fontAlgn="b"/>
                      <a:r>
                        <a:rPr lang="en-US" sz="400" b="0" i="0" u="none" strike="noStrike">
                          <a:solidFill>
                            <a:srgbClr val="000000"/>
                          </a:solidFill>
                          <a:latin typeface="Calibri"/>
                        </a:rPr>
                        <a:t>Outgoing</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81473">
                <a:tc>
                  <a:txBody>
                    <a:bodyPr/>
                    <a:lstStyle/>
                    <a:p>
                      <a:pPr algn="l" fontAlgn="b"/>
                      <a:r>
                        <a:rPr lang="en-US" sz="400" b="0" i="0" u="none" strike="noStrike">
                          <a:solidFill>
                            <a:srgbClr val="000000"/>
                          </a:solidFill>
                          <a:latin typeface="Calibri"/>
                        </a:rPr>
                        <a:t>Inward</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300" b="0" i="0" u="none" strike="noStrike" dirty="0">
                          <a:solidFill>
                            <a:srgbClr val="000000"/>
                          </a:solidFill>
                          <a:latin typeface="Calibri"/>
                        </a:rPr>
                        <a:t> </a:t>
                      </a:r>
                    </a:p>
                  </a:txBody>
                  <a:tcPr marL="2305" marR="2305" marT="23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bl>
          </a:graphicData>
        </a:graphic>
      </p:graphicFrame>
      <p:sp>
        <p:nvSpPr>
          <p:cNvPr id="4" name="Slide Number Placeholder 3"/>
          <p:cNvSpPr>
            <a:spLocks noGrp="1"/>
          </p:cNvSpPr>
          <p:nvPr>
            <p:ph type="sldNum" sz="quarter" idx="12"/>
          </p:nvPr>
        </p:nvSpPr>
        <p:spPr/>
        <p:txBody>
          <a:bodyPr/>
          <a:lstStyle/>
          <a:p>
            <a:fld id="{9142473A-90FA-4B42-85E2-D47AA04E95C3}" type="slidenum">
              <a:rPr lang="en-US" smtClean="0"/>
              <a:pPr/>
              <a:t>24</a:t>
            </a:fld>
            <a:endParaRPr lang="en-US" dirty="0"/>
          </a:p>
        </p:txBody>
      </p:sp>
      <p:sp>
        <p:nvSpPr>
          <p:cNvPr id="5" name="Footer Placeholder 4"/>
          <p:cNvSpPr>
            <a:spLocks noGrp="1"/>
          </p:cNvSpPr>
          <p:nvPr>
            <p:ph type="ftr" sz="quarter" idx="11"/>
          </p:nvPr>
        </p:nvSpPr>
        <p:spPr/>
        <p:txBody>
          <a:bodyPr/>
          <a:lstStyle/>
          <a:p>
            <a:r>
              <a:rPr lang="en-US" smtClean="0"/>
              <a:t>NaNoWriMo</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QUESTIONS ABOUT NANOWRIMO</a:t>
            </a:r>
            <a:endParaRPr lang="en-US" dirty="0"/>
          </a:p>
        </p:txBody>
      </p:sp>
      <p:graphicFrame>
        <p:nvGraphicFramePr>
          <p:cNvPr id="3" name="Table 2"/>
          <p:cNvGraphicFramePr>
            <a:graphicFrameLocks noGrp="1"/>
          </p:cNvGraphicFramePr>
          <p:nvPr/>
        </p:nvGraphicFramePr>
        <p:xfrm>
          <a:off x="914400" y="1524006"/>
          <a:ext cx="7467600" cy="4831694"/>
        </p:xfrm>
        <a:graphic>
          <a:graphicData uri="http://schemas.openxmlformats.org/drawingml/2006/table">
            <a:tbl>
              <a:tblPr/>
              <a:tblGrid>
                <a:gridCol w="3276600"/>
                <a:gridCol w="4191000"/>
              </a:tblGrid>
              <a:tr h="233264">
                <a:tc gridSpan="2">
                  <a:txBody>
                    <a:bodyPr/>
                    <a:lstStyle/>
                    <a:p>
                      <a:pPr algn="ctr" fontAlgn="b"/>
                      <a:r>
                        <a:rPr lang="en-US" sz="1400" b="0" i="0" u="none" strike="noStrike" dirty="0">
                          <a:solidFill>
                            <a:srgbClr val="000000"/>
                          </a:solidFill>
                          <a:latin typeface="Times New Roman"/>
                        </a:rPr>
                        <a:t>WRITERS WORKSHOP -  PREPARING FOR NANOWRIMO  - </a:t>
                      </a:r>
                      <a:r>
                        <a:rPr lang="en-US" sz="1400" b="0" i="0" u="none" strike="noStrike" baseline="0" dirty="0" smtClean="0">
                          <a:solidFill>
                            <a:srgbClr val="000000"/>
                          </a:solidFill>
                          <a:latin typeface="Times New Roman"/>
                        </a:rPr>
                        <a:t> PROFILE</a:t>
                      </a:r>
                      <a:endParaRPr lang="en-US" sz="1400" b="0" i="0" u="none" strike="noStrike" dirty="0">
                        <a:solidFill>
                          <a:srgbClr val="000000"/>
                        </a:solidFill>
                        <a:latin typeface="Times New Roman"/>
                      </a:endParaRPr>
                    </a:p>
                  </a:txBody>
                  <a:tcPr marL="4432" marR="4432" marT="44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233264">
                <a:tc>
                  <a:txBody>
                    <a:bodyPr/>
                    <a:lstStyle/>
                    <a:p>
                      <a:pPr algn="l" fontAlgn="b"/>
                      <a:r>
                        <a:rPr lang="en-US" sz="1600" b="0" i="0" u="none" strike="noStrike" dirty="0">
                          <a:solidFill>
                            <a:srgbClr val="000000"/>
                          </a:solidFill>
                          <a:latin typeface="Myriad Web Pro"/>
                        </a:rPr>
                        <a:t> </a:t>
                      </a:r>
                    </a:p>
                  </a:txBody>
                  <a:tcPr marL="4432" marR="4432" marT="443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l" fontAlgn="b"/>
                      <a:r>
                        <a:rPr lang="en-US" sz="800" b="0" i="0" u="none" strike="noStrike" dirty="0">
                          <a:solidFill>
                            <a:srgbClr val="000000"/>
                          </a:solidFill>
                          <a:latin typeface="Myriad Web Pro"/>
                        </a:rPr>
                        <a:t> </a:t>
                      </a:r>
                    </a:p>
                  </a:txBody>
                  <a:tcPr marL="4432" marR="4432" marT="4432"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r>
              <a:tr h="311020">
                <a:tc>
                  <a:txBody>
                    <a:bodyPr/>
                    <a:lstStyle/>
                    <a:p>
                      <a:pPr algn="l" fontAlgn="ctr"/>
                      <a:r>
                        <a:rPr lang="en-US" sz="1600" b="0" i="0" u="none" strike="noStrike" dirty="0">
                          <a:solidFill>
                            <a:srgbClr val="000000"/>
                          </a:solidFill>
                          <a:latin typeface="Myriad Web Pro"/>
                        </a:rPr>
                        <a:t>Goal in November</a:t>
                      </a:r>
                    </a:p>
                  </a:txBody>
                  <a:tcPr marL="4432" marR="4432" marT="4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dirty="0">
                          <a:solidFill>
                            <a:srgbClr val="000000"/>
                          </a:solidFill>
                          <a:latin typeface="Myriad Web Pro"/>
                        </a:rPr>
                        <a:t> </a:t>
                      </a:r>
                    </a:p>
                  </a:txBody>
                  <a:tcPr marL="4432" marR="4432" marT="4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1020">
                <a:tc>
                  <a:txBody>
                    <a:bodyPr/>
                    <a:lstStyle/>
                    <a:p>
                      <a:pPr algn="l" fontAlgn="ctr"/>
                      <a:r>
                        <a:rPr lang="en-US" sz="1600" b="0" i="0" u="none" strike="noStrike" dirty="0">
                          <a:solidFill>
                            <a:srgbClr val="000000"/>
                          </a:solidFill>
                          <a:latin typeface="Myriad Web Pro"/>
                        </a:rPr>
                        <a:t>When will I start</a:t>
                      </a:r>
                    </a:p>
                  </a:txBody>
                  <a:tcPr marL="4432" marR="4432" marT="4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dirty="0">
                          <a:solidFill>
                            <a:srgbClr val="000000"/>
                          </a:solidFill>
                          <a:latin typeface="Myriad Web Pro"/>
                        </a:rPr>
                        <a:t> </a:t>
                      </a:r>
                    </a:p>
                  </a:txBody>
                  <a:tcPr marL="4432" marR="4432" marT="4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1020">
                <a:tc>
                  <a:txBody>
                    <a:bodyPr/>
                    <a:lstStyle/>
                    <a:p>
                      <a:pPr algn="l" fontAlgn="ctr"/>
                      <a:r>
                        <a:rPr lang="en-US" sz="1600" b="0" i="0" u="none" strike="noStrike" dirty="0">
                          <a:solidFill>
                            <a:srgbClr val="000000"/>
                          </a:solidFill>
                          <a:latin typeface="Myriad Web Pro"/>
                        </a:rPr>
                        <a:t>Words per day</a:t>
                      </a:r>
                    </a:p>
                  </a:txBody>
                  <a:tcPr marL="4432" marR="4432" marT="4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dirty="0">
                          <a:solidFill>
                            <a:srgbClr val="000000"/>
                          </a:solidFill>
                          <a:latin typeface="Myriad Web Pro"/>
                        </a:rPr>
                        <a:t> </a:t>
                      </a:r>
                    </a:p>
                  </a:txBody>
                  <a:tcPr marL="4432" marR="4432" marT="4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1020">
                <a:tc>
                  <a:txBody>
                    <a:bodyPr/>
                    <a:lstStyle/>
                    <a:p>
                      <a:pPr algn="l" fontAlgn="ctr"/>
                      <a:r>
                        <a:rPr lang="en-US" sz="1600" b="0" i="0" u="none" strike="noStrike" dirty="0">
                          <a:solidFill>
                            <a:srgbClr val="000000"/>
                          </a:solidFill>
                          <a:latin typeface="Myriad Web Pro"/>
                        </a:rPr>
                        <a:t>When to write</a:t>
                      </a:r>
                    </a:p>
                  </a:txBody>
                  <a:tcPr marL="4432" marR="4432" marT="4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dirty="0">
                          <a:solidFill>
                            <a:srgbClr val="000000"/>
                          </a:solidFill>
                          <a:latin typeface="Myriad Web Pro"/>
                        </a:rPr>
                        <a:t> </a:t>
                      </a:r>
                    </a:p>
                  </a:txBody>
                  <a:tcPr marL="4432" marR="4432" marT="4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1020">
                <a:tc>
                  <a:txBody>
                    <a:bodyPr/>
                    <a:lstStyle/>
                    <a:p>
                      <a:pPr algn="l" fontAlgn="ctr"/>
                      <a:r>
                        <a:rPr lang="en-US" sz="1600" b="0" i="0" u="none" strike="noStrike" dirty="0">
                          <a:solidFill>
                            <a:srgbClr val="000000"/>
                          </a:solidFill>
                          <a:latin typeface="Myriad Web Pro"/>
                        </a:rPr>
                        <a:t>When not to write</a:t>
                      </a:r>
                    </a:p>
                  </a:txBody>
                  <a:tcPr marL="4432" marR="4432" marT="4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dirty="0">
                          <a:solidFill>
                            <a:srgbClr val="000000"/>
                          </a:solidFill>
                          <a:latin typeface="Myriad Web Pro"/>
                        </a:rPr>
                        <a:t> </a:t>
                      </a:r>
                    </a:p>
                  </a:txBody>
                  <a:tcPr marL="4432" marR="4432" marT="4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1020">
                <a:tc>
                  <a:txBody>
                    <a:bodyPr/>
                    <a:lstStyle/>
                    <a:p>
                      <a:pPr algn="l" fontAlgn="ctr"/>
                      <a:r>
                        <a:rPr lang="en-US" sz="1600" b="0" i="0" u="none" strike="noStrike" dirty="0">
                          <a:solidFill>
                            <a:srgbClr val="000000"/>
                          </a:solidFill>
                          <a:latin typeface="Myriad Web Pro"/>
                        </a:rPr>
                        <a:t>Where to write</a:t>
                      </a:r>
                    </a:p>
                  </a:txBody>
                  <a:tcPr marL="4432" marR="4432" marT="4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dirty="0">
                          <a:solidFill>
                            <a:srgbClr val="000000"/>
                          </a:solidFill>
                          <a:latin typeface="Myriad Web Pro"/>
                        </a:rPr>
                        <a:t> </a:t>
                      </a:r>
                    </a:p>
                  </a:txBody>
                  <a:tcPr marL="4432" marR="4432" marT="4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1020">
                <a:tc>
                  <a:txBody>
                    <a:bodyPr/>
                    <a:lstStyle/>
                    <a:p>
                      <a:pPr algn="l" fontAlgn="ctr"/>
                      <a:r>
                        <a:rPr lang="en-US" sz="1600" b="0" i="0" u="none" strike="noStrike" dirty="0">
                          <a:solidFill>
                            <a:srgbClr val="000000"/>
                          </a:solidFill>
                          <a:latin typeface="Myriad Web Pro"/>
                        </a:rPr>
                        <a:t>How long should I write each day</a:t>
                      </a:r>
                    </a:p>
                  </a:txBody>
                  <a:tcPr marL="4432" marR="4432" marT="4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dirty="0">
                          <a:solidFill>
                            <a:srgbClr val="000000"/>
                          </a:solidFill>
                          <a:latin typeface="Myriad Web Pro"/>
                        </a:rPr>
                        <a:t> </a:t>
                      </a:r>
                    </a:p>
                  </a:txBody>
                  <a:tcPr marL="4432" marR="4432" marT="4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1020">
                <a:tc>
                  <a:txBody>
                    <a:bodyPr/>
                    <a:lstStyle/>
                    <a:p>
                      <a:pPr algn="l" fontAlgn="ctr"/>
                      <a:r>
                        <a:rPr lang="en-US" sz="1600" b="0" i="0" u="none" strike="noStrike" dirty="0">
                          <a:solidFill>
                            <a:srgbClr val="000000"/>
                          </a:solidFill>
                          <a:latin typeface="Myriad Web Pro"/>
                        </a:rPr>
                        <a:t>When to stop for the day</a:t>
                      </a:r>
                    </a:p>
                  </a:txBody>
                  <a:tcPr marL="4432" marR="4432" marT="4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dirty="0">
                          <a:solidFill>
                            <a:srgbClr val="000000"/>
                          </a:solidFill>
                          <a:latin typeface="Myriad Web Pro"/>
                        </a:rPr>
                        <a:t> </a:t>
                      </a:r>
                    </a:p>
                  </a:txBody>
                  <a:tcPr marL="4432" marR="4432" marT="4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6898">
                <a:tc>
                  <a:txBody>
                    <a:bodyPr/>
                    <a:lstStyle/>
                    <a:p>
                      <a:pPr algn="l" fontAlgn="ctr"/>
                      <a:r>
                        <a:rPr lang="en-US" sz="1600" b="0" i="0" u="none" strike="noStrike" dirty="0">
                          <a:solidFill>
                            <a:srgbClr val="000000"/>
                          </a:solidFill>
                          <a:latin typeface="Myriad Web Pro"/>
                        </a:rPr>
                        <a:t>When to chat, blog, write in a journal</a:t>
                      </a:r>
                    </a:p>
                  </a:txBody>
                  <a:tcPr marL="4432" marR="4432" marT="4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dirty="0">
                          <a:solidFill>
                            <a:srgbClr val="000000"/>
                          </a:solidFill>
                          <a:latin typeface="Myriad Web Pro"/>
                        </a:rPr>
                        <a:t> </a:t>
                      </a:r>
                    </a:p>
                  </a:txBody>
                  <a:tcPr marL="4432" marR="4432" marT="4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1020">
                <a:tc>
                  <a:txBody>
                    <a:bodyPr/>
                    <a:lstStyle/>
                    <a:p>
                      <a:pPr algn="l" fontAlgn="ctr"/>
                      <a:r>
                        <a:rPr lang="en-US" sz="1600" b="0" i="0" u="none" strike="noStrike" dirty="0">
                          <a:solidFill>
                            <a:srgbClr val="000000"/>
                          </a:solidFill>
                          <a:latin typeface="Myriad Web Pro"/>
                        </a:rPr>
                        <a:t>Editing</a:t>
                      </a:r>
                    </a:p>
                  </a:txBody>
                  <a:tcPr marL="4432" marR="4432" marT="4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dirty="0">
                          <a:solidFill>
                            <a:srgbClr val="000000"/>
                          </a:solidFill>
                          <a:latin typeface="Myriad Web Pro"/>
                        </a:rPr>
                        <a:t> </a:t>
                      </a:r>
                    </a:p>
                  </a:txBody>
                  <a:tcPr marL="4432" marR="4432" marT="4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1020">
                <a:tc>
                  <a:txBody>
                    <a:bodyPr/>
                    <a:lstStyle/>
                    <a:p>
                      <a:pPr algn="l" fontAlgn="ctr"/>
                      <a:r>
                        <a:rPr lang="en-US" sz="1600" b="0" i="0" u="none" strike="noStrike" dirty="0">
                          <a:solidFill>
                            <a:srgbClr val="000000"/>
                          </a:solidFill>
                          <a:latin typeface="Myriad Web Pro"/>
                        </a:rPr>
                        <a:t>Rewriting</a:t>
                      </a:r>
                    </a:p>
                  </a:txBody>
                  <a:tcPr marL="4432" marR="4432" marT="4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dirty="0">
                          <a:solidFill>
                            <a:srgbClr val="000000"/>
                          </a:solidFill>
                          <a:latin typeface="Myriad Web Pro"/>
                        </a:rPr>
                        <a:t> </a:t>
                      </a:r>
                    </a:p>
                  </a:txBody>
                  <a:tcPr marL="4432" marR="4432" marT="4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1020">
                <a:tc>
                  <a:txBody>
                    <a:bodyPr/>
                    <a:lstStyle/>
                    <a:p>
                      <a:pPr algn="l" fontAlgn="ctr"/>
                      <a:r>
                        <a:rPr lang="en-US" sz="1600" b="0" i="0" u="none" strike="noStrike" dirty="0">
                          <a:solidFill>
                            <a:srgbClr val="000000"/>
                          </a:solidFill>
                          <a:latin typeface="Myriad Web Pro"/>
                        </a:rPr>
                        <a:t>What if I am </a:t>
                      </a:r>
                      <a:r>
                        <a:rPr lang="en-US" sz="1600" b="0" i="0" u="none" strike="noStrike" dirty="0" smtClean="0">
                          <a:solidFill>
                            <a:srgbClr val="000000"/>
                          </a:solidFill>
                          <a:latin typeface="Myriad Web Pro"/>
                        </a:rPr>
                        <a:t>behind</a:t>
                      </a:r>
                      <a:endParaRPr lang="en-US" sz="1600" b="0" i="0" u="none" strike="noStrike" dirty="0">
                        <a:solidFill>
                          <a:srgbClr val="000000"/>
                        </a:solidFill>
                        <a:latin typeface="Myriad Web Pro"/>
                      </a:endParaRPr>
                    </a:p>
                  </a:txBody>
                  <a:tcPr marL="4432" marR="4432" marT="4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dirty="0">
                          <a:solidFill>
                            <a:srgbClr val="000000"/>
                          </a:solidFill>
                          <a:latin typeface="Myriad Web Pro"/>
                        </a:rPr>
                        <a:t> </a:t>
                      </a:r>
                    </a:p>
                  </a:txBody>
                  <a:tcPr marL="4432" marR="4432" marT="4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1020">
                <a:tc>
                  <a:txBody>
                    <a:bodyPr/>
                    <a:lstStyle/>
                    <a:p>
                      <a:pPr algn="l" fontAlgn="ctr"/>
                      <a:r>
                        <a:rPr lang="en-US" sz="1600" b="0" i="0" u="none" strike="noStrike" dirty="0">
                          <a:solidFill>
                            <a:srgbClr val="000000"/>
                          </a:solidFill>
                          <a:latin typeface="Myriad Web Pro"/>
                        </a:rPr>
                        <a:t>When is it too late</a:t>
                      </a:r>
                    </a:p>
                  </a:txBody>
                  <a:tcPr marL="4432" marR="4432" marT="4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dirty="0">
                          <a:solidFill>
                            <a:srgbClr val="000000"/>
                          </a:solidFill>
                          <a:latin typeface="Myriad Web Pro"/>
                        </a:rPr>
                        <a:t> </a:t>
                      </a:r>
                    </a:p>
                  </a:txBody>
                  <a:tcPr marL="4432" marR="4432" marT="4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1020">
                <a:tc>
                  <a:txBody>
                    <a:bodyPr/>
                    <a:lstStyle/>
                    <a:p>
                      <a:pPr algn="l" fontAlgn="ctr"/>
                      <a:r>
                        <a:rPr lang="en-US" sz="1600" b="0" i="0" u="none" strike="noStrike" dirty="0">
                          <a:solidFill>
                            <a:srgbClr val="000000"/>
                          </a:solidFill>
                          <a:latin typeface="Myriad Web Pro"/>
                        </a:rPr>
                        <a:t>What will I write</a:t>
                      </a:r>
                    </a:p>
                  </a:txBody>
                  <a:tcPr marL="4432" marR="4432" marT="4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dirty="0">
                          <a:solidFill>
                            <a:srgbClr val="000000"/>
                          </a:solidFill>
                          <a:latin typeface="Myriad Web Pro"/>
                        </a:rPr>
                        <a:t> </a:t>
                      </a:r>
                    </a:p>
                  </a:txBody>
                  <a:tcPr marL="4432" marR="4432" marT="4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fld id="{9142473A-90FA-4B42-85E2-D47AA04E95C3}" type="slidenum">
              <a:rPr lang="en-US" smtClean="0"/>
              <a:pPr/>
              <a:t>25</a:t>
            </a:fld>
            <a:endParaRPr lang="en-US" dirty="0"/>
          </a:p>
        </p:txBody>
      </p:sp>
      <p:sp>
        <p:nvSpPr>
          <p:cNvPr id="5" name="Footer Placeholder 4"/>
          <p:cNvSpPr>
            <a:spLocks noGrp="1"/>
          </p:cNvSpPr>
          <p:nvPr>
            <p:ph type="ftr" sz="quarter" idx="11"/>
          </p:nvPr>
        </p:nvSpPr>
        <p:spPr/>
        <p:txBody>
          <a:bodyPr/>
          <a:lstStyle/>
          <a:p>
            <a:r>
              <a:rPr lang="en-US" smtClean="0"/>
              <a:t>NaNoWriMo</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QUESTIONS ABOUT NANOWRIMO</a:t>
            </a:r>
            <a:endParaRPr lang="en-US" dirty="0"/>
          </a:p>
        </p:txBody>
      </p:sp>
      <p:graphicFrame>
        <p:nvGraphicFramePr>
          <p:cNvPr id="3" name="Table 2"/>
          <p:cNvGraphicFramePr>
            <a:graphicFrameLocks noGrp="1"/>
          </p:cNvGraphicFramePr>
          <p:nvPr/>
        </p:nvGraphicFramePr>
        <p:xfrm>
          <a:off x="457200" y="1524006"/>
          <a:ext cx="7924800" cy="4984112"/>
        </p:xfrm>
        <a:graphic>
          <a:graphicData uri="http://schemas.openxmlformats.org/drawingml/2006/table">
            <a:tbl>
              <a:tblPr/>
              <a:tblGrid>
                <a:gridCol w="2286000"/>
                <a:gridCol w="5638800"/>
              </a:tblGrid>
              <a:tr h="236852">
                <a:tc gridSpan="2">
                  <a:txBody>
                    <a:bodyPr/>
                    <a:lstStyle/>
                    <a:p>
                      <a:pPr lvl="1" algn="l" fontAlgn="b"/>
                      <a:r>
                        <a:rPr lang="en-US" sz="1400" b="0" i="0" u="none" strike="noStrike" dirty="0">
                          <a:solidFill>
                            <a:srgbClr val="000000"/>
                          </a:solidFill>
                          <a:latin typeface="Myriad Web Pro" pitchFamily="34" charset="0"/>
                        </a:rPr>
                        <a:t>WRITERS WORKSHOP -  PREPARING FOR NANOWRIMO  - </a:t>
                      </a:r>
                      <a:r>
                        <a:rPr lang="en-US" sz="1400" b="0" i="0" u="none" strike="noStrike" baseline="0" dirty="0" smtClean="0">
                          <a:solidFill>
                            <a:srgbClr val="000000"/>
                          </a:solidFill>
                          <a:latin typeface="Myriad Web Pro" pitchFamily="34" charset="0"/>
                        </a:rPr>
                        <a:t> PROFILE</a:t>
                      </a:r>
                      <a:endParaRPr lang="en-US" sz="1400" b="0" i="0" u="none" strike="noStrike" dirty="0">
                        <a:solidFill>
                          <a:srgbClr val="000000"/>
                        </a:solidFill>
                        <a:latin typeface="Myriad Web Pro" pitchFamily="34" charset="0"/>
                      </a:endParaRPr>
                    </a:p>
                  </a:txBody>
                  <a:tcPr marL="4432" marR="4432" marT="44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236852">
                <a:tc>
                  <a:txBody>
                    <a:bodyPr/>
                    <a:lstStyle/>
                    <a:p>
                      <a:pPr algn="l" fontAlgn="b"/>
                      <a:r>
                        <a:rPr lang="en-US" sz="1400" b="0" i="0" u="none" strike="noStrike" dirty="0">
                          <a:solidFill>
                            <a:srgbClr val="000000"/>
                          </a:solidFill>
                          <a:latin typeface="Myriad Web Pro" pitchFamily="34" charset="0"/>
                        </a:rPr>
                        <a:t> </a:t>
                      </a:r>
                    </a:p>
                  </a:txBody>
                  <a:tcPr marL="4432" marR="4432" marT="443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l" fontAlgn="b"/>
                      <a:r>
                        <a:rPr lang="en-US" sz="1400" b="0" i="0" u="none" strike="noStrike" dirty="0">
                          <a:solidFill>
                            <a:srgbClr val="000000"/>
                          </a:solidFill>
                          <a:latin typeface="Myriad Web Pro" pitchFamily="34" charset="0"/>
                        </a:rPr>
                        <a:t> </a:t>
                      </a:r>
                    </a:p>
                  </a:txBody>
                  <a:tcPr marL="4432" marR="4432" marT="4432"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r>
              <a:tr h="315805">
                <a:tc>
                  <a:txBody>
                    <a:bodyPr/>
                    <a:lstStyle/>
                    <a:p>
                      <a:pPr algn="l" fontAlgn="ctr"/>
                      <a:r>
                        <a:rPr lang="en-US" sz="1600" b="0" i="0" u="none" strike="noStrike" dirty="0">
                          <a:solidFill>
                            <a:srgbClr val="000000"/>
                          </a:solidFill>
                          <a:latin typeface="Myriad Web Pro" pitchFamily="34" charset="0"/>
                        </a:rPr>
                        <a:t>Goal in November</a:t>
                      </a:r>
                    </a:p>
                  </a:txBody>
                  <a:tcPr marL="4432" marR="4432" marT="4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dirty="0">
                          <a:solidFill>
                            <a:srgbClr val="000000"/>
                          </a:solidFill>
                          <a:latin typeface="Myriad Web Pro" pitchFamily="34" charset="0"/>
                        </a:rPr>
                        <a:t>50,000+ word novel written between Nov 1 and Nov 30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5805">
                <a:tc>
                  <a:txBody>
                    <a:bodyPr/>
                    <a:lstStyle/>
                    <a:p>
                      <a:pPr algn="l" fontAlgn="ctr"/>
                      <a:r>
                        <a:rPr lang="en-US" sz="1600" b="0" i="0" u="none" strike="noStrike" dirty="0">
                          <a:solidFill>
                            <a:srgbClr val="000000"/>
                          </a:solidFill>
                          <a:latin typeface="Myriad Web Pro" pitchFamily="34" charset="0"/>
                        </a:rPr>
                        <a:t>When will I start</a:t>
                      </a:r>
                    </a:p>
                  </a:txBody>
                  <a:tcPr marL="4432" marR="4432" marT="4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dirty="0">
                          <a:solidFill>
                            <a:srgbClr val="000000"/>
                          </a:solidFill>
                          <a:latin typeface="Myriad Web Pro" pitchFamily="34" charset="0"/>
                        </a:rPr>
                        <a:t>11/1/2012; 12:00 a.m.</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5805">
                <a:tc>
                  <a:txBody>
                    <a:bodyPr/>
                    <a:lstStyle/>
                    <a:p>
                      <a:pPr algn="l" fontAlgn="ctr"/>
                      <a:r>
                        <a:rPr lang="en-US" sz="1600" b="0" i="0" u="none" strike="noStrike" dirty="0">
                          <a:solidFill>
                            <a:srgbClr val="000000"/>
                          </a:solidFill>
                          <a:latin typeface="Myriad Web Pro" pitchFamily="34" charset="0"/>
                        </a:rPr>
                        <a:t>Words per day</a:t>
                      </a:r>
                    </a:p>
                  </a:txBody>
                  <a:tcPr marL="4432" marR="4432" marT="4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dirty="0">
                          <a:solidFill>
                            <a:srgbClr val="000000"/>
                          </a:solidFill>
                          <a:latin typeface="Myriad Web Pro" pitchFamily="34" charset="0"/>
                        </a:rPr>
                        <a:t>Avg. 1660 - 1800 a day</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5805">
                <a:tc>
                  <a:txBody>
                    <a:bodyPr/>
                    <a:lstStyle/>
                    <a:p>
                      <a:pPr algn="l" fontAlgn="ctr"/>
                      <a:r>
                        <a:rPr lang="en-US" sz="1600" b="0" i="0" u="none" strike="noStrike" dirty="0">
                          <a:solidFill>
                            <a:srgbClr val="000000"/>
                          </a:solidFill>
                          <a:latin typeface="Myriad Web Pro" pitchFamily="34" charset="0"/>
                        </a:rPr>
                        <a:t>When to write</a:t>
                      </a:r>
                    </a:p>
                  </a:txBody>
                  <a:tcPr marL="4432" marR="4432" marT="4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dirty="0">
                          <a:solidFill>
                            <a:srgbClr val="000000"/>
                          </a:solidFill>
                          <a:latin typeface="Myriad Web Pro" pitchFamily="34" charset="0"/>
                        </a:rPr>
                        <a:t>When you like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5805">
                <a:tc>
                  <a:txBody>
                    <a:bodyPr/>
                    <a:lstStyle/>
                    <a:p>
                      <a:pPr algn="l" fontAlgn="ctr"/>
                      <a:r>
                        <a:rPr lang="en-US" sz="1600" b="0" i="0" u="none" strike="noStrike" dirty="0">
                          <a:solidFill>
                            <a:srgbClr val="000000"/>
                          </a:solidFill>
                          <a:latin typeface="Myriad Web Pro" pitchFamily="34" charset="0"/>
                        </a:rPr>
                        <a:t>When not to write</a:t>
                      </a:r>
                    </a:p>
                  </a:txBody>
                  <a:tcPr marL="4432" marR="4432" marT="4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dirty="0">
                          <a:solidFill>
                            <a:srgbClr val="000000"/>
                          </a:solidFill>
                          <a:latin typeface="Myriad Web Pro" pitchFamily="34" charset="0"/>
                        </a:rPr>
                        <a:t>Rushed / stressed / distracted/ tired / under the influence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5805">
                <a:tc>
                  <a:txBody>
                    <a:bodyPr/>
                    <a:lstStyle/>
                    <a:p>
                      <a:pPr algn="l" fontAlgn="ctr"/>
                      <a:r>
                        <a:rPr lang="en-US" sz="1600" b="0" i="0" u="none" strike="noStrike" dirty="0">
                          <a:solidFill>
                            <a:srgbClr val="000000"/>
                          </a:solidFill>
                          <a:latin typeface="Myriad Web Pro" pitchFamily="34" charset="0"/>
                        </a:rPr>
                        <a:t>Where to write</a:t>
                      </a:r>
                    </a:p>
                  </a:txBody>
                  <a:tcPr marL="4432" marR="4432" marT="4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dirty="0">
                          <a:solidFill>
                            <a:srgbClr val="000000"/>
                          </a:solidFill>
                          <a:latin typeface="Myriad Web Pro" pitchFamily="34" charset="0"/>
                        </a:rPr>
                        <a:t>Where you like - where you will be productive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5805">
                <a:tc>
                  <a:txBody>
                    <a:bodyPr/>
                    <a:lstStyle/>
                    <a:p>
                      <a:pPr algn="l" fontAlgn="ctr"/>
                      <a:r>
                        <a:rPr lang="en-US" sz="1600" b="0" i="0" u="none" strike="noStrike" dirty="0">
                          <a:solidFill>
                            <a:srgbClr val="000000"/>
                          </a:solidFill>
                          <a:latin typeface="Myriad Web Pro" pitchFamily="34" charset="0"/>
                        </a:rPr>
                        <a:t>How long should I </a:t>
                      </a:r>
                      <a:r>
                        <a:rPr lang="en-US" sz="1600" b="0" i="0" u="none" strike="noStrike" dirty="0" smtClean="0">
                          <a:solidFill>
                            <a:srgbClr val="000000"/>
                          </a:solidFill>
                          <a:latin typeface="Myriad Web Pro" pitchFamily="34" charset="0"/>
                        </a:rPr>
                        <a:t>write</a:t>
                      </a:r>
                      <a:endParaRPr lang="en-US" sz="1600" b="0" i="0" u="none" strike="noStrike" dirty="0">
                        <a:solidFill>
                          <a:srgbClr val="000000"/>
                        </a:solidFill>
                        <a:latin typeface="Myriad Web Pro" pitchFamily="34" charset="0"/>
                      </a:endParaRPr>
                    </a:p>
                  </a:txBody>
                  <a:tcPr marL="4432" marR="4432" marT="4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dirty="0">
                          <a:solidFill>
                            <a:srgbClr val="000000"/>
                          </a:solidFill>
                          <a:latin typeface="Myriad Web Pro" pitchFamily="34" charset="0"/>
                        </a:rPr>
                        <a:t>At least an hour a day</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5805">
                <a:tc>
                  <a:txBody>
                    <a:bodyPr/>
                    <a:lstStyle/>
                    <a:p>
                      <a:pPr algn="l" fontAlgn="ctr"/>
                      <a:r>
                        <a:rPr lang="en-US" sz="1600" b="0" i="0" u="none" strike="noStrike" dirty="0">
                          <a:solidFill>
                            <a:srgbClr val="000000"/>
                          </a:solidFill>
                          <a:latin typeface="Myriad Web Pro" pitchFamily="34" charset="0"/>
                        </a:rPr>
                        <a:t>When to stop for the day</a:t>
                      </a:r>
                    </a:p>
                  </a:txBody>
                  <a:tcPr marL="4432" marR="4432" marT="4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dirty="0">
                          <a:solidFill>
                            <a:srgbClr val="000000"/>
                          </a:solidFill>
                          <a:latin typeface="Myriad Web Pro" pitchFamily="34" charset="0"/>
                        </a:rPr>
                        <a:t>End of a scene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4943">
                <a:tc>
                  <a:txBody>
                    <a:bodyPr/>
                    <a:lstStyle/>
                    <a:p>
                      <a:pPr algn="l" fontAlgn="ctr"/>
                      <a:r>
                        <a:rPr lang="en-US" sz="1600" b="0" i="0" u="none" strike="noStrike" dirty="0">
                          <a:solidFill>
                            <a:srgbClr val="000000"/>
                          </a:solidFill>
                          <a:latin typeface="Myriad Web Pro" pitchFamily="34" charset="0"/>
                        </a:rPr>
                        <a:t>When to chat, blog, </a:t>
                      </a:r>
                    </a:p>
                  </a:txBody>
                  <a:tcPr marL="4432" marR="4432" marT="4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dirty="0">
                          <a:solidFill>
                            <a:srgbClr val="000000"/>
                          </a:solidFill>
                          <a:latin typeface="Myriad Web Pro" pitchFamily="34" charset="0"/>
                        </a:rPr>
                        <a:t>Never in November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5805">
                <a:tc>
                  <a:txBody>
                    <a:bodyPr/>
                    <a:lstStyle/>
                    <a:p>
                      <a:pPr algn="l" fontAlgn="ctr"/>
                      <a:r>
                        <a:rPr lang="en-US" sz="1600" b="0" i="0" u="none" strike="noStrike" dirty="0">
                          <a:solidFill>
                            <a:srgbClr val="000000"/>
                          </a:solidFill>
                          <a:latin typeface="Myriad Web Pro" pitchFamily="34" charset="0"/>
                        </a:rPr>
                        <a:t>Editing</a:t>
                      </a:r>
                    </a:p>
                  </a:txBody>
                  <a:tcPr marL="4432" marR="4432" marT="4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dirty="0">
                          <a:solidFill>
                            <a:srgbClr val="000000"/>
                          </a:solidFill>
                          <a:latin typeface="Myriad Web Pro" pitchFamily="34" charset="0"/>
                        </a:rPr>
                        <a:t>End of day - spell / grammar / </a:t>
                      </a:r>
                      <a:r>
                        <a:rPr lang="en-US" sz="1600" b="0" i="0" u="none" strike="noStrike" dirty="0" smtClean="0">
                          <a:solidFill>
                            <a:srgbClr val="000000"/>
                          </a:solidFill>
                          <a:latin typeface="Myriad Web Pro" pitchFamily="34" charset="0"/>
                        </a:rPr>
                        <a:t>punctuation</a:t>
                      </a:r>
                      <a:endParaRPr lang="en-US" sz="1600" b="0" i="0" u="none" strike="noStrike" dirty="0">
                        <a:solidFill>
                          <a:srgbClr val="000000"/>
                        </a:solidFill>
                        <a:latin typeface="Myriad Web Pro"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5805">
                <a:tc>
                  <a:txBody>
                    <a:bodyPr/>
                    <a:lstStyle/>
                    <a:p>
                      <a:pPr algn="l" fontAlgn="ctr"/>
                      <a:r>
                        <a:rPr lang="en-US" sz="1600" b="0" i="0" u="none" strike="noStrike" dirty="0">
                          <a:solidFill>
                            <a:srgbClr val="000000"/>
                          </a:solidFill>
                          <a:latin typeface="Myriad Web Pro" pitchFamily="34" charset="0"/>
                        </a:rPr>
                        <a:t>Rewriting</a:t>
                      </a:r>
                    </a:p>
                  </a:txBody>
                  <a:tcPr marL="4432" marR="4432" marT="4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dirty="0" smtClean="0">
                          <a:solidFill>
                            <a:srgbClr val="000000"/>
                          </a:solidFill>
                          <a:latin typeface="Myriad Web Pro" pitchFamily="34" charset="0"/>
                        </a:rPr>
                        <a:t>Only </a:t>
                      </a:r>
                      <a:r>
                        <a:rPr lang="en-US" sz="1600" b="0" i="0" u="none" strike="noStrike" dirty="0">
                          <a:solidFill>
                            <a:srgbClr val="000000"/>
                          </a:solidFill>
                          <a:latin typeface="Myriad Web Pro" pitchFamily="34" charset="0"/>
                        </a:rPr>
                        <a:t>after 50,000 words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5805">
                <a:tc>
                  <a:txBody>
                    <a:bodyPr/>
                    <a:lstStyle/>
                    <a:p>
                      <a:pPr algn="l" fontAlgn="ctr"/>
                      <a:r>
                        <a:rPr lang="en-US" sz="1600" b="0" i="0" u="none" strike="noStrike" dirty="0">
                          <a:solidFill>
                            <a:srgbClr val="000000"/>
                          </a:solidFill>
                          <a:latin typeface="Myriad Web Pro" pitchFamily="34" charset="0"/>
                        </a:rPr>
                        <a:t>What if I am </a:t>
                      </a:r>
                      <a:r>
                        <a:rPr lang="en-US" sz="1600" b="0" i="0" u="none" strike="noStrike" dirty="0" smtClean="0">
                          <a:solidFill>
                            <a:srgbClr val="000000"/>
                          </a:solidFill>
                          <a:latin typeface="Myriad Web Pro" pitchFamily="34" charset="0"/>
                        </a:rPr>
                        <a:t>behind</a:t>
                      </a:r>
                      <a:endParaRPr lang="en-US" sz="1600" b="0" i="0" u="none" strike="noStrike" dirty="0">
                        <a:solidFill>
                          <a:srgbClr val="000000"/>
                        </a:solidFill>
                        <a:latin typeface="Myriad Web Pro" pitchFamily="34" charset="0"/>
                      </a:endParaRPr>
                    </a:p>
                  </a:txBody>
                  <a:tcPr marL="4432" marR="4432" marT="4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dirty="0">
                          <a:solidFill>
                            <a:srgbClr val="000000"/>
                          </a:solidFill>
                          <a:latin typeface="Myriad Web Pro" pitchFamily="34" charset="0"/>
                        </a:rPr>
                        <a:t>Dedicate a </a:t>
                      </a:r>
                      <a:r>
                        <a:rPr lang="en-US" sz="1600" b="0" i="0" u="none" strike="noStrike" dirty="0" smtClean="0">
                          <a:solidFill>
                            <a:srgbClr val="000000"/>
                          </a:solidFill>
                          <a:latin typeface="Myriad Web Pro" pitchFamily="34" charset="0"/>
                        </a:rPr>
                        <a:t>day, take a weekend</a:t>
                      </a:r>
                      <a:endParaRPr lang="en-US" sz="1600" b="0" i="0" u="none" strike="noStrike" dirty="0">
                        <a:solidFill>
                          <a:srgbClr val="000000"/>
                        </a:solidFill>
                        <a:latin typeface="Myriad Web Pro"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5805">
                <a:tc>
                  <a:txBody>
                    <a:bodyPr/>
                    <a:lstStyle/>
                    <a:p>
                      <a:pPr algn="l" fontAlgn="ctr"/>
                      <a:r>
                        <a:rPr lang="en-US" sz="1600" b="0" i="0" u="none" strike="noStrike" dirty="0">
                          <a:solidFill>
                            <a:srgbClr val="000000"/>
                          </a:solidFill>
                          <a:latin typeface="Myriad Web Pro" pitchFamily="34" charset="0"/>
                        </a:rPr>
                        <a:t>When is it too late</a:t>
                      </a:r>
                    </a:p>
                  </a:txBody>
                  <a:tcPr marL="4432" marR="4432" marT="4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dirty="0">
                          <a:solidFill>
                            <a:srgbClr val="000000"/>
                          </a:solidFill>
                          <a:latin typeface="Myriad Web Pro" pitchFamily="34" charset="0"/>
                        </a:rPr>
                        <a:t>Never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5805">
                <a:tc>
                  <a:txBody>
                    <a:bodyPr/>
                    <a:lstStyle/>
                    <a:p>
                      <a:pPr algn="l" fontAlgn="ctr"/>
                      <a:r>
                        <a:rPr lang="en-US" sz="1600" b="0" i="0" u="none" strike="noStrike" dirty="0">
                          <a:solidFill>
                            <a:srgbClr val="000000"/>
                          </a:solidFill>
                          <a:latin typeface="Myriad Web Pro" pitchFamily="34" charset="0"/>
                        </a:rPr>
                        <a:t>What will I write</a:t>
                      </a:r>
                    </a:p>
                  </a:txBody>
                  <a:tcPr marL="4432" marR="4432" marT="44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US" sz="1400" b="0" i="0" u="none" strike="noStrike" dirty="0">
                        <a:solidFill>
                          <a:srgbClr val="000000"/>
                        </a:solidFill>
                        <a:latin typeface="Myriad Web Pro"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fld id="{9142473A-90FA-4B42-85E2-D47AA04E95C3}" type="slidenum">
              <a:rPr lang="en-US" smtClean="0"/>
              <a:pPr/>
              <a:t>26</a:t>
            </a:fld>
            <a:endParaRPr lang="en-US" dirty="0"/>
          </a:p>
        </p:txBody>
      </p:sp>
      <p:sp>
        <p:nvSpPr>
          <p:cNvPr id="5" name="Footer Placeholder 4"/>
          <p:cNvSpPr>
            <a:spLocks noGrp="1"/>
          </p:cNvSpPr>
          <p:nvPr>
            <p:ph type="ftr" sz="quarter" idx="11"/>
          </p:nvPr>
        </p:nvSpPr>
        <p:spPr/>
        <p:txBody>
          <a:bodyPr/>
          <a:lstStyle/>
          <a:p>
            <a:r>
              <a:rPr lang="en-US" smtClean="0"/>
              <a:t>NaNoWriMo</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LAST  THOUGHTS</a:t>
            </a:r>
            <a:endParaRPr lang="en-US" dirty="0"/>
          </a:p>
        </p:txBody>
      </p:sp>
      <p:sp>
        <p:nvSpPr>
          <p:cNvPr id="3" name="Content Placeholder 2"/>
          <p:cNvSpPr>
            <a:spLocks noGrp="1"/>
          </p:cNvSpPr>
          <p:nvPr>
            <p:ph idx="1"/>
          </p:nvPr>
        </p:nvSpPr>
        <p:spPr/>
        <p:txBody>
          <a:bodyPr/>
          <a:lstStyle/>
          <a:p>
            <a:r>
              <a:rPr lang="en-US" dirty="0" smtClean="0"/>
              <a:t>Start strong</a:t>
            </a:r>
          </a:p>
          <a:p>
            <a:r>
              <a:rPr lang="en-US" dirty="0" smtClean="0"/>
              <a:t>Stay ahead</a:t>
            </a:r>
          </a:p>
          <a:p>
            <a:r>
              <a:rPr lang="en-US" dirty="0" smtClean="0"/>
              <a:t>Pay attention to what helps</a:t>
            </a:r>
          </a:p>
          <a:p>
            <a:r>
              <a:rPr lang="en-US" dirty="0" smtClean="0"/>
              <a:t>Remove barriers before they become blocks</a:t>
            </a:r>
          </a:p>
          <a:p>
            <a:r>
              <a:rPr lang="en-US" dirty="0" smtClean="0"/>
              <a:t>Don’t stop at 50,000</a:t>
            </a:r>
          </a:p>
          <a:p>
            <a:r>
              <a:rPr lang="en-US" dirty="0" smtClean="0"/>
              <a:t>Write the ending</a:t>
            </a:r>
          </a:p>
          <a:p>
            <a:r>
              <a:rPr lang="en-US" dirty="0" smtClean="0"/>
              <a:t>No Yeah Buts</a:t>
            </a:r>
          </a:p>
          <a:p>
            <a:endParaRPr lang="en-US" dirty="0"/>
          </a:p>
        </p:txBody>
      </p:sp>
      <p:sp>
        <p:nvSpPr>
          <p:cNvPr id="4" name="Footer Placeholder 3"/>
          <p:cNvSpPr>
            <a:spLocks noGrp="1"/>
          </p:cNvSpPr>
          <p:nvPr>
            <p:ph type="ftr" sz="quarter" idx="11"/>
          </p:nvPr>
        </p:nvSpPr>
        <p:spPr/>
        <p:txBody>
          <a:bodyPr/>
          <a:lstStyle/>
          <a:p>
            <a:r>
              <a:rPr lang="en-US" smtClean="0"/>
              <a:t>NaNoWriMo</a:t>
            </a:r>
            <a:endParaRPr lang="en-US" dirty="0"/>
          </a:p>
        </p:txBody>
      </p:sp>
      <p:sp>
        <p:nvSpPr>
          <p:cNvPr id="5" name="Slide Number Placeholder 4"/>
          <p:cNvSpPr>
            <a:spLocks noGrp="1"/>
          </p:cNvSpPr>
          <p:nvPr>
            <p:ph type="sldNum" sz="quarter" idx="12"/>
          </p:nvPr>
        </p:nvSpPr>
        <p:spPr/>
        <p:txBody>
          <a:bodyPr/>
          <a:lstStyle/>
          <a:p>
            <a:fld id="{9142473A-90FA-4B42-85E2-D47AA04E95C3}" type="slidenum">
              <a:rPr lang="en-US" smtClean="0"/>
              <a:pPr/>
              <a:t>27</a:t>
            </a:fld>
            <a:endParaRPr lang="en-US" dirty="0"/>
          </a:p>
        </p:txBody>
      </p:sp>
      <p:grpSp>
        <p:nvGrpSpPr>
          <p:cNvPr id="11" name="Group 10"/>
          <p:cNvGrpSpPr/>
          <p:nvPr/>
        </p:nvGrpSpPr>
        <p:grpSpPr>
          <a:xfrm>
            <a:off x="5791200" y="4495800"/>
            <a:ext cx="1676400" cy="1676400"/>
            <a:chOff x="5791200" y="4495800"/>
            <a:chExt cx="1676400" cy="1676400"/>
          </a:xfrm>
        </p:grpSpPr>
        <p:sp>
          <p:nvSpPr>
            <p:cNvPr id="6" name="Oval 5"/>
            <p:cNvSpPr/>
            <p:nvPr/>
          </p:nvSpPr>
          <p:spPr>
            <a:xfrm>
              <a:off x="5791200" y="4495800"/>
              <a:ext cx="1676400" cy="1676400"/>
            </a:xfrm>
            <a:prstGeom prst="ellipse">
              <a:avLst/>
            </a:prstGeom>
            <a:no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a:spLocks/>
            </p:cNvSpPr>
            <p:nvPr/>
          </p:nvSpPr>
          <p:spPr>
            <a:xfrm>
              <a:off x="5943600" y="4648200"/>
              <a:ext cx="1402080" cy="1399032"/>
            </a:xfrm>
            <a:prstGeom prst="ellipse">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6248400" y="5029200"/>
              <a:ext cx="838200" cy="707886"/>
            </a:xfrm>
            <a:prstGeom prst="rect">
              <a:avLst/>
            </a:prstGeom>
            <a:noFill/>
          </p:spPr>
          <p:txBody>
            <a:bodyPr wrap="square" rtlCol="0">
              <a:spAutoFit/>
            </a:bodyPr>
            <a:lstStyle/>
            <a:p>
              <a:pPr algn="ctr"/>
              <a:r>
                <a:rPr lang="en-US" sz="2000" b="1" dirty="0" smtClean="0">
                  <a:latin typeface="Myriad Web Pro" pitchFamily="34" charset="0"/>
                </a:rPr>
                <a:t>YEAH</a:t>
              </a:r>
            </a:p>
            <a:p>
              <a:pPr algn="ctr"/>
              <a:r>
                <a:rPr lang="en-US" sz="2000" b="1" dirty="0" smtClean="0">
                  <a:latin typeface="Myriad Web Pro" pitchFamily="34" charset="0"/>
                </a:rPr>
                <a:t>BUT</a:t>
              </a:r>
              <a:r>
                <a:rPr lang="en-US" sz="2000" dirty="0" smtClean="0">
                  <a:latin typeface="Myriad Web Pro" pitchFamily="34" charset="0"/>
                </a:rPr>
                <a:t>!</a:t>
              </a:r>
              <a:endParaRPr lang="en-US" sz="2000" dirty="0">
                <a:latin typeface="Myriad Web Pro" pitchFamily="34" charset="0"/>
              </a:endParaRPr>
            </a:p>
          </p:txBody>
        </p:sp>
        <p:cxnSp>
          <p:nvCxnSpPr>
            <p:cNvPr id="10" name="Straight Connector 9"/>
            <p:cNvCxnSpPr/>
            <p:nvPr/>
          </p:nvCxnSpPr>
          <p:spPr>
            <a:xfrm flipH="1">
              <a:off x="6248400" y="4724400"/>
              <a:ext cx="685800" cy="1219200"/>
            </a:xfrm>
            <a:prstGeom prst="line">
              <a:avLst/>
            </a:prstGeom>
          </p:spPr>
          <p:style>
            <a:lnRef idx="2">
              <a:schemeClr val="accent6"/>
            </a:lnRef>
            <a:fillRef idx="0">
              <a:schemeClr val="accent6"/>
            </a:fillRef>
            <a:effectRef idx="1">
              <a:schemeClr val="accent6"/>
            </a:effectRef>
            <a:fontRef idx="minor">
              <a:schemeClr val="tx1"/>
            </a:fontRef>
          </p:style>
        </p:cxn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Roger C. Lubeck	</a:t>
            </a:r>
            <a:endParaRPr lang="en-US" dirty="0"/>
          </a:p>
        </p:txBody>
      </p:sp>
      <p:sp>
        <p:nvSpPr>
          <p:cNvPr id="3" name="Text Placeholder 2"/>
          <p:cNvSpPr>
            <a:spLocks noGrp="1"/>
          </p:cNvSpPr>
          <p:nvPr>
            <p:ph type="body" idx="1"/>
          </p:nvPr>
        </p:nvSpPr>
        <p:spPr/>
        <p:txBody>
          <a:bodyPr/>
          <a:lstStyle/>
          <a:p>
            <a:r>
              <a:rPr lang="en-US" dirty="0" smtClean="0"/>
              <a:t>AUTHOR &amp; PUBLISHER</a:t>
            </a:r>
            <a:endParaRPr lang="en-US" dirty="0"/>
          </a:p>
        </p:txBody>
      </p:sp>
      <p:pic>
        <p:nvPicPr>
          <p:cNvPr id="5" name="Picture 4" descr="Bullseye Cover One Inch.jpg"/>
          <p:cNvPicPr>
            <a:picLocks noChangeAspect="1"/>
          </p:cNvPicPr>
          <p:nvPr/>
        </p:nvPicPr>
        <p:blipFill>
          <a:blip r:embed="rId2" cstate="print"/>
          <a:stretch>
            <a:fillRect/>
          </a:stretch>
        </p:blipFill>
        <p:spPr>
          <a:xfrm>
            <a:off x="3327400" y="2743200"/>
            <a:ext cx="2463800" cy="1847850"/>
          </a:xfrm>
          <a:prstGeom prst="rect">
            <a:avLst/>
          </a:prstGeom>
        </p:spPr>
      </p:pic>
      <p:pic>
        <p:nvPicPr>
          <p:cNvPr id="6" name="Picture 5" descr="10_4_CoverFinal.jpg"/>
          <p:cNvPicPr>
            <a:picLocks noChangeAspect="1"/>
          </p:cNvPicPr>
          <p:nvPr/>
        </p:nvPicPr>
        <p:blipFill>
          <a:blip r:embed="rId3" cstate="print"/>
          <a:stretch>
            <a:fillRect/>
          </a:stretch>
        </p:blipFill>
        <p:spPr>
          <a:xfrm>
            <a:off x="6172200" y="2819400"/>
            <a:ext cx="2389071" cy="1752600"/>
          </a:xfrm>
          <a:prstGeom prst="rect">
            <a:avLst/>
          </a:prstGeom>
        </p:spPr>
      </p:pic>
      <p:pic>
        <p:nvPicPr>
          <p:cNvPr id="19" name="Picture 18" descr="blue agency blue back NEW TEXT fINAL.jpg"/>
          <p:cNvPicPr>
            <a:picLocks noChangeAspect="1"/>
          </p:cNvPicPr>
          <p:nvPr/>
        </p:nvPicPr>
        <p:blipFill>
          <a:blip r:embed="rId4" cstate="print"/>
          <a:stretch>
            <a:fillRect/>
          </a:stretch>
        </p:blipFill>
        <p:spPr>
          <a:xfrm>
            <a:off x="2209800" y="4724400"/>
            <a:ext cx="2547547" cy="1828800"/>
          </a:xfrm>
          <a:prstGeom prst="rect">
            <a:avLst/>
          </a:prstGeom>
        </p:spPr>
      </p:pic>
      <p:pic>
        <p:nvPicPr>
          <p:cNvPr id="21" name="Picture 20" descr="TWB Cover revised 9 3 2011.jpg"/>
          <p:cNvPicPr>
            <a:picLocks noChangeAspect="1"/>
          </p:cNvPicPr>
          <p:nvPr/>
        </p:nvPicPr>
        <p:blipFill>
          <a:blip r:embed="rId5" cstate="print"/>
          <a:stretch>
            <a:fillRect/>
          </a:stretch>
        </p:blipFill>
        <p:spPr>
          <a:xfrm>
            <a:off x="381000" y="2743200"/>
            <a:ext cx="2438400" cy="1828800"/>
          </a:xfrm>
          <a:prstGeom prst="rect">
            <a:avLst/>
          </a:prstGeom>
        </p:spPr>
      </p:pic>
      <p:pic>
        <p:nvPicPr>
          <p:cNvPr id="23" name="Picture 22" descr="Captiva right Cover inch.jpg"/>
          <p:cNvPicPr>
            <a:picLocks noChangeAspect="1"/>
          </p:cNvPicPr>
          <p:nvPr/>
        </p:nvPicPr>
        <p:blipFill>
          <a:blip r:embed="rId6" cstate="print"/>
          <a:stretch>
            <a:fillRect/>
          </a:stretch>
        </p:blipFill>
        <p:spPr>
          <a:xfrm>
            <a:off x="5181600" y="4724400"/>
            <a:ext cx="1511808" cy="1828800"/>
          </a:xfrm>
          <a:prstGeom prst="rect">
            <a:avLst/>
          </a:prstGeom>
        </p:spPr>
      </p:pic>
      <p:pic>
        <p:nvPicPr>
          <p:cNvPr id="24" name="Picture 23" descr="iiWii Press.jpg"/>
          <p:cNvPicPr>
            <a:picLocks noChangeAspect="1"/>
          </p:cNvPicPr>
          <p:nvPr/>
        </p:nvPicPr>
        <p:blipFill>
          <a:blip r:embed="rId7" cstate="print"/>
          <a:stretch>
            <a:fillRect/>
          </a:stretch>
        </p:blipFill>
        <p:spPr>
          <a:xfrm>
            <a:off x="6858000" y="381000"/>
            <a:ext cx="1828800" cy="1828800"/>
          </a:xfrm>
          <a:prstGeom prst="rect">
            <a:avLst/>
          </a:prstGeom>
        </p:spPr>
      </p:pic>
      <p:sp>
        <p:nvSpPr>
          <p:cNvPr id="10" name="Slide Number Placeholder 9"/>
          <p:cNvSpPr>
            <a:spLocks noGrp="1"/>
          </p:cNvSpPr>
          <p:nvPr>
            <p:ph type="sldNum" sz="quarter" idx="12"/>
          </p:nvPr>
        </p:nvSpPr>
        <p:spPr/>
        <p:txBody>
          <a:bodyPr/>
          <a:lstStyle/>
          <a:p>
            <a:fld id="{9142473A-90FA-4B42-85E2-D47AA04E95C3}" type="slidenum">
              <a:rPr lang="en-US" smtClean="0"/>
              <a:pPr/>
              <a:t>3</a:t>
            </a:fld>
            <a:endParaRPr lang="en-US" dirty="0"/>
          </a:p>
        </p:txBody>
      </p:sp>
      <p:sp>
        <p:nvSpPr>
          <p:cNvPr id="11" name="Footer Placeholder 10"/>
          <p:cNvSpPr>
            <a:spLocks noGrp="1"/>
          </p:cNvSpPr>
          <p:nvPr>
            <p:ph type="ftr" sz="quarter" idx="11"/>
          </p:nvPr>
        </p:nvSpPr>
        <p:spPr>
          <a:xfrm>
            <a:off x="457200" y="6507480"/>
            <a:ext cx="7691115" cy="274320"/>
          </a:xfrm>
        </p:spPr>
        <p:txBody>
          <a:bodyPr/>
          <a:lstStyle/>
          <a:p>
            <a:r>
              <a:rPr lang="en-US" dirty="0" smtClean="0"/>
              <a:t>NaNoWriMo</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TRUTHS ABOUT NANOWRIMO</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It is possible to write 50,000 words in a month.</a:t>
            </a:r>
          </a:p>
          <a:p>
            <a:endParaRPr lang="en-US" dirty="0" smtClean="0"/>
          </a:p>
          <a:p>
            <a:r>
              <a:rPr lang="en-US" dirty="0" smtClean="0"/>
              <a:t>50,000 word is a first draft.</a:t>
            </a:r>
          </a:p>
          <a:p>
            <a:endParaRPr lang="en-US" dirty="0" smtClean="0"/>
          </a:p>
          <a:p>
            <a:r>
              <a:rPr lang="en-US" dirty="0" smtClean="0"/>
              <a:t>Starting should be exciting. </a:t>
            </a:r>
          </a:p>
          <a:p>
            <a:endParaRPr lang="en-US" dirty="0" smtClean="0"/>
          </a:p>
          <a:p>
            <a:r>
              <a:rPr lang="en-US" dirty="0" smtClean="0"/>
              <a:t>Finishing can be hard.</a:t>
            </a:r>
          </a:p>
          <a:p>
            <a:endParaRPr lang="en-US" dirty="0" smtClean="0"/>
          </a:p>
          <a:p>
            <a:r>
              <a:rPr lang="en-US" dirty="0" smtClean="0"/>
              <a:t>If you started a novel before and for some reason did not finish; don’t let the same reason defeat you again.  Remove barriers.</a:t>
            </a:r>
          </a:p>
          <a:p>
            <a:endParaRPr lang="en-US" dirty="0" smtClean="0"/>
          </a:p>
          <a:p>
            <a:r>
              <a:rPr lang="en-US" dirty="0" smtClean="0"/>
              <a:t> No Yeah Buts!</a:t>
            </a:r>
            <a:endParaRPr lang="en-US" dirty="0"/>
          </a:p>
        </p:txBody>
      </p:sp>
      <p:sp>
        <p:nvSpPr>
          <p:cNvPr id="4" name="Slide Number Placeholder 3"/>
          <p:cNvSpPr>
            <a:spLocks noGrp="1"/>
          </p:cNvSpPr>
          <p:nvPr>
            <p:ph type="sldNum" sz="quarter" idx="12"/>
          </p:nvPr>
        </p:nvSpPr>
        <p:spPr/>
        <p:txBody>
          <a:bodyPr/>
          <a:lstStyle/>
          <a:p>
            <a:fld id="{9142473A-90FA-4B42-85E2-D47AA04E95C3}" type="slidenum">
              <a:rPr lang="en-US" smtClean="0"/>
              <a:pPr/>
              <a:t>4</a:t>
            </a:fld>
            <a:endParaRPr lang="en-US" dirty="0"/>
          </a:p>
        </p:txBody>
      </p:sp>
      <p:sp>
        <p:nvSpPr>
          <p:cNvPr id="5" name="Footer Placeholder 4"/>
          <p:cNvSpPr>
            <a:spLocks noGrp="1"/>
          </p:cNvSpPr>
          <p:nvPr>
            <p:ph type="ftr" sz="quarter" idx="11"/>
          </p:nvPr>
        </p:nvSpPr>
        <p:spPr/>
        <p:txBody>
          <a:bodyPr/>
          <a:lstStyle/>
          <a:p>
            <a:r>
              <a:rPr lang="en-US" dirty="0" smtClean="0"/>
              <a:t>NaNoWriMo</a:t>
            </a:r>
            <a:endParaRPr lang="en-US" dirty="0"/>
          </a:p>
        </p:txBody>
      </p:sp>
      <p:grpSp>
        <p:nvGrpSpPr>
          <p:cNvPr id="11" name="Group 10"/>
          <p:cNvGrpSpPr>
            <a:grpSpLocks noChangeAspect="1"/>
          </p:cNvGrpSpPr>
          <p:nvPr/>
        </p:nvGrpSpPr>
        <p:grpSpPr>
          <a:xfrm>
            <a:off x="3429000" y="5486400"/>
            <a:ext cx="914400" cy="838200"/>
            <a:chOff x="5791200" y="4495800"/>
            <a:chExt cx="1828800" cy="1676400"/>
          </a:xfrm>
        </p:grpSpPr>
        <p:sp>
          <p:nvSpPr>
            <p:cNvPr id="12" name="Oval 11"/>
            <p:cNvSpPr/>
            <p:nvPr/>
          </p:nvSpPr>
          <p:spPr>
            <a:xfrm>
              <a:off x="5791200" y="4495800"/>
              <a:ext cx="1676400" cy="1676400"/>
            </a:xfrm>
            <a:prstGeom prst="ellipse">
              <a:avLst/>
            </a:prstGeom>
            <a:no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p:cNvSpPr>
              <a:spLocks/>
            </p:cNvSpPr>
            <p:nvPr/>
          </p:nvSpPr>
          <p:spPr>
            <a:xfrm>
              <a:off x="5943600" y="4648200"/>
              <a:ext cx="1402080" cy="1399032"/>
            </a:xfrm>
            <a:prstGeom prst="ellipse">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p:cNvSpPr txBox="1"/>
            <p:nvPr/>
          </p:nvSpPr>
          <p:spPr>
            <a:xfrm>
              <a:off x="5791204" y="4800600"/>
              <a:ext cx="1828796" cy="923330"/>
            </a:xfrm>
            <a:prstGeom prst="rect">
              <a:avLst/>
            </a:prstGeom>
            <a:noFill/>
          </p:spPr>
          <p:txBody>
            <a:bodyPr wrap="square" rtlCol="0">
              <a:spAutoFit/>
            </a:bodyPr>
            <a:lstStyle/>
            <a:p>
              <a:pPr algn="ctr"/>
              <a:r>
                <a:rPr lang="en-US" sz="1200" b="1" dirty="0" smtClean="0">
                  <a:latin typeface="Myriad Web Pro" pitchFamily="34" charset="0"/>
                </a:rPr>
                <a:t>YEAH</a:t>
              </a:r>
            </a:p>
            <a:p>
              <a:pPr algn="ctr"/>
              <a:r>
                <a:rPr lang="en-US" sz="1200" b="1" dirty="0" smtClean="0">
                  <a:latin typeface="Myriad Web Pro" pitchFamily="34" charset="0"/>
                </a:rPr>
                <a:t>BUT</a:t>
              </a:r>
              <a:r>
                <a:rPr lang="en-US" sz="1200" dirty="0" smtClean="0">
                  <a:latin typeface="Myriad Web Pro" pitchFamily="34" charset="0"/>
                </a:rPr>
                <a:t>!</a:t>
              </a:r>
              <a:endParaRPr lang="en-US" sz="1200" dirty="0">
                <a:latin typeface="Myriad Web Pro" pitchFamily="34" charset="0"/>
              </a:endParaRPr>
            </a:p>
          </p:txBody>
        </p:sp>
        <p:cxnSp>
          <p:nvCxnSpPr>
            <p:cNvPr id="15" name="Straight Connector 14"/>
            <p:cNvCxnSpPr/>
            <p:nvPr/>
          </p:nvCxnSpPr>
          <p:spPr>
            <a:xfrm flipH="1">
              <a:off x="6248400" y="4724400"/>
              <a:ext cx="685800" cy="1219200"/>
            </a:xfrm>
            <a:prstGeom prst="line">
              <a:avLst/>
            </a:prstGeom>
          </p:spPr>
          <p:style>
            <a:lnRef idx="2">
              <a:schemeClr val="accent6"/>
            </a:lnRef>
            <a:fillRef idx="0">
              <a:schemeClr val="accent6"/>
            </a:fillRef>
            <a:effectRef idx="1">
              <a:schemeClr val="accent6"/>
            </a:effectRef>
            <a:fontRef idx="minor">
              <a:schemeClr val="tx1"/>
            </a:fontRef>
          </p:style>
        </p:cxn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PROFILE</a:t>
            </a:r>
            <a:endParaRPr lang="en-US" dirty="0"/>
          </a:p>
        </p:txBody>
      </p:sp>
      <p:sp>
        <p:nvSpPr>
          <p:cNvPr id="4" name="Slide Number Placeholder 3"/>
          <p:cNvSpPr>
            <a:spLocks noGrp="1"/>
          </p:cNvSpPr>
          <p:nvPr>
            <p:ph type="sldNum" sz="quarter" idx="12"/>
          </p:nvPr>
        </p:nvSpPr>
        <p:spPr/>
        <p:txBody>
          <a:bodyPr/>
          <a:lstStyle/>
          <a:p>
            <a:fld id="{9142473A-90FA-4B42-85E2-D47AA04E95C3}" type="slidenum">
              <a:rPr lang="en-US" smtClean="0"/>
              <a:pPr/>
              <a:t>5</a:t>
            </a:fld>
            <a:endParaRPr lang="en-US" dirty="0"/>
          </a:p>
        </p:txBody>
      </p:sp>
      <p:sp>
        <p:nvSpPr>
          <p:cNvPr id="5" name="Footer Placeholder 4"/>
          <p:cNvSpPr>
            <a:spLocks noGrp="1"/>
          </p:cNvSpPr>
          <p:nvPr>
            <p:ph type="ftr" sz="quarter" idx="11"/>
          </p:nvPr>
        </p:nvSpPr>
        <p:spPr/>
        <p:txBody>
          <a:bodyPr/>
          <a:lstStyle/>
          <a:p>
            <a:r>
              <a:rPr lang="en-US" dirty="0" smtClean="0"/>
              <a:t>NaNoWriMo</a:t>
            </a:r>
            <a:endParaRPr lang="en-US" dirty="0"/>
          </a:p>
        </p:txBody>
      </p:sp>
      <p:graphicFrame>
        <p:nvGraphicFramePr>
          <p:cNvPr id="10" name="Table 9"/>
          <p:cNvGraphicFramePr>
            <a:graphicFrameLocks noGrp="1"/>
          </p:cNvGraphicFramePr>
          <p:nvPr/>
        </p:nvGraphicFramePr>
        <p:xfrm>
          <a:off x="457196" y="1676407"/>
          <a:ext cx="8229603" cy="4817421"/>
        </p:xfrm>
        <a:graphic>
          <a:graphicData uri="http://schemas.openxmlformats.org/drawingml/2006/table">
            <a:tbl>
              <a:tblPr/>
              <a:tblGrid>
                <a:gridCol w="1952152"/>
                <a:gridCol w="492281"/>
                <a:gridCol w="407406"/>
                <a:gridCol w="407406"/>
                <a:gridCol w="407406"/>
                <a:gridCol w="407406"/>
                <a:gridCol w="407406"/>
                <a:gridCol w="407406"/>
                <a:gridCol w="407406"/>
                <a:gridCol w="407406"/>
                <a:gridCol w="407406"/>
                <a:gridCol w="407406"/>
                <a:gridCol w="407406"/>
                <a:gridCol w="325926"/>
                <a:gridCol w="325926"/>
                <a:gridCol w="325926"/>
                <a:gridCol w="325926"/>
              </a:tblGrid>
              <a:tr h="154444">
                <a:tc gridSpan="17">
                  <a:txBody>
                    <a:bodyPr/>
                    <a:lstStyle/>
                    <a:p>
                      <a:pPr algn="ctr" fontAlgn="ctr"/>
                      <a:r>
                        <a:rPr lang="en-US" sz="1100" b="0" i="0" u="none" strike="noStrike" dirty="0">
                          <a:solidFill>
                            <a:srgbClr val="000000"/>
                          </a:solidFill>
                          <a:latin typeface="Times New Roman"/>
                        </a:rPr>
                        <a:t>WRITERS WORKSHOP -  PREPARING FOR NANOWRIMO  - SELF ASSESSMENT</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71603">
                <a:tc>
                  <a:txBody>
                    <a:bodyPr/>
                    <a:lstStyle/>
                    <a:p>
                      <a:pPr algn="l" fontAlgn="b"/>
                      <a:r>
                        <a:rPr lang="en-US" sz="1100" b="0" i="0" u="none" strike="noStrike" dirty="0">
                          <a:solidFill>
                            <a:srgbClr val="000000"/>
                          </a:solidFill>
                          <a:latin typeface="Myriad Web Pro"/>
                        </a:rPr>
                        <a:t>Name</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b"/>
                      <a:r>
                        <a:rPr lang="en-US" sz="500" b="0" i="0" u="none" strike="noStrike" dirty="0">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500" b="0" i="0" u="none" strike="noStrike" dirty="0">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500" b="0" i="0" u="none" strike="noStrike" dirty="0">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500" b="0" i="0" u="none" strike="noStrike" dirty="0">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71603">
                <a:tc>
                  <a:txBody>
                    <a:bodyPr/>
                    <a:lstStyle/>
                    <a:p>
                      <a:pPr algn="l" fontAlgn="b"/>
                      <a:r>
                        <a:rPr lang="en-US" sz="1100" b="0" i="0" u="none" strike="noStrike" dirty="0">
                          <a:solidFill>
                            <a:srgbClr val="000000"/>
                          </a:solidFill>
                          <a:latin typeface="Myriad Web Pro"/>
                        </a:rPr>
                        <a:t>Age</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500" b="0" i="0" u="none" strike="noStrike" dirty="0">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14">
                  <a:txBody>
                    <a:bodyPr/>
                    <a:lstStyle/>
                    <a:p>
                      <a:pPr algn="ctr" fontAlgn="b"/>
                      <a:r>
                        <a:rPr lang="en-US" sz="500" b="0" i="0" u="none" strike="noStrike" dirty="0">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71603">
                <a:tc>
                  <a:txBody>
                    <a:bodyPr/>
                    <a:lstStyle/>
                    <a:p>
                      <a:pPr algn="l" fontAlgn="b"/>
                      <a:r>
                        <a:rPr lang="en-US" sz="1100" b="0" i="0" u="none" strike="noStrike" dirty="0">
                          <a:solidFill>
                            <a:srgbClr val="000000"/>
                          </a:solidFill>
                          <a:latin typeface="Myriad Web Pro"/>
                        </a:rPr>
                        <a:t>Gender</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500" b="0" i="0" u="none" strike="noStrike" dirty="0">
                          <a:solidFill>
                            <a:srgbClr val="000000"/>
                          </a:solidFill>
                          <a:latin typeface="Myriad Web Pro"/>
                        </a:rPr>
                        <a:t>M</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500" b="0" i="0" u="none" strike="noStrike" dirty="0">
                          <a:solidFill>
                            <a:srgbClr val="000000"/>
                          </a:solidFill>
                          <a:latin typeface="Myriad Web Pro"/>
                        </a:rPr>
                        <a:t>F</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14">
                  <a:txBody>
                    <a:bodyPr/>
                    <a:lstStyle/>
                    <a:p>
                      <a:pPr algn="ctr" fontAlgn="b"/>
                      <a:r>
                        <a:rPr lang="en-US" sz="500" b="0" i="0" u="none" strike="noStrike" dirty="0">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71603">
                <a:tc>
                  <a:txBody>
                    <a:bodyPr/>
                    <a:lstStyle/>
                    <a:p>
                      <a:pPr algn="l" fontAlgn="b"/>
                      <a:r>
                        <a:rPr lang="en-US" sz="1100" b="0" i="0" u="none" strike="noStrike" dirty="0">
                          <a:solidFill>
                            <a:srgbClr val="000000"/>
                          </a:solidFill>
                          <a:latin typeface="Myriad Web Pro"/>
                        </a:rPr>
                        <a:t>Location</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16">
                  <a:txBody>
                    <a:bodyPr/>
                    <a:lstStyle/>
                    <a:p>
                      <a:pPr algn="ctr" fontAlgn="b"/>
                      <a:r>
                        <a:rPr lang="en-US" sz="500" b="0" i="0" u="none" strike="noStrike" dirty="0">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71603">
                <a:tc>
                  <a:txBody>
                    <a:bodyPr/>
                    <a:lstStyle/>
                    <a:p>
                      <a:pPr algn="l" fontAlgn="b"/>
                      <a:r>
                        <a:rPr lang="en-US" sz="1100" b="0" i="0" u="none" strike="noStrike" dirty="0">
                          <a:solidFill>
                            <a:srgbClr val="000000"/>
                          </a:solidFill>
                          <a:latin typeface="Myriad Web Pro"/>
                        </a:rPr>
                        <a:t>Occupation</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b"/>
                      <a:r>
                        <a:rPr lang="en-US" sz="500" b="0" i="0" u="none" strike="noStrike" dirty="0">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500" b="0" i="0" u="none" strike="noStrike" dirty="0">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500" b="0" i="0" u="none" strike="noStrike" dirty="0">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500" b="0" i="0" u="none" strike="noStrike" dirty="0">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171603">
                <a:tc>
                  <a:txBody>
                    <a:bodyPr/>
                    <a:lstStyle/>
                    <a:p>
                      <a:pPr algn="l" fontAlgn="b"/>
                      <a:r>
                        <a:rPr lang="en-US" sz="1100" b="0" i="0" u="none" strike="noStrike" dirty="0">
                          <a:solidFill>
                            <a:srgbClr val="000000"/>
                          </a:solidFill>
                          <a:latin typeface="Myriad Web Pro"/>
                        </a:rPr>
                        <a:t>Hobbies</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b"/>
                      <a:r>
                        <a:rPr lang="en-US" sz="500" b="0" i="0" u="none" strike="noStrike" dirty="0">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500" b="0" i="0" u="none" strike="noStrike" dirty="0">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500" b="0" i="0" u="none" strike="noStrike" dirty="0">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500" b="0" i="0" u="none" strike="noStrike" dirty="0">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171603">
                <a:tc>
                  <a:txBody>
                    <a:bodyPr/>
                    <a:lstStyle/>
                    <a:p>
                      <a:pPr algn="l" fontAlgn="b"/>
                      <a:r>
                        <a:rPr lang="en-US" sz="1100" b="0" i="0" u="none" strike="noStrike" dirty="0">
                          <a:solidFill>
                            <a:srgbClr val="000000"/>
                          </a:solidFill>
                          <a:latin typeface="Myriad Web Pro"/>
                        </a:rPr>
                        <a:t>Favorite music to write by</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b"/>
                      <a:r>
                        <a:rPr lang="en-US" sz="500" b="0" i="0" u="none" strike="noStrike" dirty="0">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500" b="0" i="0" u="none" strike="noStrike" dirty="0">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500" b="0" i="0" u="none" strike="noStrike" dirty="0">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500" b="0" i="0" u="none" strike="noStrike" dirty="0">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171603">
                <a:tc>
                  <a:txBody>
                    <a:bodyPr/>
                    <a:lstStyle/>
                    <a:p>
                      <a:pPr algn="l" fontAlgn="b"/>
                      <a:r>
                        <a:rPr lang="en-US" sz="1100" b="0" i="0" u="none" strike="noStrike" dirty="0">
                          <a:solidFill>
                            <a:srgbClr val="000000"/>
                          </a:solidFill>
                          <a:latin typeface="Myriad Web Pro"/>
                        </a:rPr>
                        <a:t>Favorite authors / books</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b"/>
                      <a:r>
                        <a:rPr lang="en-US" sz="500" b="0" i="0" u="none" strike="noStrike" dirty="0">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500" b="0" i="0" u="none" strike="noStrike" dirty="0">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500" b="0" i="0" u="none" strike="noStrike" dirty="0">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500" b="0" i="0" u="none" strike="noStrike" dirty="0">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171603">
                <a:tc>
                  <a:txBody>
                    <a:bodyPr/>
                    <a:lstStyle/>
                    <a:p>
                      <a:pPr algn="l" fontAlgn="b"/>
                      <a:r>
                        <a:rPr lang="en-US" sz="1100" b="0" i="0" u="none" strike="noStrike" dirty="0">
                          <a:solidFill>
                            <a:srgbClr val="000000"/>
                          </a:solidFill>
                          <a:latin typeface="Myriad Web Pro"/>
                        </a:rPr>
                        <a:t>Behavioral Style</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rtl="0" fontAlgn="ctr"/>
                      <a:r>
                        <a:rPr lang="en-US" sz="500" b="0" i="0" u="none" strike="noStrike" dirty="0">
                          <a:solidFill>
                            <a:srgbClr val="000000"/>
                          </a:solidFill>
                          <a:latin typeface="Myriad Web Pro"/>
                        </a:rPr>
                        <a:t>DIRECT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rtl="0" fontAlgn="ctr"/>
                      <a:r>
                        <a:rPr lang="en-US" sz="500" b="0" i="0" u="none" strike="noStrike" dirty="0">
                          <a:solidFill>
                            <a:srgbClr val="000000"/>
                          </a:solidFill>
                          <a:latin typeface="Myriad Web Pro"/>
                        </a:rPr>
                        <a:t>INFLUENCER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rtl="0" fontAlgn="ctr"/>
                      <a:r>
                        <a:rPr lang="en-US" sz="500" b="0" i="0" u="none" strike="noStrike" dirty="0">
                          <a:solidFill>
                            <a:srgbClr val="000000"/>
                          </a:solidFill>
                          <a:latin typeface="Myriad Web Pro"/>
                        </a:rPr>
                        <a:t>STEADY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rtl="0" fontAlgn="ctr"/>
                      <a:r>
                        <a:rPr lang="en-US" sz="500" b="0" i="0" u="none" strike="noStrike" dirty="0">
                          <a:solidFill>
                            <a:srgbClr val="000000"/>
                          </a:solidFill>
                          <a:latin typeface="Myriad Web Pro"/>
                        </a:rPr>
                        <a:t>CAREFUL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171603">
                <a:tc>
                  <a:txBody>
                    <a:bodyPr/>
                    <a:lstStyle/>
                    <a:p>
                      <a:pPr algn="l" fontAlgn="b"/>
                      <a:r>
                        <a:rPr lang="en-US" sz="1100" b="0" i="0" u="none" strike="noStrike" dirty="0">
                          <a:solidFill>
                            <a:srgbClr val="000000"/>
                          </a:solidFill>
                          <a:latin typeface="Myriad Web Pro"/>
                        </a:rPr>
                        <a:t>Writing Experience</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b"/>
                      <a:r>
                        <a:rPr lang="en-US" sz="500" b="0" i="0" u="none" strike="noStrike" dirty="0">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500" b="0" i="0" u="none" strike="noStrike" dirty="0">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500" b="0" i="0" u="none" strike="noStrike" dirty="0">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500" b="0" i="0" u="none" strike="noStrike" dirty="0">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184474">
                <a:tc>
                  <a:txBody>
                    <a:bodyPr/>
                    <a:lstStyle/>
                    <a:p>
                      <a:pPr algn="l" fontAlgn="b"/>
                      <a:r>
                        <a:rPr lang="en-US" sz="1100" b="0" i="0" u="none" strike="noStrike" dirty="0">
                          <a:solidFill>
                            <a:srgbClr val="000000"/>
                          </a:solidFill>
                          <a:latin typeface="Myriad Web Pro"/>
                        </a:rPr>
                        <a:t>Novels</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dirty="0">
                          <a:solidFill>
                            <a:srgbClr val="000000"/>
                          </a:solidFill>
                          <a:latin typeface="Times New Roman"/>
                        </a:rPr>
                        <a:t>Mainstream</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dirty="0">
                          <a:solidFill>
                            <a:srgbClr val="000000"/>
                          </a:solidFill>
                          <a:latin typeface="Times New Roman"/>
                        </a:rPr>
                        <a:t>Slice of life</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dirty="0">
                          <a:solidFill>
                            <a:srgbClr val="000000"/>
                          </a:solidFill>
                          <a:latin typeface="Times New Roman"/>
                        </a:rPr>
                        <a:t>Chick Lit</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dirty="0">
                          <a:solidFill>
                            <a:srgbClr val="000000"/>
                          </a:solidFill>
                          <a:latin typeface="Times New Roman"/>
                        </a:rPr>
                        <a:t>Fantasy</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dirty="0">
                          <a:solidFill>
                            <a:srgbClr val="000000"/>
                          </a:solidFill>
                          <a:latin typeface="Times New Roman"/>
                        </a:rPr>
                        <a:t>Sci </a:t>
                      </a:r>
                      <a:r>
                        <a:rPr lang="en-US" sz="500" b="0" i="0" u="none" strike="noStrike" dirty="0" err="1">
                          <a:solidFill>
                            <a:srgbClr val="000000"/>
                          </a:solidFill>
                          <a:latin typeface="Times New Roman"/>
                        </a:rPr>
                        <a:t>Fi</a:t>
                      </a:r>
                      <a:endParaRPr lang="en-US" sz="500" b="0" i="0" u="none" strike="noStrike">
                        <a:solidFill>
                          <a:srgbClr val="000000"/>
                        </a:solidFill>
                        <a:latin typeface="Times New Roman"/>
                      </a:endParaRP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a:solidFill>
                            <a:srgbClr val="000000"/>
                          </a:solidFill>
                          <a:latin typeface="Times New Roman"/>
                        </a:rPr>
                        <a:t>Mystery</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a:solidFill>
                            <a:srgbClr val="000000"/>
                          </a:solidFill>
                          <a:latin typeface="Times New Roman"/>
                        </a:rPr>
                        <a:t>Crime</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a:solidFill>
                            <a:srgbClr val="000000"/>
                          </a:solidFill>
                          <a:latin typeface="Times New Roman"/>
                        </a:rPr>
                        <a:t>Horror</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a:solidFill>
                            <a:srgbClr val="000000"/>
                          </a:solidFill>
                          <a:latin typeface="Times New Roman"/>
                        </a:rPr>
                        <a:t>Suspense</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a:solidFill>
                            <a:srgbClr val="000000"/>
                          </a:solidFill>
                          <a:latin typeface="Times New Roman"/>
                        </a:rPr>
                        <a:t>Thriller</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a:solidFill>
                            <a:srgbClr val="000000"/>
                          </a:solidFill>
                          <a:latin typeface="Times New Roman"/>
                        </a:rPr>
                        <a:t>Romance</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a:solidFill>
                            <a:srgbClr val="000000"/>
                          </a:solidFill>
                          <a:latin typeface="Times New Roman"/>
                        </a:rPr>
                        <a:t>Adventure</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a:solidFill>
                            <a:srgbClr val="000000"/>
                          </a:solidFill>
                          <a:latin typeface="Times New Roman"/>
                        </a:rPr>
                        <a:t>Military</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a:solidFill>
                            <a:srgbClr val="000000"/>
                          </a:solidFill>
                          <a:latin typeface="Times New Roman"/>
                        </a:rPr>
                        <a:t>Youth</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a:solidFill>
                            <a:srgbClr val="000000"/>
                          </a:solidFill>
                          <a:latin typeface="Times New Roman"/>
                        </a:rPr>
                        <a:t>Christian</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a:solidFill>
                            <a:srgbClr val="000000"/>
                          </a:solidFill>
                          <a:latin typeface="Times New Roman"/>
                        </a:rPr>
                        <a:t>Other</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603">
                <a:tc>
                  <a:txBody>
                    <a:bodyPr/>
                    <a:lstStyle/>
                    <a:p>
                      <a:pPr algn="l" fontAlgn="b"/>
                      <a:r>
                        <a:rPr lang="en-US" sz="1100" b="0" i="0" u="none" strike="noStrike">
                          <a:solidFill>
                            <a:srgbClr val="000000"/>
                          </a:solidFill>
                          <a:latin typeface="Myriad Web Pro"/>
                        </a:rPr>
                        <a:t>Vocabulary</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latin typeface="Myriad Web Pro"/>
                        </a:rPr>
                        <a:t>Poor</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4</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5</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6</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10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Expert</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b"/>
                      <a:r>
                        <a:rPr lang="en-US" sz="500" b="1" i="0" u="none" strike="noStrike">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71603">
                <a:tc>
                  <a:txBody>
                    <a:bodyPr/>
                    <a:lstStyle/>
                    <a:p>
                      <a:pPr algn="l" fontAlgn="b"/>
                      <a:r>
                        <a:rPr lang="en-US" sz="1100" b="0" i="0" u="none" strike="noStrike">
                          <a:solidFill>
                            <a:srgbClr val="000000"/>
                          </a:solidFill>
                          <a:latin typeface="Myriad Web Pro"/>
                        </a:rPr>
                        <a:t>Grammar</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latin typeface="Myriad Web Pro"/>
                        </a:rPr>
                        <a:t>Poor</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4</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5</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6</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10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Expert</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b"/>
                      <a:r>
                        <a:rPr lang="en-US" sz="500" b="1" i="0" u="none" strike="noStrike">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71603">
                <a:tc>
                  <a:txBody>
                    <a:bodyPr/>
                    <a:lstStyle/>
                    <a:p>
                      <a:pPr algn="l" fontAlgn="b"/>
                      <a:r>
                        <a:rPr lang="en-US" sz="1100" b="0" i="0" u="none" strike="noStrike">
                          <a:solidFill>
                            <a:srgbClr val="000000"/>
                          </a:solidFill>
                          <a:latin typeface="Myriad Web Pro"/>
                        </a:rPr>
                        <a:t>Punctuation</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latin typeface="Myriad Web Pro"/>
                        </a:rPr>
                        <a:t>Poor</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4</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5</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6</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10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Expert</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b"/>
                      <a:r>
                        <a:rPr lang="en-US" sz="500" b="1" i="0" u="none" strike="noStrike">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71603">
                <a:tc>
                  <a:txBody>
                    <a:bodyPr/>
                    <a:lstStyle/>
                    <a:p>
                      <a:pPr algn="l" fontAlgn="b"/>
                      <a:r>
                        <a:rPr lang="en-US" sz="1100" b="0" i="0" u="none" strike="noStrike">
                          <a:solidFill>
                            <a:srgbClr val="000000"/>
                          </a:solidFill>
                          <a:latin typeface="Myriad Web Pro"/>
                        </a:rPr>
                        <a:t>Spelling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latin typeface="Myriad Web Pro"/>
                        </a:rPr>
                        <a:t>Poor</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4</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5</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6</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10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Expert</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b"/>
                      <a:r>
                        <a:rPr lang="en-US" sz="500" b="1" i="0" u="none" strike="noStrike">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71603">
                <a:tc>
                  <a:txBody>
                    <a:bodyPr/>
                    <a:lstStyle/>
                    <a:p>
                      <a:pPr algn="l" rtl="0" fontAlgn="ctr"/>
                      <a:r>
                        <a:rPr lang="en-US" sz="1100" b="0" i="0" u="none" strike="noStrike">
                          <a:solidFill>
                            <a:srgbClr val="000000"/>
                          </a:solidFill>
                          <a:latin typeface="Myriad Web Pro"/>
                        </a:rPr>
                        <a:t>Dialogue</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latin typeface="Myriad Web Pro"/>
                        </a:rPr>
                        <a:t>Poor</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4</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5</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6</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10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Expert</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b"/>
                      <a:r>
                        <a:rPr lang="en-US" sz="500" b="1" i="0" u="none" strike="noStrike">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71603">
                <a:tc>
                  <a:txBody>
                    <a:bodyPr/>
                    <a:lstStyle/>
                    <a:p>
                      <a:pPr algn="l" rtl="0" fontAlgn="ctr"/>
                      <a:r>
                        <a:rPr lang="en-US" sz="1100" b="0" i="0" u="none" strike="noStrike">
                          <a:solidFill>
                            <a:srgbClr val="000000"/>
                          </a:solidFill>
                          <a:latin typeface="Myriad Web Pro"/>
                        </a:rPr>
                        <a:t>Voice</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latin typeface="Myriad Web Pro"/>
                        </a:rPr>
                        <a:t>Poor</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4</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5</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6</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10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Expert</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b"/>
                      <a:r>
                        <a:rPr lang="en-US" sz="500" b="1" i="0" u="none" strike="noStrike">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71603">
                <a:tc>
                  <a:txBody>
                    <a:bodyPr/>
                    <a:lstStyle/>
                    <a:p>
                      <a:pPr algn="l" rtl="0" fontAlgn="ctr"/>
                      <a:r>
                        <a:rPr lang="en-US" sz="1100" b="0" i="0" u="none" strike="noStrike">
                          <a:solidFill>
                            <a:srgbClr val="000000"/>
                          </a:solidFill>
                          <a:latin typeface="Myriad Web Pro"/>
                        </a:rPr>
                        <a:t>Tone</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latin typeface="Myriad Web Pro"/>
                        </a:rPr>
                        <a:t>Poor</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4</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5</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6</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10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Expert</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b"/>
                      <a:r>
                        <a:rPr lang="en-US" sz="500" b="1" i="0" u="none" strike="noStrike">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71603">
                <a:tc>
                  <a:txBody>
                    <a:bodyPr/>
                    <a:lstStyle/>
                    <a:p>
                      <a:pPr algn="l" rtl="0" fontAlgn="ctr"/>
                      <a:r>
                        <a:rPr lang="en-US" sz="1100" b="0" i="0" u="none" strike="noStrike">
                          <a:solidFill>
                            <a:srgbClr val="000000"/>
                          </a:solidFill>
                          <a:latin typeface="Myriad Web Pro"/>
                        </a:rPr>
                        <a:t>Pace</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latin typeface="Myriad Web Pro"/>
                        </a:rPr>
                        <a:t>Poor</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4</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5</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6</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10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Expert</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b"/>
                      <a:r>
                        <a:rPr lang="en-US" sz="500" b="1" i="0" u="none" strike="noStrike">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71603">
                <a:tc>
                  <a:txBody>
                    <a:bodyPr/>
                    <a:lstStyle/>
                    <a:p>
                      <a:pPr algn="l" rtl="0" fontAlgn="ctr"/>
                      <a:r>
                        <a:rPr lang="en-US" sz="1100" b="0" i="0" u="none" strike="noStrike">
                          <a:solidFill>
                            <a:srgbClr val="000000"/>
                          </a:solidFill>
                          <a:latin typeface="Myriad Web Pro"/>
                        </a:rPr>
                        <a:t>Style</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b"/>
                      <a:r>
                        <a:rPr lang="en-US" sz="500" b="0" i="0" u="none" strike="noStrike">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500" b="0" i="0" u="none" strike="noStrike">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500" b="0" i="0" u="none" strike="noStrike">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500" b="0" i="0" u="none" strike="noStrike">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171603">
                <a:tc>
                  <a:txBody>
                    <a:bodyPr/>
                    <a:lstStyle/>
                    <a:p>
                      <a:pPr algn="l" rtl="0" fontAlgn="ctr"/>
                      <a:r>
                        <a:rPr lang="en-US" sz="1100" b="0" i="0" u="none" strike="noStrike">
                          <a:solidFill>
                            <a:srgbClr val="000000"/>
                          </a:solidFill>
                          <a:latin typeface="Myriad Web Pro"/>
                        </a:rPr>
                        <a:t>Knowledge and experience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b"/>
                      <a:r>
                        <a:rPr lang="en-US" sz="500" b="0" i="0" u="none" strike="noStrike">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500" b="0" i="0" u="none" strike="noStrike">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500" b="0" i="0" u="none" strike="noStrike">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500" b="0" i="0" u="none" strike="noStrike">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171603">
                <a:tc>
                  <a:txBody>
                    <a:bodyPr/>
                    <a:lstStyle/>
                    <a:p>
                      <a:pPr algn="l" rtl="0" fontAlgn="ctr"/>
                      <a:r>
                        <a:rPr lang="en-US" sz="1100" b="0" i="0" u="none" strike="noStrike">
                          <a:solidFill>
                            <a:srgbClr val="000000"/>
                          </a:solidFill>
                          <a:latin typeface="Myriad Web Pro"/>
                        </a:rPr>
                        <a:t>Research</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b"/>
                      <a:r>
                        <a:rPr lang="en-US" sz="500" b="0" i="0" u="none" strike="noStrike">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500" b="0" i="0" u="none" strike="noStrike">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500" b="0" i="0" u="none" strike="noStrike">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500" b="0" i="0" u="none" strike="noStrike">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171603">
                <a:tc>
                  <a:txBody>
                    <a:bodyPr/>
                    <a:lstStyle/>
                    <a:p>
                      <a:pPr algn="l" fontAlgn="b"/>
                      <a:r>
                        <a:rPr lang="en-US" sz="1100" b="0" i="0" u="none" strike="noStrike">
                          <a:solidFill>
                            <a:srgbClr val="000000"/>
                          </a:solidFill>
                          <a:latin typeface="Myriad Web Pro"/>
                        </a:rPr>
                        <a:t>Story Idea</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16">
                  <a:txBody>
                    <a:bodyPr/>
                    <a:lstStyle/>
                    <a:p>
                      <a:pPr algn="ctr" fontAlgn="ctr"/>
                      <a:r>
                        <a:rPr lang="en-US" sz="500" b="0" i="0" u="none" strike="noStrike">
                          <a:solidFill>
                            <a:srgbClr val="000000"/>
                          </a:solidFill>
                          <a:latin typeface="Times New Roman"/>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71603">
                <a:tc>
                  <a:txBody>
                    <a:bodyPr/>
                    <a:lstStyle/>
                    <a:p>
                      <a:pPr algn="l" fontAlgn="b"/>
                      <a:r>
                        <a:rPr lang="en-US" sz="1100" b="0" i="0" u="none" strike="noStrike">
                          <a:solidFill>
                            <a:srgbClr val="000000"/>
                          </a:solidFill>
                          <a:latin typeface="Myriad Web Pro"/>
                        </a:rPr>
                        <a:t>Story Idea</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16">
                  <a:txBody>
                    <a:bodyPr/>
                    <a:lstStyle/>
                    <a:p>
                      <a:pPr algn="ctr" fontAlgn="ctr"/>
                      <a:r>
                        <a:rPr lang="en-US" sz="500" b="0" i="0" u="none" strike="noStrike">
                          <a:solidFill>
                            <a:srgbClr val="000000"/>
                          </a:solidFill>
                          <a:latin typeface="Times New Roman"/>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71603">
                <a:tc>
                  <a:txBody>
                    <a:bodyPr/>
                    <a:lstStyle/>
                    <a:p>
                      <a:pPr algn="l" fontAlgn="b"/>
                      <a:r>
                        <a:rPr lang="en-US" sz="1100" b="0" i="0" u="none" strike="noStrike">
                          <a:solidFill>
                            <a:srgbClr val="000000"/>
                          </a:solidFill>
                          <a:latin typeface="Myriad Web Pro"/>
                        </a:rPr>
                        <a:t>Story Idea</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16">
                  <a:txBody>
                    <a:bodyPr/>
                    <a:lstStyle/>
                    <a:p>
                      <a:pPr algn="ctr" fontAlgn="ctr"/>
                      <a:r>
                        <a:rPr lang="en-US" sz="500" b="0" i="0" u="none" strike="noStrike">
                          <a:solidFill>
                            <a:srgbClr val="000000"/>
                          </a:solidFill>
                          <a:latin typeface="Times New Roman"/>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71603">
                <a:tc>
                  <a:txBody>
                    <a:bodyPr/>
                    <a:lstStyle/>
                    <a:p>
                      <a:pPr algn="l" fontAlgn="b"/>
                      <a:r>
                        <a:rPr lang="en-US" sz="1100" b="0" i="0" u="none" strike="noStrike">
                          <a:solidFill>
                            <a:srgbClr val="000000"/>
                          </a:solidFill>
                          <a:latin typeface="Myriad Web Pro"/>
                        </a:rPr>
                        <a:t>Story Idea</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16">
                  <a:txBody>
                    <a:bodyPr/>
                    <a:lstStyle/>
                    <a:p>
                      <a:pPr algn="ctr" fontAlgn="ctr"/>
                      <a:r>
                        <a:rPr lang="en-US" sz="500" b="0" i="0" u="none" strike="noStrike">
                          <a:solidFill>
                            <a:srgbClr val="000000"/>
                          </a:solidFill>
                          <a:latin typeface="Times New Roman"/>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71603">
                <a:tc>
                  <a:txBody>
                    <a:bodyPr/>
                    <a:lstStyle/>
                    <a:p>
                      <a:pPr algn="l" fontAlgn="b"/>
                      <a:r>
                        <a:rPr lang="en-US" sz="1100" b="0" i="0" u="none" strike="noStrike" dirty="0">
                          <a:solidFill>
                            <a:srgbClr val="000000"/>
                          </a:solidFill>
                          <a:latin typeface="Myriad Web Pro"/>
                        </a:rPr>
                        <a:t>Story Idea</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16">
                  <a:txBody>
                    <a:bodyPr/>
                    <a:lstStyle/>
                    <a:p>
                      <a:pPr algn="ctr" fontAlgn="ctr"/>
                      <a:r>
                        <a:rPr lang="en-US" sz="500" b="0" i="0" u="none" strike="noStrike" dirty="0">
                          <a:solidFill>
                            <a:srgbClr val="000000"/>
                          </a:solidFill>
                          <a:latin typeface="Times New Roman"/>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PROFILE</a:t>
            </a:r>
            <a:endParaRPr lang="en-US" dirty="0"/>
          </a:p>
        </p:txBody>
      </p:sp>
      <p:sp>
        <p:nvSpPr>
          <p:cNvPr id="4" name="Slide Number Placeholder 3"/>
          <p:cNvSpPr>
            <a:spLocks noGrp="1"/>
          </p:cNvSpPr>
          <p:nvPr>
            <p:ph type="sldNum" sz="quarter" idx="12"/>
          </p:nvPr>
        </p:nvSpPr>
        <p:spPr/>
        <p:txBody>
          <a:bodyPr/>
          <a:lstStyle/>
          <a:p>
            <a:fld id="{9142473A-90FA-4B42-85E2-D47AA04E95C3}" type="slidenum">
              <a:rPr lang="en-US" smtClean="0"/>
              <a:pPr/>
              <a:t>6</a:t>
            </a:fld>
            <a:endParaRPr lang="en-US" dirty="0"/>
          </a:p>
        </p:txBody>
      </p:sp>
      <p:sp>
        <p:nvSpPr>
          <p:cNvPr id="5" name="Footer Placeholder 4"/>
          <p:cNvSpPr>
            <a:spLocks noGrp="1"/>
          </p:cNvSpPr>
          <p:nvPr>
            <p:ph type="ftr" sz="quarter" idx="11"/>
          </p:nvPr>
        </p:nvSpPr>
        <p:spPr/>
        <p:txBody>
          <a:bodyPr/>
          <a:lstStyle/>
          <a:p>
            <a:r>
              <a:rPr lang="en-US" smtClean="0"/>
              <a:t>NaNoWriMo</a:t>
            </a:r>
            <a:endParaRPr lang="en-US" dirty="0"/>
          </a:p>
        </p:txBody>
      </p:sp>
      <p:graphicFrame>
        <p:nvGraphicFramePr>
          <p:cNvPr id="10" name="Table 9"/>
          <p:cNvGraphicFramePr>
            <a:graphicFrameLocks noGrp="1"/>
          </p:cNvGraphicFramePr>
          <p:nvPr/>
        </p:nvGraphicFramePr>
        <p:xfrm>
          <a:off x="457196" y="1676407"/>
          <a:ext cx="8229603" cy="4847233"/>
        </p:xfrm>
        <a:graphic>
          <a:graphicData uri="http://schemas.openxmlformats.org/drawingml/2006/table">
            <a:tbl>
              <a:tblPr/>
              <a:tblGrid>
                <a:gridCol w="1952152"/>
                <a:gridCol w="492281"/>
                <a:gridCol w="407406"/>
                <a:gridCol w="407406"/>
                <a:gridCol w="407406"/>
                <a:gridCol w="407406"/>
                <a:gridCol w="407406"/>
                <a:gridCol w="407406"/>
                <a:gridCol w="407406"/>
                <a:gridCol w="407406"/>
                <a:gridCol w="407406"/>
                <a:gridCol w="407406"/>
                <a:gridCol w="407406"/>
                <a:gridCol w="325926"/>
                <a:gridCol w="325926"/>
                <a:gridCol w="325926"/>
                <a:gridCol w="325926"/>
              </a:tblGrid>
              <a:tr h="154444">
                <a:tc gridSpan="17">
                  <a:txBody>
                    <a:bodyPr/>
                    <a:lstStyle/>
                    <a:p>
                      <a:pPr algn="ctr" fontAlgn="ctr"/>
                      <a:r>
                        <a:rPr lang="en-US" sz="1100" b="0" i="0" u="none" strike="noStrike" dirty="0">
                          <a:solidFill>
                            <a:srgbClr val="000000"/>
                          </a:solidFill>
                          <a:latin typeface="Times New Roman"/>
                        </a:rPr>
                        <a:t>WRITERS WORKSHOP -  PREPARING FOR NANOWRIMO  - SELF ASSESSMENT</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71603">
                <a:tc>
                  <a:txBody>
                    <a:bodyPr/>
                    <a:lstStyle/>
                    <a:p>
                      <a:pPr algn="l" fontAlgn="b"/>
                      <a:r>
                        <a:rPr lang="en-US" sz="1100" b="0" i="0" u="none" strike="noStrike">
                          <a:solidFill>
                            <a:srgbClr val="000000"/>
                          </a:solidFill>
                          <a:latin typeface="Myriad Web Pro"/>
                        </a:rPr>
                        <a:t>Name</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lvl="0" algn="ctr" fontAlgn="b"/>
                      <a:r>
                        <a:rPr lang="en-US" sz="1000" b="0" i="0" u="none" strike="noStrike" dirty="0" smtClean="0">
                          <a:solidFill>
                            <a:srgbClr val="000000"/>
                          </a:solidFill>
                          <a:latin typeface="Myriad Web Pro"/>
                        </a:rPr>
                        <a:t>ROGER</a:t>
                      </a:r>
                      <a:r>
                        <a:rPr lang="en-US" sz="1000" b="0" i="0" u="none" strike="noStrike" dirty="0">
                          <a:solidFill>
                            <a:srgbClr val="000000"/>
                          </a:solidFill>
                          <a:latin typeface="Myriad Web Pro"/>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lvl="1"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000000"/>
                          </a:solidFill>
                          <a:latin typeface="Myriad Web Pro"/>
                        </a:rPr>
                        <a:t> </a:t>
                      </a:r>
                      <a:r>
                        <a:rPr lang="en-US" sz="1000" b="0" i="0" u="none" strike="noStrike" dirty="0" smtClean="0">
                          <a:solidFill>
                            <a:srgbClr val="000000"/>
                          </a:solidFill>
                          <a:latin typeface="Myriad Web Pro"/>
                        </a:rPr>
                        <a:t>LUBECK</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500" b="0" i="0" u="none" strike="noStrike">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500" b="0" i="0" u="none" strike="noStrike">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71603">
                <a:tc>
                  <a:txBody>
                    <a:bodyPr/>
                    <a:lstStyle/>
                    <a:p>
                      <a:pPr algn="l" fontAlgn="b"/>
                      <a:r>
                        <a:rPr lang="en-US" sz="1100" b="0" i="0" u="none" strike="noStrike">
                          <a:solidFill>
                            <a:srgbClr val="000000"/>
                          </a:solidFill>
                          <a:latin typeface="Myriad Web Pro"/>
                        </a:rPr>
                        <a:t>Age</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1200" b="0" i="0" u="none" strike="noStrike" dirty="0" smtClean="0">
                          <a:solidFill>
                            <a:srgbClr val="000000"/>
                          </a:solidFill>
                          <a:latin typeface="Myriad Web Pro"/>
                        </a:rPr>
                        <a:t>62</a:t>
                      </a:r>
                      <a:endParaRPr lang="en-US" sz="1200" b="0" i="0" u="none" strike="noStrike" dirty="0">
                        <a:solidFill>
                          <a:srgbClr val="000000"/>
                        </a:solidFill>
                        <a:latin typeface="Myriad Web Pro"/>
                      </a:endParaRP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14">
                  <a:txBody>
                    <a:bodyPr/>
                    <a:lstStyle/>
                    <a:p>
                      <a:pPr algn="ctr" fontAlgn="b"/>
                      <a:r>
                        <a:rPr lang="en-US" sz="500" b="0" i="0" u="none" strike="noStrike">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71603">
                <a:tc>
                  <a:txBody>
                    <a:bodyPr/>
                    <a:lstStyle/>
                    <a:p>
                      <a:pPr algn="l" fontAlgn="b"/>
                      <a:r>
                        <a:rPr lang="en-US" sz="1100" b="0" i="0" u="none" strike="noStrike">
                          <a:solidFill>
                            <a:srgbClr val="000000"/>
                          </a:solidFill>
                          <a:latin typeface="Myriad Web Pro"/>
                        </a:rPr>
                        <a:t>Gender</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Myriad Web Pro"/>
                        </a:rPr>
                        <a:t>M</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500" b="0" i="0" u="none" strike="noStrike" dirty="0">
                          <a:solidFill>
                            <a:schemeClr val="bg1">
                              <a:lumMod val="95000"/>
                            </a:schemeClr>
                          </a:solidFill>
                          <a:latin typeface="Myriad Web Pro"/>
                        </a:rPr>
                        <a:t>F</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14">
                  <a:txBody>
                    <a:bodyPr/>
                    <a:lstStyle/>
                    <a:p>
                      <a:pPr algn="ctr" fontAlgn="b"/>
                      <a:r>
                        <a:rPr lang="en-US" sz="500" b="0" i="0" u="none" strike="noStrike">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71603">
                <a:tc>
                  <a:txBody>
                    <a:bodyPr/>
                    <a:lstStyle/>
                    <a:p>
                      <a:pPr algn="l" fontAlgn="b"/>
                      <a:r>
                        <a:rPr lang="en-US" sz="1100" b="0" i="0" u="none" strike="noStrike">
                          <a:solidFill>
                            <a:srgbClr val="000000"/>
                          </a:solidFill>
                          <a:latin typeface="Myriad Web Pro"/>
                        </a:rPr>
                        <a:t>Location</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16">
                  <a:txBody>
                    <a:bodyPr/>
                    <a:lstStyle/>
                    <a:p>
                      <a:pPr lvl="0" algn="l" fontAlgn="b"/>
                      <a:r>
                        <a:rPr lang="en-US" sz="1000" b="0" i="0" u="none" strike="noStrike" dirty="0" smtClean="0">
                          <a:solidFill>
                            <a:srgbClr val="000000"/>
                          </a:solidFill>
                          <a:latin typeface="Myriad Web Pro" pitchFamily="34" charset="0"/>
                        </a:rPr>
                        <a:t>        Sugar Grove Il. and Cloverdale Ca.</a:t>
                      </a:r>
                      <a:r>
                        <a:rPr lang="en-US" sz="1000" b="0" i="0" u="none" strike="noStrike" dirty="0">
                          <a:solidFill>
                            <a:srgbClr val="000000"/>
                          </a:solidFill>
                          <a:latin typeface="Myriad Web Pro"/>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71603">
                <a:tc>
                  <a:txBody>
                    <a:bodyPr/>
                    <a:lstStyle/>
                    <a:p>
                      <a:pPr algn="l" fontAlgn="b"/>
                      <a:r>
                        <a:rPr lang="en-US" sz="1100" b="0" i="0" u="none" strike="noStrike">
                          <a:solidFill>
                            <a:srgbClr val="000000"/>
                          </a:solidFill>
                          <a:latin typeface="Myriad Web Pro"/>
                        </a:rPr>
                        <a:t>Occupation</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b"/>
                      <a:r>
                        <a:rPr lang="en-US" sz="1000" b="0" i="0" u="none" strike="noStrike" dirty="0" smtClean="0">
                          <a:solidFill>
                            <a:srgbClr val="000000"/>
                          </a:solidFill>
                          <a:latin typeface="Myriad Web Pro"/>
                        </a:rPr>
                        <a:t>CONSULTANT</a:t>
                      </a:r>
                      <a:r>
                        <a:rPr lang="en-US" sz="1000" b="0" i="0" u="none" strike="noStrike" dirty="0">
                          <a:solidFill>
                            <a:srgbClr val="000000"/>
                          </a:solidFill>
                          <a:latin typeface="Myriad Web Pro"/>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1000" b="0" i="0" u="none" strike="noStrike" dirty="0" smtClean="0">
                          <a:solidFill>
                            <a:srgbClr val="000000"/>
                          </a:solidFill>
                          <a:latin typeface="Myriad Web Pro"/>
                        </a:rPr>
                        <a:t>PROFESSOR</a:t>
                      </a:r>
                      <a:r>
                        <a:rPr lang="en-US" sz="1000" b="0" i="0" u="none" strike="noStrike" dirty="0">
                          <a:solidFill>
                            <a:srgbClr val="000000"/>
                          </a:solidFill>
                          <a:latin typeface="Myriad Web Pro"/>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1000" b="0" i="0" u="none" strike="noStrike" dirty="0" smtClean="0">
                          <a:solidFill>
                            <a:srgbClr val="000000"/>
                          </a:solidFill>
                          <a:latin typeface="Myriad Web Pro"/>
                        </a:rPr>
                        <a:t>SPEAKER</a:t>
                      </a:r>
                      <a:endParaRPr lang="en-US" sz="1000" b="0" i="0" u="none" strike="noStrike" dirty="0">
                        <a:solidFill>
                          <a:srgbClr val="000000"/>
                        </a:solidFill>
                        <a:latin typeface="Myriad Web Pro"/>
                      </a:endParaRP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1000" b="0" i="0" u="none" strike="noStrike" dirty="0" smtClean="0">
                          <a:solidFill>
                            <a:srgbClr val="000000"/>
                          </a:solidFill>
                          <a:latin typeface="Myriad Web Pro"/>
                        </a:rPr>
                        <a:t>DOG CATHER</a:t>
                      </a:r>
                      <a:endParaRPr lang="en-US" sz="1000" b="0" i="0" u="none" strike="noStrike" dirty="0">
                        <a:solidFill>
                          <a:srgbClr val="000000"/>
                        </a:solidFill>
                        <a:latin typeface="Myriad Web Pro"/>
                      </a:endParaRP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171603">
                <a:tc>
                  <a:txBody>
                    <a:bodyPr/>
                    <a:lstStyle/>
                    <a:p>
                      <a:pPr algn="l" fontAlgn="b"/>
                      <a:r>
                        <a:rPr lang="en-US" sz="1100" b="0" i="0" u="none" strike="noStrike">
                          <a:solidFill>
                            <a:srgbClr val="000000"/>
                          </a:solidFill>
                          <a:latin typeface="Myriad Web Pro"/>
                        </a:rPr>
                        <a:t>Hobbies</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b"/>
                      <a:r>
                        <a:rPr lang="en-US" sz="1000" b="0" i="0" u="none" strike="noStrike" dirty="0" smtClean="0">
                          <a:solidFill>
                            <a:srgbClr val="000000"/>
                          </a:solidFill>
                          <a:latin typeface="Myriad Web Pro"/>
                        </a:rPr>
                        <a:t>WRITING</a:t>
                      </a:r>
                      <a:r>
                        <a:rPr lang="en-US" sz="1000" b="0" i="0" u="none" strike="noStrike" dirty="0">
                          <a:solidFill>
                            <a:srgbClr val="000000"/>
                          </a:solidFill>
                          <a:latin typeface="Myriad Web Pro"/>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1000" b="0" i="0" u="none" strike="noStrike" dirty="0" smtClean="0">
                          <a:solidFill>
                            <a:srgbClr val="000000"/>
                          </a:solidFill>
                          <a:latin typeface="Myriad Web Pro"/>
                        </a:rPr>
                        <a:t>PAINTING</a:t>
                      </a:r>
                      <a:endParaRPr lang="en-US" sz="1000" b="0" i="0" u="none" strike="noStrike" dirty="0">
                        <a:solidFill>
                          <a:srgbClr val="000000"/>
                        </a:solidFill>
                        <a:latin typeface="Myriad Web Pro"/>
                      </a:endParaRP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1000" b="0" i="0" u="none" strike="noStrike" dirty="0">
                          <a:solidFill>
                            <a:srgbClr val="000000"/>
                          </a:solidFill>
                          <a:latin typeface="Myriad Web Pro"/>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1000" b="0" i="0" u="none" strike="noStrike">
                          <a:solidFill>
                            <a:srgbClr val="000000"/>
                          </a:solidFill>
                          <a:latin typeface="Myriad Web Pro"/>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171603">
                <a:tc>
                  <a:txBody>
                    <a:bodyPr/>
                    <a:lstStyle/>
                    <a:p>
                      <a:pPr algn="l" fontAlgn="b"/>
                      <a:r>
                        <a:rPr lang="en-US" sz="1100" b="0" i="0" u="none" strike="noStrike">
                          <a:solidFill>
                            <a:srgbClr val="000000"/>
                          </a:solidFill>
                          <a:latin typeface="Myriad Web Pro"/>
                        </a:rPr>
                        <a:t>Favorite music to write by</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marL="0" marR="0" lvl="1"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smtClean="0">
                          <a:solidFill>
                            <a:srgbClr val="000000"/>
                          </a:solidFill>
                          <a:latin typeface="Myriad Web Pro" pitchFamily="34" charset="0"/>
                        </a:rPr>
                        <a:t> </a:t>
                      </a:r>
                      <a:r>
                        <a:rPr lang="en-US" sz="1000" b="0" i="0" u="none" strike="noStrike" baseline="0" dirty="0" smtClean="0">
                          <a:solidFill>
                            <a:srgbClr val="000000"/>
                          </a:solidFill>
                          <a:latin typeface="Myriad Web Pro" pitchFamily="34" charset="0"/>
                        </a:rPr>
                        <a:t>Steely Dan, </a:t>
                      </a:r>
                      <a:endParaRPr lang="en-US" sz="1000" b="0" i="0" u="none" strike="noStrike" dirty="0" smtClean="0">
                        <a:solidFill>
                          <a:srgbClr val="000000"/>
                        </a:solidFill>
                        <a:latin typeface="Myriad Web Pro" pitchFamily="34" charset="0"/>
                      </a:endParaRP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lvl="0" algn="ctr" fontAlgn="b"/>
                      <a:r>
                        <a:rPr lang="en-US" sz="1000" b="0" i="0" u="none" strike="noStrike" dirty="0" smtClean="0">
                          <a:solidFill>
                            <a:srgbClr val="000000"/>
                          </a:solidFill>
                          <a:latin typeface="Myriad Web Pro" pitchFamily="34" charset="0"/>
                        </a:rPr>
                        <a:t>NPR</a:t>
                      </a:r>
                      <a:r>
                        <a:rPr lang="en-US" sz="1000" b="0" i="0" u="none" strike="noStrike" dirty="0">
                          <a:solidFill>
                            <a:srgbClr val="000000"/>
                          </a:solidFill>
                          <a:latin typeface="Myriad Web Pro"/>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lvl="0" algn="ctr" fontAlgn="b"/>
                      <a:r>
                        <a:rPr lang="en-US" sz="1000" b="0" i="0" u="none" strike="noStrike" baseline="0" dirty="0" smtClean="0">
                          <a:solidFill>
                            <a:srgbClr val="000000"/>
                          </a:solidFill>
                          <a:latin typeface="Myriad Web Pro" pitchFamily="34" charset="0"/>
                        </a:rPr>
                        <a:t>1960s mix</a:t>
                      </a:r>
                      <a:r>
                        <a:rPr lang="en-US" sz="1000" b="0" i="0" u="none" strike="noStrike" dirty="0">
                          <a:solidFill>
                            <a:srgbClr val="000000"/>
                          </a:solidFill>
                          <a:latin typeface="Myriad Web Pro"/>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lvl="0" algn="ctr" fontAlgn="b"/>
                      <a:r>
                        <a:rPr lang="en-US" sz="1000" b="0" i="0" u="none" strike="noStrike" dirty="0">
                          <a:solidFill>
                            <a:srgbClr val="000000"/>
                          </a:solidFill>
                          <a:latin typeface="Myriad Web Pro"/>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171603">
                <a:tc>
                  <a:txBody>
                    <a:bodyPr/>
                    <a:lstStyle/>
                    <a:p>
                      <a:pPr algn="l" fontAlgn="b"/>
                      <a:r>
                        <a:rPr lang="en-US" sz="1100" b="0" i="0" u="none" strike="noStrike">
                          <a:solidFill>
                            <a:srgbClr val="000000"/>
                          </a:solidFill>
                          <a:latin typeface="Myriad Web Pro"/>
                        </a:rPr>
                        <a:t>Favorite authors / books</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marL="0" marR="0" lvl="1"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smtClean="0">
                          <a:solidFill>
                            <a:srgbClr val="000000"/>
                          </a:solidFill>
                          <a:latin typeface="Myriad Web Pro" pitchFamily="34" charset="0"/>
                        </a:rPr>
                        <a:t> Hemmingway</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dirty="0"/>
                    </a:p>
                  </a:txBody>
                  <a:tcPr/>
                </a:tc>
                <a:tc gridSpan="4">
                  <a:txBody>
                    <a:bodyPr/>
                    <a:lstStyle/>
                    <a:p>
                      <a:pPr algn="ctr" fontAlgn="b"/>
                      <a:r>
                        <a:rPr lang="en-US" sz="1000" b="0" i="0" u="none" strike="noStrike" dirty="0">
                          <a:solidFill>
                            <a:srgbClr val="000000"/>
                          </a:solidFill>
                          <a:latin typeface="Myriad Web Pro"/>
                        </a:rPr>
                        <a:t> </a:t>
                      </a:r>
                      <a:r>
                        <a:rPr lang="en-US" sz="1000" b="0" i="0" u="none" strike="noStrike" dirty="0" smtClean="0">
                          <a:solidFill>
                            <a:srgbClr val="000000"/>
                          </a:solidFill>
                          <a:latin typeface="Myriad Web Pro" pitchFamily="34" charset="0"/>
                        </a:rPr>
                        <a:t>Vonnegut</a:t>
                      </a:r>
                      <a:endParaRPr lang="en-US" sz="1000" b="0" i="0" u="none" strike="noStrike" dirty="0">
                        <a:solidFill>
                          <a:srgbClr val="000000"/>
                        </a:solidFill>
                        <a:latin typeface="Myriad Web Pro"/>
                      </a:endParaRP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1000" b="0" i="0" u="none" strike="noStrike" dirty="0">
                          <a:solidFill>
                            <a:srgbClr val="000000"/>
                          </a:solidFill>
                          <a:latin typeface="Myriad Web Pro"/>
                        </a:rPr>
                        <a:t> </a:t>
                      </a:r>
                      <a:r>
                        <a:rPr lang="en-US" sz="1000" b="0" i="0" u="none" strike="noStrike" dirty="0" smtClean="0">
                          <a:solidFill>
                            <a:srgbClr val="000000"/>
                          </a:solidFill>
                          <a:latin typeface="Myriad Web Pro" pitchFamily="34" charset="0"/>
                        </a:rPr>
                        <a:t>Bruen</a:t>
                      </a:r>
                      <a:endParaRPr lang="en-US" sz="1000" b="0" i="0" u="none" strike="noStrike" dirty="0">
                        <a:solidFill>
                          <a:srgbClr val="000000"/>
                        </a:solidFill>
                        <a:latin typeface="Myriad Web Pro"/>
                      </a:endParaRP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1000" b="0" i="0" u="none" strike="noStrike" dirty="0">
                          <a:solidFill>
                            <a:srgbClr val="000000"/>
                          </a:solidFill>
                          <a:latin typeface="Myriad Web Pro"/>
                        </a:rPr>
                        <a:t> </a:t>
                      </a:r>
                      <a:r>
                        <a:rPr lang="en-US" sz="1000" b="0" i="0" u="none" strike="noStrike" dirty="0" smtClean="0">
                          <a:solidFill>
                            <a:srgbClr val="000000"/>
                          </a:solidFill>
                          <a:latin typeface="Myriad Web Pro" pitchFamily="34" charset="0"/>
                        </a:rPr>
                        <a:t>Robbins</a:t>
                      </a:r>
                      <a:endParaRPr lang="en-US" sz="1000" b="0" i="0" u="none" strike="noStrike" dirty="0">
                        <a:solidFill>
                          <a:srgbClr val="000000"/>
                        </a:solidFill>
                        <a:latin typeface="Myriad Web Pro"/>
                      </a:endParaRP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dirty="0"/>
                    </a:p>
                  </a:txBody>
                  <a:tcPr/>
                </a:tc>
              </a:tr>
              <a:tr h="171603">
                <a:tc>
                  <a:txBody>
                    <a:bodyPr/>
                    <a:lstStyle/>
                    <a:p>
                      <a:pPr algn="l" fontAlgn="b"/>
                      <a:r>
                        <a:rPr lang="en-US" sz="1100" b="0" i="0" u="none" strike="noStrike">
                          <a:solidFill>
                            <a:srgbClr val="000000"/>
                          </a:solidFill>
                          <a:latin typeface="Myriad Web Pro"/>
                        </a:rPr>
                        <a:t>Behavioral Style</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b"/>
                      <a:r>
                        <a:rPr lang="en-US" sz="1000" b="0" i="0" u="none" strike="noStrike" dirty="0" smtClean="0">
                          <a:solidFill>
                            <a:schemeClr val="tx1"/>
                          </a:solidFill>
                          <a:latin typeface="Myriad Web Pro"/>
                        </a:rPr>
                        <a:t>DIRECT</a:t>
                      </a:r>
                      <a:endParaRPr lang="en-US" sz="1000" b="0" i="0" u="none" strike="noStrike" dirty="0">
                        <a:solidFill>
                          <a:schemeClr val="tx1"/>
                        </a:solidFill>
                        <a:latin typeface="Myriad Web Pro"/>
                      </a:endParaRP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1000" b="0" i="0" u="none" strike="noStrike" dirty="0" smtClean="0">
                          <a:solidFill>
                            <a:schemeClr val="tx1"/>
                          </a:solidFill>
                          <a:latin typeface="Myriad Web Pro"/>
                        </a:rPr>
                        <a:t>INFLUENCER</a:t>
                      </a:r>
                      <a:endParaRPr lang="en-US" sz="1000" b="0" i="0" u="none" strike="noStrike" dirty="0">
                        <a:solidFill>
                          <a:schemeClr val="tx1"/>
                        </a:solidFill>
                        <a:latin typeface="Myriad Web Pro"/>
                      </a:endParaRP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1000" b="0" i="0" u="none" strike="noStrike" dirty="0" smtClean="0">
                          <a:solidFill>
                            <a:schemeClr val="tx1"/>
                          </a:solidFill>
                          <a:latin typeface="Myriad Web Pro"/>
                        </a:rPr>
                        <a:t>STEADY</a:t>
                      </a:r>
                      <a:endParaRPr lang="en-US" sz="1000" b="0" i="0" u="none" strike="noStrike" dirty="0">
                        <a:solidFill>
                          <a:schemeClr val="tx1"/>
                        </a:solidFill>
                        <a:latin typeface="Myriad Web Pro"/>
                      </a:endParaRP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1000" b="0" i="0" u="none" strike="noStrike" dirty="0" smtClean="0">
                          <a:solidFill>
                            <a:schemeClr val="tx1"/>
                          </a:solidFill>
                          <a:latin typeface="Myriad Web Pro"/>
                        </a:rPr>
                        <a:t>CAREFUL</a:t>
                      </a:r>
                      <a:endParaRPr lang="en-US" sz="1000" b="0" i="0" u="none" strike="noStrike" dirty="0">
                        <a:solidFill>
                          <a:schemeClr val="tx1"/>
                        </a:solidFill>
                        <a:latin typeface="Myriad Web Pro"/>
                      </a:endParaRP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171603">
                <a:tc>
                  <a:txBody>
                    <a:bodyPr/>
                    <a:lstStyle/>
                    <a:p>
                      <a:pPr algn="l" fontAlgn="b"/>
                      <a:r>
                        <a:rPr lang="en-US" sz="1100" b="0" i="0" u="none" strike="noStrike">
                          <a:solidFill>
                            <a:srgbClr val="000000"/>
                          </a:solidFill>
                          <a:latin typeface="Myriad Web Pro"/>
                        </a:rPr>
                        <a:t>Writing Experience</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b"/>
                      <a:r>
                        <a:rPr lang="en-US" sz="900" b="0" i="0" u="none" strike="noStrike" dirty="0" smtClean="0">
                          <a:solidFill>
                            <a:srgbClr val="000000"/>
                          </a:solidFill>
                          <a:latin typeface="Myriad Web Pro"/>
                        </a:rPr>
                        <a:t>Eight</a:t>
                      </a:r>
                      <a:r>
                        <a:rPr lang="en-US" sz="900" b="0" i="0" u="none" strike="noStrike" baseline="0" dirty="0" smtClean="0">
                          <a:solidFill>
                            <a:srgbClr val="000000"/>
                          </a:solidFill>
                          <a:latin typeface="Myriad Web Pro"/>
                        </a:rPr>
                        <a:t> Grade Short Story Contest</a:t>
                      </a:r>
                      <a:r>
                        <a:rPr lang="en-US" sz="900" b="0" i="0" u="none" strike="noStrike" dirty="0">
                          <a:solidFill>
                            <a:srgbClr val="000000"/>
                          </a:solidFill>
                          <a:latin typeface="Myriad Web Pro"/>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900" b="0" i="0" u="none" strike="noStrike" dirty="0" smtClean="0">
                          <a:solidFill>
                            <a:srgbClr val="000000"/>
                          </a:solidFill>
                          <a:latin typeface="Myriad Web Pro"/>
                        </a:rPr>
                        <a:t>JOURNAL</a:t>
                      </a:r>
                      <a:r>
                        <a:rPr lang="en-US" sz="900" b="0" i="0" u="none" strike="noStrike" baseline="0" dirty="0" smtClean="0">
                          <a:solidFill>
                            <a:srgbClr val="000000"/>
                          </a:solidFill>
                          <a:latin typeface="Myriad Web Pro"/>
                        </a:rPr>
                        <a:t> ARTICLES</a:t>
                      </a:r>
                      <a:r>
                        <a:rPr lang="en-US" sz="900" b="0" i="0" u="none" strike="noStrike" dirty="0">
                          <a:solidFill>
                            <a:srgbClr val="000000"/>
                          </a:solidFill>
                          <a:latin typeface="Myriad Web Pro"/>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900" b="0" i="0" u="none" strike="noStrike" dirty="0" smtClean="0">
                          <a:solidFill>
                            <a:srgbClr val="000000"/>
                          </a:solidFill>
                          <a:latin typeface="Myriad Web Pro"/>
                        </a:rPr>
                        <a:t>TRAINING MANUALS</a:t>
                      </a:r>
                      <a:endParaRPr lang="en-US" sz="900" b="0" i="0" u="none" strike="noStrike" dirty="0">
                        <a:solidFill>
                          <a:srgbClr val="000000"/>
                        </a:solidFill>
                        <a:latin typeface="Myriad Web Pro"/>
                      </a:endParaRP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900" b="0" i="0" u="none" strike="noStrike" dirty="0" smtClean="0">
                          <a:solidFill>
                            <a:srgbClr val="000000"/>
                          </a:solidFill>
                          <a:latin typeface="Myriad Web Pro"/>
                        </a:rPr>
                        <a:t>BUSINESS BOOK</a:t>
                      </a:r>
                      <a:endParaRPr lang="en-US" sz="900" b="0" i="0" u="none" strike="noStrike" dirty="0">
                        <a:solidFill>
                          <a:srgbClr val="000000"/>
                        </a:solidFill>
                        <a:latin typeface="Myriad Web Pro"/>
                      </a:endParaRP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184474">
                <a:tc>
                  <a:txBody>
                    <a:bodyPr/>
                    <a:lstStyle/>
                    <a:p>
                      <a:pPr algn="l" fontAlgn="b"/>
                      <a:r>
                        <a:rPr lang="en-US" sz="1100" b="0" i="0" u="none" strike="noStrike">
                          <a:solidFill>
                            <a:srgbClr val="000000"/>
                          </a:solidFill>
                          <a:latin typeface="Myriad Web Pro"/>
                        </a:rPr>
                        <a:t>Novels</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a:solidFill>
                            <a:srgbClr val="000000"/>
                          </a:solidFill>
                          <a:latin typeface="Times New Roman"/>
                        </a:rPr>
                        <a:t>Mainstream</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a:solidFill>
                            <a:srgbClr val="000000"/>
                          </a:solidFill>
                          <a:latin typeface="Times New Roman"/>
                        </a:rPr>
                        <a:t>Slice of life</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a:solidFill>
                            <a:srgbClr val="000000"/>
                          </a:solidFill>
                          <a:latin typeface="Times New Roman"/>
                        </a:rPr>
                        <a:t>Chick Lit</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a:solidFill>
                            <a:srgbClr val="000000"/>
                          </a:solidFill>
                          <a:latin typeface="Times New Roman"/>
                        </a:rPr>
                        <a:t>Fantasy</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a:solidFill>
                            <a:srgbClr val="000000"/>
                          </a:solidFill>
                          <a:latin typeface="Times New Roman"/>
                        </a:rPr>
                        <a:t>Sci Fi</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a:solidFill>
                            <a:srgbClr val="000000"/>
                          </a:solidFill>
                          <a:latin typeface="Times New Roman"/>
                        </a:rPr>
                        <a:t>Mystery</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a:solidFill>
                            <a:srgbClr val="000000"/>
                          </a:solidFill>
                          <a:latin typeface="Times New Roman"/>
                        </a:rPr>
                        <a:t>Crime</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a:solidFill>
                            <a:srgbClr val="000000"/>
                          </a:solidFill>
                          <a:latin typeface="Times New Roman"/>
                        </a:rPr>
                        <a:t>Horror</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a:solidFill>
                            <a:srgbClr val="000000"/>
                          </a:solidFill>
                          <a:latin typeface="Times New Roman"/>
                        </a:rPr>
                        <a:t>Suspense</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a:solidFill>
                            <a:srgbClr val="000000"/>
                          </a:solidFill>
                          <a:latin typeface="Times New Roman"/>
                        </a:rPr>
                        <a:t>Thriller</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a:solidFill>
                            <a:srgbClr val="000000"/>
                          </a:solidFill>
                          <a:latin typeface="Times New Roman"/>
                        </a:rPr>
                        <a:t>Romance</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a:solidFill>
                            <a:srgbClr val="000000"/>
                          </a:solidFill>
                          <a:latin typeface="Times New Roman"/>
                        </a:rPr>
                        <a:t>Adventure</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a:solidFill>
                            <a:srgbClr val="000000"/>
                          </a:solidFill>
                          <a:latin typeface="Times New Roman"/>
                        </a:rPr>
                        <a:t>Military</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a:solidFill>
                            <a:srgbClr val="000000"/>
                          </a:solidFill>
                          <a:latin typeface="Times New Roman"/>
                        </a:rPr>
                        <a:t>Youth</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a:solidFill>
                            <a:srgbClr val="000000"/>
                          </a:solidFill>
                          <a:latin typeface="Times New Roman"/>
                        </a:rPr>
                        <a:t>Christian</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a:solidFill>
                            <a:srgbClr val="000000"/>
                          </a:solidFill>
                          <a:latin typeface="Times New Roman"/>
                        </a:rPr>
                        <a:t>Other</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603">
                <a:tc>
                  <a:txBody>
                    <a:bodyPr/>
                    <a:lstStyle/>
                    <a:p>
                      <a:pPr algn="l" fontAlgn="b"/>
                      <a:r>
                        <a:rPr lang="en-US" sz="1100" b="0" i="0" u="none" strike="noStrike">
                          <a:solidFill>
                            <a:srgbClr val="000000"/>
                          </a:solidFill>
                          <a:latin typeface="Myriad Web Pro"/>
                        </a:rPr>
                        <a:t>Vocabulary</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latin typeface="Myriad Web Pro"/>
                        </a:rPr>
                        <a:t>Poor</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4</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5</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6</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10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Expert</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b"/>
                      <a:r>
                        <a:rPr lang="en-US" sz="500" b="1" i="0" u="none" strike="noStrike">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71603">
                <a:tc>
                  <a:txBody>
                    <a:bodyPr/>
                    <a:lstStyle/>
                    <a:p>
                      <a:pPr algn="l" fontAlgn="b"/>
                      <a:r>
                        <a:rPr lang="en-US" sz="1100" b="0" i="0" u="none" strike="noStrike">
                          <a:solidFill>
                            <a:srgbClr val="000000"/>
                          </a:solidFill>
                          <a:latin typeface="Myriad Web Pro"/>
                        </a:rPr>
                        <a:t>Grammar</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latin typeface="Myriad Web Pro"/>
                        </a:rPr>
                        <a:t>Poor</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4</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5</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6</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10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Expert</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b"/>
                      <a:r>
                        <a:rPr lang="en-US" sz="500" b="1" i="0" u="none" strike="noStrike">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71603">
                <a:tc>
                  <a:txBody>
                    <a:bodyPr/>
                    <a:lstStyle/>
                    <a:p>
                      <a:pPr algn="l" fontAlgn="b"/>
                      <a:r>
                        <a:rPr lang="en-US" sz="1100" b="0" i="0" u="none" strike="noStrike">
                          <a:solidFill>
                            <a:srgbClr val="000000"/>
                          </a:solidFill>
                          <a:latin typeface="Myriad Web Pro"/>
                        </a:rPr>
                        <a:t>Punctuation</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latin typeface="Myriad Web Pro"/>
                        </a:rPr>
                        <a:t>Poor</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4</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5</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6</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10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Expert</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b"/>
                      <a:r>
                        <a:rPr lang="en-US" sz="500" b="1" i="0" u="none" strike="noStrike">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71603">
                <a:tc>
                  <a:txBody>
                    <a:bodyPr/>
                    <a:lstStyle/>
                    <a:p>
                      <a:pPr algn="l" fontAlgn="b"/>
                      <a:r>
                        <a:rPr lang="en-US" sz="1100" b="0" i="0" u="none" strike="noStrike">
                          <a:solidFill>
                            <a:srgbClr val="000000"/>
                          </a:solidFill>
                          <a:latin typeface="Myriad Web Pro"/>
                        </a:rPr>
                        <a:t>Spelling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latin typeface="Myriad Web Pro"/>
                        </a:rPr>
                        <a:t>Poor</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4</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5</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6</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10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Expert</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b"/>
                      <a:r>
                        <a:rPr lang="en-US" sz="500" b="1" i="0" u="none" strike="noStrike">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71603">
                <a:tc>
                  <a:txBody>
                    <a:bodyPr/>
                    <a:lstStyle/>
                    <a:p>
                      <a:pPr algn="l" rtl="0" fontAlgn="ctr"/>
                      <a:r>
                        <a:rPr lang="en-US" sz="1100" b="0" i="0" u="none" strike="noStrike">
                          <a:solidFill>
                            <a:srgbClr val="000000"/>
                          </a:solidFill>
                          <a:latin typeface="Myriad Web Pro"/>
                        </a:rPr>
                        <a:t>Dialogue</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latin typeface="Myriad Web Pro"/>
                        </a:rPr>
                        <a:t>Poor</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4</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5</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6</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10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Expert</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b"/>
                      <a:r>
                        <a:rPr lang="en-US" sz="500" b="1" i="0" u="none" strike="noStrike">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71603">
                <a:tc>
                  <a:txBody>
                    <a:bodyPr/>
                    <a:lstStyle/>
                    <a:p>
                      <a:pPr algn="l" rtl="0" fontAlgn="ctr"/>
                      <a:r>
                        <a:rPr lang="en-US" sz="1100" b="0" i="0" u="none" strike="noStrike">
                          <a:solidFill>
                            <a:srgbClr val="000000"/>
                          </a:solidFill>
                          <a:latin typeface="Myriad Web Pro"/>
                        </a:rPr>
                        <a:t>Voice</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latin typeface="Myriad Web Pro"/>
                        </a:rPr>
                        <a:t>Poor</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4</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5</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6</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10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Expert</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b"/>
                      <a:r>
                        <a:rPr lang="en-US" sz="500" b="1" i="0" u="none" strike="noStrike">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71603">
                <a:tc>
                  <a:txBody>
                    <a:bodyPr/>
                    <a:lstStyle/>
                    <a:p>
                      <a:pPr algn="l" rtl="0" fontAlgn="ctr"/>
                      <a:r>
                        <a:rPr lang="en-US" sz="1100" b="0" i="0" u="none" strike="noStrike">
                          <a:solidFill>
                            <a:srgbClr val="000000"/>
                          </a:solidFill>
                          <a:latin typeface="Myriad Web Pro"/>
                        </a:rPr>
                        <a:t>Tone</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latin typeface="Myriad Web Pro"/>
                        </a:rPr>
                        <a:t>Poor</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4</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5</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6</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10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Expert</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b"/>
                      <a:r>
                        <a:rPr lang="en-US" sz="500" b="1" i="0" u="none" strike="noStrike">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71603">
                <a:tc>
                  <a:txBody>
                    <a:bodyPr/>
                    <a:lstStyle/>
                    <a:p>
                      <a:pPr algn="l" rtl="0" fontAlgn="ctr"/>
                      <a:r>
                        <a:rPr lang="en-US" sz="1100" b="0" i="0" u="none" strike="noStrike">
                          <a:solidFill>
                            <a:srgbClr val="000000"/>
                          </a:solidFill>
                          <a:latin typeface="Myriad Web Pro"/>
                        </a:rPr>
                        <a:t>Pace</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latin typeface="Myriad Web Pro"/>
                        </a:rPr>
                        <a:t>Poor</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1</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2</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3</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4</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5</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6</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7</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8</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9</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10</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Myriad Web Pro"/>
                        </a:rPr>
                        <a:t>Expert</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b"/>
                      <a:r>
                        <a:rPr lang="en-US" sz="500" b="1" i="0" u="none" strike="noStrike">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71603">
                <a:tc>
                  <a:txBody>
                    <a:bodyPr/>
                    <a:lstStyle/>
                    <a:p>
                      <a:pPr algn="l" rtl="0" fontAlgn="ctr"/>
                      <a:r>
                        <a:rPr lang="en-US" sz="1100" b="0" i="0" u="none" strike="noStrike">
                          <a:solidFill>
                            <a:srgbClr val="000000"/>
                          </a:solidFill>
                          <a:latin typeface="Myriad Web Pro"/>
                        </a:rPr>
                        <a:t>Style</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b"/>
                      <a:r>
                        <a:rPr lang="en-US" sz="500" b="0" i="0" u="none" strike="noStrike">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500" b="0" i="0" u="none" strike="noStrike">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500" b="0" i="0" u="none" strike="noStrike">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500" b="0" i="0" u="none" strike="noStrike">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171603">
                <a:tc>
                  <a:txBody>
                    <a:bodyPr/>
                    <a:lstStyle/>
                    <a:p>
                      <a:pPr algn="l" rtl="0" fontAlgn="ctr"/>
                      <a:r>
                        <a:rPr lang="en-US" sz="1100" b="0" i="0" u="none" strike="noStrike">
                          <a:solidFill>
                            <a:srgbClr val="000000"/>
                          </a:solidFill>
                          <a:latin typeface="Myriad Web Pro"/>
                        </a:rPr>
                        <a:t>Knowledge and experience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b"/>
                      <a:r>
                        <a:rPr lang="en-US" sz="500" b="0" i="0" u="none" strike="noStrike">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500" b="0" i="0" u="none" strike="noStrike">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500" b="0" i="0" u="none" strike="noStrike">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500" b="0" i="0" u="none" strike="noStrike">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171603">
                <a:tc>
                  <a:txBody>
                    <a:bodyPr/>
                    <a:lstStyle/>
                    <a:p>
                      <a:pPr algn="l" rtl="0" fontAlgn="ctr"/>
                      <a:r>
                        <a:rPr lang="en-US" sz="1100" b="0" i="0" u="none" strike="noStrike">
                          <a:solidFill>
                            <a:srgbClr val="000000"/>
                          </a:solidFill>
                          <a:latin typeface="Myriad Web Pro"/>
                        </a:rPr>
                        <a:t>Research</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b"/>
                      <a:r>
                        <a:rPr lang="en-US" sz="500" b="0" i="0" u="none" strike="noStrike">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500" b="0" i="0" u="none" strike="noStrike">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500" b="0" i="0" u="none" strike="noStrike">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500" b="0" i="0" u="none" strike="noStrike">
                          <a:solidFill>
                            <a:srgbClr val="000000"/>
                          </a:solidFill>
                          <a:latin typeface="Myriad Web Pro"/>
                        </a:rPr>
                        <a:t> </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171603">
                <a:tc>
                  <a:txBody>
                    <a:bodyPr/>
                    <a:lstStyle/>
                    <a:p>
                      <a:pPr algn="l" fontAlgn="b"/>
                      <a:r>
                        <a:rPr lang="en-US" sz="1100" b="0" i="0" u="none" strike="noStrike">
                          <a:solidFill>
                            <a:srgbClr val="000000"/>
                          </a:solidFill>
                          <a:latin typeface="Myriad Web Pro"/>
                        </a:rPr>
                        <a:t>Story Idea</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16">
                  <a:txBody>
                    <a:bodyPr/>
                    <a:lstStyle/>
                    <a:p>
                      <a:pPr algn="ctr" fontAlgn="ctr"/>
                      <a:r>
                        <a:rPr lang="en-US" sz="500" b="0" i="0" u="none" strike="noStrike">
                          <a:solidFill>
                            <a:srgbClr val="000000"/>
                          </a:solidFill>
                          <a:latin typeface="Times New Roman"/>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71603">
                <a:tc>
                  <a:txBody>
                    <a:bodyPr/>
                    <a:lstStyle/>
                    <a:p>
                      <a:pPr algn="l" fontAlgn="b"/>
                      <a:r>
                        <a:rPr lang="en-US" sz="1100" b="0" i="0" u="none" strike="noStrike">
                          <a:solidFill>
                            <a:srgbClr val="000000"/>
                          </a:solidFill>
                          <a:latin typeface="Myriad Web Pro"/>
                        </a:rPr>
                        <a:t>Story Idea</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16">
                  <a:txBody>
                    <a:bodyPr/>
                    <a:lstStyle/>
                    <a:p>
                      <a:pPr algn="ctr" fontAlgn="ctr"/>
                      <a:r>
                        <a:rPr lang="en-US" sz="500" b="0" i="0" u="none" strike="noStrike">
                          <a:solidFill>
                            <a:srgbClr val="000000"/>
                          </a:solidFill>
                          <a:latin typeface="Times New Roman"/>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71603">
                <a:tc>
                  <a:txBody>
                    <a:bodyPr/>
                    <a:lstStyle/>
                    <a:p>
                      <a:pPr algn="l" fontAlgn="b"/>
                      <a:r>
                        <a:rPr lang="en-US" sz="1100" b="0" i="0" u="none" strike="noStrike">
                          <a:solidFill>
                            <a:srgbClr val="000000"/>
                          </a:solidFill>
                          <a:latin typeface="Myriad Web Pro"/>
                        </a:rPr>
                        <a:t>Story Idea</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16">
                  <a:txBody>
                    <a:bodyPr/>
                    <a:lstStyle/>
                    <a:p>
                      <a:pPr algn="ctr" fontAlgn="ctr"/>
                      <a:r>
                        <a:rPr lang="en-US" sz="500" b="0" i="0" u="none" strike="noStrike">
                          <a:solidFill>
                            <a:srgbClr val="000000"/>
                          </a:solidFill>
                          <a:latin typeface="Times New Roman"/>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71603">
                <a:tc>
                  <a:txBody>
                    <a:bodyPr/>
                    <a:lstStyle/>
                    <a:p>
                      <a:pPr algn="l" fontAlgn="b"/>
                      <a:r>
                        <a:rPr lang="en-US" sz="1100" b="0" i="0" u="none" strike="noStrike">
                          <a:solidFill>
                            <a:srgbClr val="000000"/>
                          </a:solidFill>
                          <a:latin typeface="Myriad Web Pro"/>
                        </a:rPr>
                        <a:t>Story Idea</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16">
                  <a:txBody>
                    <a:bodyPr/>
                    <a:lstStyle/>
                    <a:p>
                      <a:pPr algn="ctr" fontAlgn="ctr"/>
                      <a:r>
                        <a:rPr lang="en-US" sz="500" b="0" i="0" u="none" strike="noStrike">
                          <a:solidFill>
                            <a:srgbClr val="000000"/>
                          </a:solidFill>
                          <a:latin typeface="Times New Roman"/>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71603">
                <a:tc>
                  <a:txBody>
                    <a:bodyPr/>
                    <a:lstStyle/>
                    <a:p>
                      <a:pPr algn="l" fontAlgn="b"/>
                      <a:r>
                        <a:rPr lang="en-US" sz="1100" b="0" i="0" u="none" strike="noStrike" dirty="0">
                          <a:solidFill>
                            <a:srgbClr val="000000"/>
                          </a:solidFill>
                          <a:latin typeface="Myriad Web Pro"/>
                        </a:rPr>
                        <a:t>Story Idea</a:t>
                      </a:r>
                    </a:p>
                  </a:txBody>
                  <a:tcPr marL="3629" marR="3629" marT="3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16">
                  <a:txBody>
                    <a:bodyPr/>
                    <a:lstStyle/>
                    <a:p>
                      <a:pPr algn="ctr" fontAlgn="ctr"/>
                      <a:r>
                        <a:rPr lang="en-US" sz="500" b="0" i="0" u="none" strike="noStrike" dirty="0">
                          <a:solidFill>
                            <a:srgbClr val="000000"/>
                          </a:solidFill>
                          <a:latin typeface="Times New Roman"/>
                        </a:rPr>
                        <a:t> </a:t>
                      </a:r>
                    </a:p>
                  </a:txBody>
                  <a:tcPr marL="3629" marR="3629" marT="36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BEHAVIORAL STYLE	</a:t>
            </a:r>
            <a:endParaRPr lang="en-US" dirty="0"/>
          </a:p>
        </p:txBody>
      </p:sp>
      <p:sp>
        <p:nvSpPr>
          <p:cNvPr id="3" name="Content Placeholder 2"/>
          <p:cNvSpPr>
            <a:spLocks noGrp="1"/>
          </p:cNvSpPr>
          <p:nvPr>
            <p:ph idx="1"/>
          </p:nvPr>
        </p:nvSpPr>
        <p:spPr>
          <a:xfrm>
            <a:off x="457200" y="1775191"/>
            <a:ext cx="8534400" cy="4625609"/>
          </a:xfrm>
        </p:spPr>
        <p:txBody>
          <a:bodyPr/>
          <a:lstStyle/>
          <a:p>
            <a:r>
              <a:rPr lang="en-US" dirty="0" smtClean="0"/>
              <a:t>Four basic styles</a:t>
            </a:r>
          </a:p>
          <a:p>
            <a:pPr lvl="1"/>
            <a:r>
              <a:rPr lang="en-US" dirty="0" smtClean="0"/>
              <a:t>Dominant  - direct, competitive, result oriented </a:t>
            </a:r>
            <a:r>
              <a:rPr lang="en-US" dirty="0" err="1" smtClean="0"/>
              <a:t>SoP</a:t>
            </a:r>
            <a:endParaRPr lang="en-US" dirty="0" smtClean="0"/>
          </a:p>
          <a:p>
            <a:pPr lvl="1"/>
            <a:r>
              <a:rPr lang="en-US" dirty="0" smtClean="0"/>
              <a:t>Influencer – verbal, will dislike plotting, starter</a:t>
            </a:r>
          </a:p>
          <a:p>
            <a:pPr lvl="1"/>
            <a:r>
              <a:rPr lang="en-US" dirty="0" smtClean="0"/>
              <a:t>Steady – introverted, follows rules, finisher </a:t>
            </a:r>
          </a:p>
          <a:p>
            <a:pPr lvl="1"/>
            <a:r>
              <a:rPr lang="en-US" dirty="0" smtClean="0"/>
              <a:t>Careful – organized – rule governed – will plot</a:t>
            </a:r>
          </a:p>
          <a:p>
            <a:r>
              <a:rPr lang="en-US" dirty="0" smtClean="0"/>
              <a:t>Which style are you?</a:t>
            </a:r>
          </a:p>
          <a:p>
            <a:r>
              <a:rPr lang="en-US" dirty="0" smtClean="0"/>
              <a:t>How will your style affect / effect your writing?</a:t>
            </a:r>
          </a:p>
        </p:txBody>
      </p:sp>
      <p:sp>
        <p:nvSpPr>
          <p:cNvPr id="4" name="Slide Number Placeholder 3"/>
          <p:cNvSpPr>
            <a:spLocks noGrp="1"/>
          </p:cNvSpPr>
          <p:nvPr>
            <p:ph type="sldNum" sz="quarter" idx="12"/>
          </p:nvPr>
        </p:nvSpPr>
        <p:spPr/>
        <p:txBody>
          <a:bodyPr/>
          <a:lstStyle/>
          <a:p>
            <a:fld id="{9142473A-90FA-4B42-85E2-D47AA04E95C3}" type="slidenum">
              <a:rPr lang="en-US" smtClean="0"/>
              <a:pPr/>
              <a:t>7</a:t>
            </a:fld>
            <a:endParaRPr lang="en-US" dirty="0"/>
          </a:p>
        </p:txBody>
      </p:sp>
      <p:sp>
        <p:nvSpPr>
          <p:cNvPr id="5" name="Footer Placeholder 4"/>
          <p:cNvSpPr>
            <a:spLocks noGrp="1"/>
          </p:cNvSpPr>
          <p:nvPr>
            <p:ph type="ftr" sz="quarter" idx="11"/>
          </p:nvPr>
        </p:nvSpPr>
        <p:spPr/>
        <p:txBody>
          <a:bodyPr/>
          <a:lstStyle/>
          <a:p>
            <a:r>
              <a:rPr lang="en-US" smtClean="0"/>
              <a:t>NaNoWriMo</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p:txBody>
          <a:bodyPr/>
          <a:lstStyle/>
          <a:p>
            <a:pPr>
              <a:defRPr/>
            </a:pPr>
            <a:r>
              <a:rPr lang="en-US" dirty="0" smtClean="0"/>
              <a:t>BEHAVIORAL STYLE</a:t>
            </a:r>
            <a:endParaRPr lang="en-US" dirty="0" smtClean="0">
              <a:solidFill>
                <a:schemeClr val="accent1">
                  <a:satMod val="150000"/>
                </a:schemeClr>
              </a:solidFill>
            </a:endParaRPr>
          </a:p>
        </p:txBody>
      </p:sp>
      <p:grpSp>
        <p:nvGrpSpPr>
          <p:cNvPr id="2" name="Group 3"/>
          <p:cNvGrpSpPr>
            <a:grpSpLocks/>
          </p:cNvGrpSpPr>
          <p:nvPr/>
        </p:nvGrpSpPr>
        <p:grpSpPr bwMode="auto">
          <a:xfrm>
            <a:off x="76200" y="3733800"/>
            <a:ext cx="6300787" cy="2225675"/>
            <a:chOff x="793" y="2325"/>
            <a:chExt cx="3969" cy="1402"/>
          </a:xfrm>
          <a:noFill/>
        </p:grpSpPr>
        <p:sp>
          <p:nvSpPr>
            <p:cNvPr id="44050" name="Rectangle 4"/>
            <p:cNvSpPr>
              <a:spLocks noChangeArrowheads="1"/>
            </p:cNvSpPr>
            <p:nvPr/>
          </p:nvSpPr>
          <p:spPr bwMode="auto">
            <a:xfrm>
              <a:off x="793" y="2325"/>
              <a:ext cx="3969" cy="1402"/>
            </a:xfrm>
            <a:prstGeom prst="rect">
              <a:avLst/>
            </a:prstGeom>
            <a:grpFill/>
            <a:ln w="9525">
              <a:noFill/>
              <a:miter lim="800000"/>
              <a:headEnd/>
              <a:tailEnd/>
            </a:ln>
          </p:spPr>
          <p:txBody>
            <a:bodyPr wrap="none" anchor="ctr"/>
            <a:lstStyle/>
            <a:p>
              <a:endParaRPr lang="en-US">
                <a:latin typeface="Corbel" pitchFamily="34" charset="0"/>
              </a:endParaRPr>
            </a:p>
          </p:txBody>
        </p:sp>
        <p:grpSp>
          <p:nvGrpSpPr>
            <p:cNvPr id="3" name="Group 5"/>
            <p:cNvGrpSpPr>
              <a:grpSpLocks/>
            </p:cNvGrpSpPr>
            <p:nvPr/>
          </p:nvGrpSpPr>
          <p:grpSpPr bwMode="auto">
            <a:xfrm>
              <a:off x="2561" y="2704"/>
              <a:ext cx="672" cy="672"/>
              <a:chOff x="3117" y="869"/>
              <a:chExt cx="672" cy="672"/>
            </a:xfrm>
            <a:grpFill/>
          </p:grpSpPr>
          <p:grpSp>
            <p:nvGrpSpPr>
              <p:cNvPr id="4" name="Group 6"/>
              <p:cNvGrpSpPr>
                <a:grpSpLocks/>
              </p:cNvGrpSpPr>
              <p:nvPr/>
            </p:nvGrpSpPr>
            <p:grpSpPr bwMode="auto">
              <a:xfrm>
                <a:off x="3117" y="869"/>
                <a:ext cx="672" cy="672"/>
                <a:chOff x="3960" y="1440"/>
                <a:chExt cx="1680" cy="1680"/>
              </a:xfrm>
              <a:grpFill/>
            </p:grpSpPr>
            <p:sp>
              <p:nvSpPr>
                <p:cNvPr id="44058" name="Oval 7"/>
                <p:cNvSpPr>
                  <a:spLocks noChangeArrowheads="1"/>
                </p:cNvSpPr>
                <p:nvPr/>
              </p:nvSpPr>
              <p:spPr bwMode="auto">
                <a:xfrm>
                  <a:off x="3960" y="1440"/>
                  <a:ext cx="1680" cy="1680"/>
                </a:xfrm>
                <a:prstGeom prst="ellipse">
                  <a:avLst/>
                </a:prstGeom>
                <a:grpFill/>
                <a:ln w="9525">
                  <a:solidFill>
                    <a:srgbClr val="000000"/>
                  </a:solidFill>
                  <a:round/>
                  <a:headEnd/>
                  <a:tailEnd/>
                </a:ln>
              </p:spPr>
              <p:txBody>
                <a:bodyPr/>
                <a:lstStyle/>
                <a:p>
                  <a:endParaRPr lang="en-US">
                    <a:latin typeface="Corbel" pitchFamily="34" charset="0"/>
                  </a:endParaRPr>
                </a:p>
              </p:txBody>
            </p:sp>
            <p:sp>
              <p:nvSpPr>
                <p:cNvPr id="44059" name="Line 8"/>
                <p:cNvSpPr>
                  <a:spLocks noChangeShapeType="1"/>
                </p:cNvSpPr>
                <p:nvPr/>
              </p:nvSpPr>
              <p:spPr bwMode="auto">
                <a:xfrm>
                  <a:off x="4800" y="1440"/>
                  <a:ext cx="0" cy="1656"/>
                </a:xfrm>
                <a:prstGeom prst="line">
                  <a:avLst/>
                </a:prstGeom>
                <a:grpFill/>
                <a:ln w="9525">
                  <a:solidFill>
                    <a:srgbClr val="99CCFF"/>
                  </a:solidFill>
                  <a:round/>
                  <a:headEnd/>
                  <a:tailEnd/>
                </a:ln>
              </p:spPr>
              <p:txBody>
                <a:bodyPr/>
                <a:lstStyle/>
                <a:p>
                  <a:endParaRPr lang="en-US"/>
                </a:p>
              </p:txBody>
            </p:sp>
            <p:sp>
              <p:nvSpPr>
                <p:cNvPr id="44060" name="Line 9"/>
                <p:cNvSpPr>
                  <a:spLocks noChangeShapeType="1"/>
                </p:cNvSpPr>
                <p:nvPr/>
              </p:nvSpPr>
              <p:spPr bwMode="auto">
                <a:xfrm>
                  <a:off x="3960" y="2255"/>
                  <a:ext cx="1680" cy="0"/>
                </a:xfrm>
                <a:prstGeom prst="line">
                  <a:avLst/>
                </a:prstGeom>
                <a:grpFill/>
                <a:ln w="9525">
                  <a:solidFill>
                    <a:srgbClr val="99CCFF"/>
                  </a:solidFill>
                  <a:round/>
                  <a:headEnd/>
                  <a:tailEnd/>
                </a:ln>
              </p:spPr>
              <p:txBody>
                <a:bodyPr/>
                <a:lstStyle/>
                <a:p>
                  <a:endParaRPr lang="en-US"/>
                </a:p>
              </p:txBody>
            </p:sp>
            <p:sp>
              <p:nvSpPr>
                <p:cNvPr id="44061" name="Text Box 10"/>
                <p:cNvSpPr txBox="1">
                  <a:spLocks noChangeArrowheads="1"/>
                </p:cNvSpPr>
                <p:nvPr/>
              </p:nvSpPr>
              <p:spPr bwMode="auto">
                <a:xfrm>
                  <a:off x="4620" y="2092"/>
                  <a:ext cx="360" cy="326"/>
                </a:xfrm>
                <a:prstGeom prst="rect">
                  <a:avLst/>
                </a:prstGeom>
                <a:grpFill/>
                <a:ln w="9525">
                  <a:noFill/>
                  <a:miter lim="800000"/>
                  <a:headEnd/>
                  <a:tailEnd/>
                </a:ln>
              </p:spPr>
              <p:txBody>
                <a:bodyPr lIns="0" tIns="0" rIns="0" bIns="0"/>
                <a:lstStyle/>
                <a:p>
                  <a:pPr algn="ctr">
                    <a:spcBef>
                      <a:spcPts val="200"/>
                    </a:spcBef>
                  </a:pPr>
                  <a:r>
                    <a:rPr lang="en-US" sz="1200" b="1" dirty="0">
                      <a:latin typeface="Corbel" pitchFamily="34" charset="0"/>
                    </a:rPr>
                    <a:t>OR</a:t>
                  </a:r>
                  <a:endParaRPr lang="en-US" dirty="0">
                    <a:latin typeface="Corbel" pitchFamily="34" charset="0"/>
                  </a:endParaRPr>
                </a:p>
              </p:txBody>
            </p:sp>
          </p:grpSp>
          <p:sp>
            <p:nvSpPr>
              <p:cNvPr id="44056" name="Line 11"/>
              <p:cNvSpPr>
                <a:spLocks noChangeShapeType="1"/>
              </p:cNvSpPr>
              <p:nvPr/>
            </p:nvSpPr>
            <p:spPr bwMode="auto">
              <a:xfrm rot="16200000" flipV="1">
                <a:off x="3276" y="1091"/>
                <a:ext cx="0" cy="210"/>
              </a:xfrm>
              <a:prstGeom prst="line">
                <a:avLst/>
              </a:prstGeom>
              <a:grpFill/>
              <a:ln w="44450">
                <a:solidFill>
                  <a:srgbClr val="000000"/>
                </a:solidFill>
                <a:round/>
                <a:headEnd/>
                <a:tailEnd type="triangle" w="med" len="med"/>
              </a:ln>
            </p:spPr>
            <p:txBody>
              <a:bodyPr/>
              <a:lstStyle/>
              <a:p>
                <a:endParaRPr lang="en-US"/>
              </a:p>
            </p:txBody>
          </p:sp>
          <p:sp>
            <p:nvSpPr>
              <p:cNvPr id="44057" name="Line 12"/>
              <p:cNvSpPr>
                <a:spLocks noChangeShapeType="1"/>
              </p:cNvSpPr>
              <p:nvPr/>
            </p:nvSpPr>
            <p:spPr bwMode="auto">
              <a:xfrm rot="5400000" flipV="1">
                <a:off x="3630" y="1091"/>
                <a:ext cx="0" cy="210"/>
              </a:xfrm>
              <a:prstGeom prst="line">
                <a:avLst/>
              </a:prstGeom>
              <a:grpFill/>
              <a:ln w="44450">
                <a:solidFill>
                  <a:srgbClr val="000000"/>
                </a:solidFill>
                <a:round/>
                <a:headEnd/>
                <a:tailEnd type="triangle" w="med" len="med"/>
              </a:ln>
            </p:spPr>
            <p:txBody>
              <a:bodyPr/>
              <a:lstStyle/>
              <a:p>
                <a:endParaRPr lang="en-US"/>
              </a:p>
            </p:txBody>
          </p:sp>
        </p:grpSp>
        <p:sp>
          <p:nvSpPr>
            <p:cNvPr id="44052" name="Text Box 13"/>
            <p:cNvSpPr txBox="1">
              <a:spLocks noChangeArrowheads="1"/>
            </p:cNvSpPr>
            <p:nvPr/>
          </p:nvSpPr>
          <p:spPr bwMode="auto">
            <a:xfrm>
              <a:off x="3334" y="2766"/>
              <a:ext cx="757" cy="519"/>
            </a:xfrm>
            <a:prstGeom prst="rect">
              <a:avLst/>
            </a:prstGeom>
            <a:grpFill/>
            <a:ln w="9525">
              <a:noFill/>
              <a:miter lim="800000"/>
              <a:headEnd/>
              <a:tailEnd/>
            </a:ln>
          </p:spPr>
          <p:txBody>
            <a:bodyPr lIns="0" tIns="0" rIns="0" bIns="0">
              <a:spAutoFit/>
            </a:bodyPr>
            <a:lstStyle/>
            <a:p>
              <a:pPr algn="ctr">
                <a:spcBef>
                  <a:spcPct val="50000"/>
                </a:spcBef>
              </a:pPr>
              <a:r>
                <a:rPr lang="en-US" b="1" dirty="0">
                  <a:latin typeface="Corbel" pitchFamily="34" charset="0"/>
                </a:rPr>
                <a:t>Accepting &amp;            Warm</a:t>
              </a:r>
            </a:p>
          </p:txBody>
        </p:sp>
        <p:sp>
          <p:nvSpPr>
            <p:cNvPr id="44053" name="Text Box 14"/>
            <p:cNvSpPr txBox="1">
              <a:spLocks noChangeArrowheads="1"/>
            </p:cNvSpPr>
            <p:nvPr/>
          </p:nvSpPr>
          <p:spPr bwMode="auto">
            <a:xfrm>
              <a:off x="1515" y="2769"/>
              <a:ext cx="986" cy="519"/>
            </a:xfrm>
            <a:prstGeom prst="rect">
              <a:avLst/>
            </a:prstGeom>
            <a:grpFill/>
            <a:ln w="9525">
              <a:noFill/>
              <a:miter lim="800000"/>
              <a:headEnd/>
              <a:tailEnd/>
            </a:ln>
          </p:spPr>
          <p:txBody>
            <a:bodyPr lIns="0" tIns="0" rIns="0" bIns="0">
              <a:spAutoFit/>
            </a:bodyPr>
            <a:lstStyle/>
            <a:p>
              <a:pPr algn="ctr">
                <a:spcBef>
                  <a:spcPct val="50000"/>
                </a:spcBef>
              </a:pPr>
              <a:r>
                <a:rPr lang="en-US" b="1" dirty="0">
                  <a:latin typeface="Corbel" pitchFamily="34" charset="0"/>
                </a:rPr>
                <a:t>Questioning  &amp;       Skeptical</a:t>
              </a:r>
            </a:p>
          </p:txBody>
        </p:sp>
        <p:sp>
          <p:nvSpPr>
            <p:cNvPr id="44054" name="Text Box 15"/>
            <p:cNvSpPr txBox="1">
              <a:spLocks noChangeArrowheads="1"/>
            </p:cNvSpPr>
            <p:nvPr/>
          </p:nvSpPr>
          <p:spPr bwMode="auto">
            <a:xfrm>
              <a:off x="1096" y="2430"/>
              <a:ext cx="288" cy="288"/>
            </a:xfrm>
            <a:prstGeom prst="rect">
              <a:avLst/>
            </a:prstGeom>
            <a:grpFill/>
            <a:ln w="9525">
              <a:noFill/>
              <a:miter lim="800000"/>
              <a:headEnd/>
              <a:tailEnd/>
            </a:ln>
          </p:spPr>
          <p:txBody>
            <a:bodyPr>
              <a:spAutoFit/>
            </a:bodyPr>
            <a:lstStyle/>
            <a:p>
              <a:pPr>
                <a:spcBef>
                  <a:spcPct val="50000"/>
                </a:spcBef>
              </a:pPr>
              <a:r>
                <a:rPr lang="en-US" b="1">
                  <a:latin typeface="Corbel" pitchFamily="34" charset="0"/>
                </a:rPr>
                <a:t>2.</a:t>
              </a:r>
            </a:p>
          </p:txBody>
        </p:sp>
      </p:grpSp>
      <p:grpSp>
        <p:nvGrpSpPr>
          <p:cNvPr id="5" name="Group 16"/>
          <p:cNvGrpSpPr>
            <a:grpSpLocks/>
          </p:cNvGrpSpPr>
          <p:nvPr/>
        </p:nvGrpSpPr>
        <p:grpSpPr bwMode="auto">
          <a:xfrm>
            <a:off x="609600" y="1503363"/>
            <a:ext cx="4352925" cy="2085975"/>
            <a:chOff x="1096" y="738"/>
            <a:chExt cx="2742" cy="1314"/>
          </a:xfrm>
        </p:grpSpPr>
        <p:sp>
          <p:nvSpPr>
            <p:cNvPr id="44038" name="Text Box 17"/>
            <p:cNvSpPr txBox="1">
              <a:spLocks noChangeArrowheads="1"/>
            </p:cNvSpPr>
            <p:nvPr/>
          </p:nvSpPr>
          <p:spPr bwMode="auto">
            <a:xfrm>
              <a:off x="1096" y="738"/>
              <a:ext cx="288" cy="288"/>
            </a:xfrm>
            <a:prstGeom prst="rect">
              <a:avLst/>
            </a:prstGeom>
            <a:noFill/>
            <a:ln w="9525">
              <a:noFill/>
              <a:miter lim="800000"/>
              <a:headEnd/>
              <a:tailEnd/>
            </a:ln>
          </p:spPr>
          <p:txBody>
            <a:bodyPr>
              <a:spAutoFit/>
            </a:bodyPr>
            <a:lstStyle/>
            <a:p>
              <a:pPr>
                <a:spcBef>
                  <a:spcPct val="50000"/>
                </a:spcBef>
              </a:pPr>
              <a:r>
                <a:rPr lang="en-US" b="1">
                  <a:latin typeface="Corbel" pitchFamily="34" charset="0"/>
                </a:rPr>
                <a:t>1.</a:t>
              </a:r>
            </a:p>
          </p:txBody>
        </p:sp>
        <p:grpSp>
          <p:nvGrpSpPr>
            <p:cNvPr id="6" name="Group 18"/>
            <p:cNvGrpSpPr>
              <a:grpSpLocks/>
            </p:cNvGrpSpPr>
            <p:nvPr/>
          </p:nvGrpSpPr>
          <p:grpSpPr bwMode="auto">
            <a:xfrm>
              <a:off x="1884" y="823"/>
              <a:ext cx="1954" cy="1229"/>
              <a:chOff x="1884" y="823"/>
              <a:chExt cx="1954" cy="1229"/>
            </a:xfrm>
          </p:grpSpPr>
          <p:sp>
            <p:nvSpPr>
              <p:cNvPr id="44040" name="Text Box 19"/>
              <p:cNvSpPr txBox="1">
                <a:spLocks noChangeArrowheads="1"/>
              </p:cNvSpPr>
              <p:nvPr/>
            </p:nvSpPr>
            <p:spPr bwMode="auto">
              <a:xfrm>
                <a:off x="1884" y="823"/>
                <a:ext cx="1954" cy="173"/>
              </a:xfrm>
              <a:prstGeom prst="rect">
                <a:avLst/>
              </a:prstGeom>
              <a:noFill/>
              <a:ln w="9525">
                <a:noFill/>
                <a:miter lim="800000"/>
                <a:headEnd/>
                <a:tailEnd/>
              </a:ln>
            </p:spPr>
            <p:txBody>
              <a:bodyPr lIns="0" tIns="0" rIns="0" bIns="0">
                <a:spAutoFit/>
              </a:bodyPr>
              <a:lstStyle/>
              <a:p>
                <a:pPr algn="ctr">
                  <a:spcBef>
                    <a:spcPct val="50000"/>
                  </a:spcBef>
                </a:pPr>
                <a:r>
                  <a:rPr lang="en-US" b="1" dirty="0">
                    <a:latin typeface="Corbel" pitchFamily="34" charset="0"/>
                  </a:rPr>
                  <a:t>Fast-paced &amp; Outspoken</a:t>
                </a:r>
              </a:p>
            </p:txBody>
          </p:sp>
          <p:sp>
            <p:nvSpPr>
              <p:cNvPr id="44041" name="Text Box 20"/>
              <p:cNvSpPr txBox="1">
                <a:spLocks noChangeArrowheads="1"/>
              </p:cNvSpPr>
              <p:nvPr/>
            </p:nvSpPr>
            <p:spPr bwMode="auto">
              <a:xfrm>
                <a:off x="2008" y="1879"/>
                <a:ext cx="1705" cy="173"/>
              </a:xfrm>
              <a:prstGeom prst="rect">
                <a:avLst/>
              </a:prstGeom>
              <a:noFill/>
              <a:ln w="9525">
                <a:noFill/>
                <a:miter lim="800000"/>
                <a:headEnd/>
                <a:tailEnd/>
              </a:ln>
            </p:spPr>
            <p:txBody>
              <a:bodyPr lIns="0" tIns="0" rIns="0" bIns="0">
                <a:spAutoFit/>
              </a:bodyPr>
              <a:lstStyle/>
              <a:p>
                <a:pPr algn="ctr">
                  <a:spcBef>
                    <a:spcPct val="50000"/>
                  </a:spcBef>
                </a:pPr>
                <a:r>
                  <a:rPr lang="en-US" b="1" dirty="0">
                    <a:latin typeface="Corbel" pitchFamily="34" charset="0"/>
                  </a:rPr>
                  <a:t>Cautious &amp; Reflective</a:t>
                </a:r>
              </a:p>
            </p:txBody>
          </p:sp>
          <p:grpSp>
            <p:nvGrpSpPr>
              <p:cNvPr id="7" name="Group 21"/>
              <p:cNvGrpSpPr>
                <a:grpSpLocks/>
              </p:cNvGrpSpPr>
              <p:nvPr/>
            </p:nvGrpSpPr>
            <p:grpSpPr bwMode="auto">
              <a:xfrm>
                <a:off x="2524" y="1096"/>
                <a:ext cx="672" cy="672"/>
                <a:chOff x="699" y="1166"/>
                <a:chExt cx="672" cy="672"/>
              </a:xfrm>
            </p:grpSpPr>
            <p:grpSp>
              <p:nvGrpSpPr>
                <p:cNvPr id="8" name="Group 22"/>
                <p:cNvGrpSpPr>
                  <a:grpSpLocks/>
                </p:cNvGrpSpPr>
                <p:nvPr/>
              </p:nvGrpSpPr>
              <p:grpSpPr bwMode="auto">
                <a:xfrm>
                  <a:off x="699" y="1166"/>
                  <a:ext cx="672" cy="672"/>
                  <a:chOff x="699" y="1166"/>
                  <a:chExt cx="672" cy="672"/>
                </a:xfrm>
              </p:grpSpPr>
              <p:sp>
                <p:nvSpPr>
                  <p:cNvPr id="44046" name="Oval 23"/>
                  <p:cNvSpPr>
                    <a:spLocks noChangeArrowheads="1"/>
                  </p:cNvSpPr>
                  <p:nvPr/>
                </p:nvSpPr>
                <p:spPr bwMode="auto">
                  <a:xfrm>
                    <a:off x="699" y="1166"/>
                    <a:ext cx="672" cy="672"/>
                  </a:xfrm>
                  <a:prstGeom prst="ellipse">
                    <a:avLst/>
                  </a:prstGeom>
                  <a:solidFill>
                    <a:srgbClr val="FFFFFF"/>
                  </a:solidFill>
                  <a:ln w="9525">
                    <a:solidFill>
                      <a:srgbClr val="000000"/>
                    </a:solidFill>
                    <a:round/>
                    <a:headEnd/>
                    <a:tailEnd/>
                  </a:ln>
                </p:spPr>
                <p:txBody>
                  <a:bodyPr/>
                  <a:lstStyle/>
                  <a:p>
                    <a:endParaRPr lang="en-US">
                      <a:latin typeface="Corbel" pitchFamily="34" charset="0"/>
                    </a:endParaRPr>
                  </a:p>
                </p:txBody>
              </p:sp>
              <p:sp>
                <p:nvSpPr>
                  <p:cNvPr id="44047" name="Line 24"/>
                  <p:cNvSpPr>
                    <a:spLocks noChangeShapeType="1"/>
                  </p:cNvSpPr>
                  <p:nvPr/>
                </p:nvSpPr>
                <p:spPr bwMode="auto">
                  <a:xfrm>
                    <a:off x="1035" y="1166"/>
                    <a:ext cx="0" cy="662"/>
                  </a:xfrm>
                  <a:prstGeom prst="line">
                    <a:avLst/>
                  </a:prstGeom>
                  <a:noFill/>
                  <a:ln w="9525">
                    <a:solidFill>
                      <a:srgbClr val="C0C0C0"/>
                    </a:solidFill>
                    <a:round/>
                    <a:headEnd/>
                    <a:tailEnd/>
                  </a:ln>
                </p:spPr>
                <p:txBody>
                  <a:bodyPr/>
                  <a:lstStyle/>
                  <a:p>
                    <a:endParaRPr lang="en-US"/>
                  </a:p>
                </p:txBody>
              </p:sp>
              <p:sp>
                <p:nvSpPr>
                  <p:cNvPr id="44048" name="Line 25"/>
                  <p:cNvSpPr>
                    <a:spLocks noChangeShapeType="1"/>
                  </p:cNvSpPr>
                  <p:nvPr/>
                </p:nvSpPr>
                <p:spPr bwMode="auto">
                  <a:xfrm>
                    <a:off x="699" y="1492"/>
                    <a:ext cx="672" cy="0"/>
                  </a:xfrm>
                  <a:prstGeom prst="line">
                    <a:avLst/>
                  </a:prstGeom>
                  <a:noFill/>
                  <a:ln w="9525">
                    <a:solidFill>
                      <a:srgbClr val="C0C0C0"/>
                    </a:solidFill>
                    <a:round/>
                    <a:headEnd/>
                    <a:tailEnd/>
                  </a:ln>
                </p:spPr>
                <p:txBody>
                  <a:bodyPr/>
                  <a:lstStyle/>
                  <a:p>
                    <a:endParaRPr lang="en-US"/>
                  </a:p>
                </p:txBody>
              </p:sp>
              <p:sp>
                <p:nvSpPr>
                  <p:cNvPr id="44049" name="Text Box 26"/>
                  <p:cNvSpPr txBox="1">
                    <a:spLocks noChangeArrowheads="1"/>
                  </p:cNvSpPr>
                  <p:nvPr/>
                </p:nvSpPr>
                <p:spPr bwMode="auto">
                  <a:xfrm>
                    <a:off x="963" y="1427"/>
                    <a:ext cx="144" cy="130"/>
                  </a:xfrm>
                  <a:prstGeom prst="rect">
                    <a:avLst/>
                  </a:prstGeom>
                  <a:solidFill>
                    <a:schemeClr val="bg1"/>
                  </a:solidFill>
                  <a:ln w="9525">
                    <a:noFill/>
                    <a:miter lim="800000"/>
                    <a:headEnd/>
                    <a:tailEnd/>
                  </a:ln>
                </p:spPr>
                <p:txBody>
                  <a:bodyPr lIns="0" tIns="0" rIns="0" bIns="0"/>
                  <a:lstStyle/>
                  <a:p>
                    <a:pPr algn="ctr">
                      <a:spcBef>
                        <a:spcPts val="200"/>
                      </a:spcBef>
                    </a:pPr>
                    <a:r>
                      <a:rPr lang="en-US" sz="1200" b="1">
                        <a:latin typeface="Corbel" pitchFamily="34" charset="0"/>
                      </a:rPr>
                      <a:t>OR</a:t>
                    </a:r>
                    <a:endParaRPr lang="en-US">
                      <a:latin typeface="Corbel" pitchFamily="34" charset="0"/>
                    </a:endParaRPr>
                  </a:p>
                </p:txBody>
              </p:sp>
            </p:grpSp>
            <p:sp>
              <p:nvSpPr>
                <p:cNvPr id="44044" name="Line 27"/>
                <p:cNvSpPr>
                  <a:spLocks noChangeShapeType="1"/>
                </p:cNvSpPr>
                <p:nvPr/>
              </p:nvSpPr>
              <p:spPr bwMode="auto">
                <a:xfrm flipV="1">
                  <a:off x="1035" y="1213"/>
                  <a:ext cx="0" cy="210"/>
                </a:xfrm>
                <a:prstGeom prst="line">
                  <a:avLst/>
                </a:prstGeom>
                <a:noFill/>
                <a:ln w="44450">
                  <a:solidFill>
                    <a:srgbClr val="000000"/>
                  </a:solidFill>
                  <a:round/>
                  <a:headEnd/>
                  <a:tailEnd type="triangle" w="med" len="med"/>
                </a:ln>
              </p:spPr>
              <p:txBody>
                <a:bodyPr/>
                <a:lstStyle/>
                <a:p>
                  <a:endParaRPr lang="en-US"/>
                </a:p>
              </p:txBody>
            </p:sp>
            <p:sp>
              <p:nvSpPr>
                <p:cNvPr id="44045" name="Line 28"/>
                <p:cNvSpPr>
                  <a:spLocks noChangeShapeType="1"/>
                </p:cNvSpPr>
                <p:nvPr/>
              </p:nvSpPr>
              <p:spPr bwMode="auto">
                <a:xfrm>
                  <a:off x="1035" y="1556"/>
                  <a:ext cx="0" cy="210"/>
                </a:xfrm>
                <a:prstGeom prst="line">
                  <a:avLst/>
                </a:prstGeom>
                <a:noFill/>
                <a:ln w="44450">
                  <a:solidFill>
                    <a:srgbClr val="000000"/>
                  </a:solidFill>
                  <a:round/>
                  <a:headEnd/>
                  <a:tailEnd type="triangle" w="med" len="med"/>
                </a:ln>
              </p:spPr>
              <p:txBody>
                <a:bodyPr/>
                <a:lstStyle/>
                <a:p>
                  <a:endParaRPr lang="en-US"/>
                </a:p>
              </p:txBody>
            </p:sp>
          </p:grpSp>
        </p:grpSp>
      </p:grpSp>
      <p:sp>
        <p:nvSpPr>
          <p:cNvPr id="30" name="TextBox 29"/>
          <p:cNvSpPr txBox="1"/>
          <p:nvPr/>
        </p:nvSpPr>
        <p:spPr>
          <a:xfrm>
            <a:off x="6128037" y="1834277"/>
            <a:ext cx="2664255" cy="2585323"/>
          </a:xfrm>
          <a:prstGeom prst="rect">
            <a:avLst/>
          </a:prstGeom>
          <a:noFill/>
        </p:spPr>
        <p:txBody>
          <a:bodyPr wrap="none" rtlCol="0">
            <a:spAutoFit/>
          </a:bodyPr>
          <a:lstStyle/>
          <a:p>
            <a:pPr>
              <a:spcBef>
                <a:spcPct val="50000"/>
              </a:spcBef>
            </a:pPr>
            <a:r>
              <a:rPr lang="en-US" b="1" dirty="0" smtClean="0">
                <a:latin typeface="Corbel" pitchFamily="34" charset="0"/>
              </a:rPr>
              <a:t>Fast-paced &amp; Outspoken</a:t>
            </a:r>
          </a:p>
          <a:p>
            <a:pPr>
              <a:spcBef>
                <a:spcPct val="50000"/>
              </a:spcBef>
            </a:pPr>
            <a:r>
              <a:rPr lang="en-US" b="1" dirty="0" smtClean="0">
                <a:latin typeface="Corbel" pitchFamily="34" charset="0"/>
              </a:rPr>
              <a:t>Cautious &amp; Reflective</a:t>
            </a:r>
          </a:p>
          <a:p>
            <a:pPr>
              <a:spcBef>
                <a:spcPct val="50000"/>
              </a:spcBef>
            </a:pPr>
            <a:endParaRPr lang="en-US" b="1" dirty="0" smtClean="0">
              <a:latin typeface="Corbel" pitchFamily="34" charset="0"/>
            </a:endParaRPr>
          </a:p>
          <a:p>
            <a:pPr>
              <a:spcBef>
                <a:spcPct val="50000"/>
              </a:spcBef>
            </a:pPr>
            <a:r>
              <a:rPr lang="en-US" b="1" dirty="0" smtClean="0">
                <a:latin typeface="Corbel" pitchFamily="34" charset="0"/>
              </a:rPr>
              <a:t>Questioning  &amp; Skeptical</a:t>
            </a:r>
          </a:p>
          <a:p>
            <a:pPr>
              <a:spcBef>
                <a:spcPct val="50000"/>
              </a:spcBef>
            </a:pPr>
            <a:r>
              <a:rPr lang="en-US" b="1" dirty="0" smtClean="0">
                <a:latin typeface="Corbel" pitchFamily="34" charset="0"/>
              </a:rPr>
              <a:t>Accepting &amp; Warm</a:t>
            </a:r>
          </a:p>
          <a:p>
            <a:endParaRPr lang="en-US" b="1" dirty="0" smtClean="0">
              <a:latin typeface="Corbel" pitchFamily="34" charset="0"/>
            </a:endParaRPr>
          </a:p>
          <a:p>
            <a:endParaRPr lang="en-US" dirty="0"/>
          </a:p>
        </p:txBody>
      </p:sp>
      <p:sp>
        <p:nvSpPr>
          <p:cNvPr id="31" name="Rectangle 30"/>
          <p:cNvSpPr/>
          <p:nvPr/>
        </p:nvSpPr>
        <p:spPr>
          <a:xfrm>
            <a:off x="5631368" y="1910477"/>
            <a:ext cx="304800" cy="228600"/>
          </a:xfrm>
          <a:prstGeom prst="rect">
            <a:avLst/>
          </a:prstGeom>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5631368" y="2286000"/>
            <a:ext cx="304800" cy="228600"/>
          </a:xfrm>
          <a:prstGeom prst="rect">
            <a:avLst/>
          </a:prstGeom>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5631368" y="3124200"/>
            <a:ext cx="304800" cy="228600"/>
          </a:xfrm>
          <a:prstGeom prst="rect">
            <a:avLst/>
          </a:prstGeom>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5631368" y="3505200"/>
            <a:ext cx="304800" cy="228600"/>
          </a:xfrm>
          <a:prstGeom prst="rect">
            <a:avLst/>
          </a:prstGeom>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Slide Number Placeholder 35"/>
          <p:cNvSpPr>
            <a:spLocks noGrp="1"/>
          </p:cNvSpPr>
          <p:nvPr>
            <p:ph type="sldNum" sz="quarter" idx="12"/>
          </p:nvPr>
        </p:nvSpPr>
        <p:spPr/>
        <p:txBody>
          <a:bodyPr/>
          <a:lstStyle/>
          <a:p>
            <a:fld id="{9142473A-90FA-4B42-85E2-D47AA04E95C3}" type="slidenum">
              <a:rPr lang="en-US" smtClean="0"/>
              <a:pPr/>
              <a:t>8</a:t>
            </a:fld>
            <a:endParaRPr lang="en-US" dirty="0"/>
          </a:p>
        </p:txBody>
      </p:sp>
      <p:sp>
        <p:nvSpPr>
          <p:cNvPr id="37" name="Footer Placeholder 36"/>
          <p:cNvSpPr>
            <a:spLocks noGrp="1"/>
          </p:cNvSpPr>
          <p:nvPr>
            <p:ph type="ftr" sz="quarter" idx="11"/>
          </p:nvPr>
        </p:nvSpPr>
        <p:spPr/>
        <p:txBody>
          <a:bodyPr/>
          <a:lstStyle/>
          <a:p>
            <a:r>
              <a:rPr lang="en-US" smtClean="0"/>
              <a:t>NaNoWriMo</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p:txBody>
          <a:bodyPr/>
          <a:lstStyle/>
          <a:p>
            <a:pPr>
              <a:defRPr/>
            </a:pPr>
            <a:r>
              <a:rPr lang="en-US" dirty="0" smtClean="0"/>
              <a:t>BEHAVIORAL STYLE</a:t>
            </a:r>
            <a:endParaRPr lang="en-US" dirty="0" smtClean="0">
              <a:solidFill>
                <a:schemeClr val="accent1">
                  <a:satMod val="150000"/>
                </a:schemeClr>
              </a:solidFill>
            </a:endParaRPr>
          </a:p>
        </p:txBody>
      </p:sp>
      <p:sp>
        <p:nvSpPr>
          <p:cNvPr id="30" name="TextBox 29"/>
          <p:cNvSpPr txBox="1"/>
          <p:nvPr/>
        </p:nvSpPr>
        <p:spPr>
          <a:xfrm>
            <a:off x="1258669" y="1834277"/>
            <a:ext cx="5531643" cy="3831818"/>
          </a:xfrm>
          <a:prstGeom prst="rect">
            <a:avLst/>
          </a:prstGeom>
          <a:noFill/>
        </p:spPr>
        <p:txBody>
          <a:bodyPr wrap="none" rtlCol="0">
            <a:spAutoFit/>
          </a:bodyPr>
          <a:lstStyle/>
          <a:p>
            <a:pPr>
              <a:spcBef>
                <a:spcPct val="50000"/>
              </a:spcBef>
            </a:pPr>
            <a:r>
              <a:rPr lang="en-US" b="1" dirty="0" smtClean="0">
                <a:latin typeface="Corbel" pitchFamily="34" charset="0"/>
              </a:rPr>
              <a:t>Fast-paced &amp; Outspoken and Questioning  &amp; Skeptical</a:t>
            </a:r>
          </a:p>
          <a:p>
            <a:pPr>
              <a:spcBef>
                <a:spcPct val="50000"/>
              </a:spcBef>
            </a:pPr>
            <a:endParaRPr lang="en-US" b="1" dirty="0" smtClean="0">
              <a:latin typeface="Corbel" pitchFamily="34" charset="0"/>
            </a:endParaRPr>
          </a:p>
          <a:p>
            <a:pPr>
              <a:spcBef>
                <a:spcPct val="50000"/>
              </a:spcBef>
            </a:pPr>
            <a:r>
              <a:rPr lang="en-US" b="1" dirty="0" smtClean="0">
                <a:latin typeface="Corbel" pitchFamily="34" charset="0"/>
              </a:rPr>
              <a:t>Fast-paced &amp; Outspoken and  Accepting &amp; Warm</a:t>
            </a:r>
          </a:p>
          <a:p>
            <a:pPr>
              <a:spcBef>
                <a:spcPct val="50000"/>
              </a:spcBef>
            </a:pPr>
            <a:endParaRPr lang="en-US" b="1" dirty="0" smtClean="0">
              <a:latin typeface="Corbel" pitchFamily="34" charset="0"/>
            </a:endParaRPr>
          </a:p>
          <a:p>
            <a:pPr>
              <a:spcBef>
                <a:spcPct val="50000"/>
              </a:spcBef>
            </a:pPr>
            <a:r>
              <a:rPr lang="en-US" b="1" dirty="0" smtClean="0">
                <a:latin typeface="Corbel" pitchFamily="34" charset="0"/>
              </a:rPr>
              <a:t>Accepting &amp; Warm and Cautious &amp; Reflective</a:t>
            </a:r>
          </a:p>
          <a:p>
            <a:pPr>
              <a:spcBef>
                <a:spcPct val="50000"/>
              </a:spcBef>
            </a:pPr>
            <a:endParaRPr lang="en-US" b="1" dirty="0" smtClean="0">
              <a:latin typeface="Corbel" pitchFamily="34" charset="0"/>
            </a:endParaRPr>
          </a:p>
          <a:p>
            <a:pPr>
              <a:spcBef>
                <a:spcPct val="50000"/>
              </a:spcBef>
            </a:pPr>
            <a:r>
              <a:rPr lang="en-US" b="1" dirty="0" smtClean="0">
                <a:latin typeface="Corbel" pitchFamily="34" charset="0"/>
              </a:rPr>
              <a:t>Questioning  &amp; Skeptical and  Cautious &amp; Reflective</a:t>
            </a:r>
          </a:p>
          <a:p>
            <a:pPr>
              <a:spcBef>
                <a:spcPct val="50000"/>
              </a:spcBef>
            </a:pPr>
            <a:endParaRPr lang="en-US" b="1" dirty="0" smtClean="0">
              <a:latin typeface="Corbel" pitchFamily="34" charset="0"/>
            </a:endParaRPr>
          </a:p>
          <a:p>
            <a:endParaRPr lang="en-US" b="1" dirty="0" smtClean="0">
              <a:latin typeface="Corbel" pitchFamily="34" charset="0"/>
            </a:endParaRPr>
          </a:p>
          <a:p>
            <a:endParaRPr lang="en-US" dirty="0"/>
          </a:p>
        </p:txBody>
      </p:sp>
      <p:sp>
        <p:nvSpPr>
          <p:cNvPr id="31" name="Rectangle 30"/>
          <p:cNvSpPr/>
          <p:nvPr/>
        </p:nvSpPr>
        <p:spPr>
          <a:xfrm>
            <a:off x="762000" y="1910477"/>
            <a:ext cx="304800" cy="228600"/>
          </a:xfrm>
          <a:prstGeom prst="rect">
            <a:avLst/>
          </a:prstGeom>
          <a:solidFill>
            <a:srgbClr val="00B0F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t>
            </a:r>
            <a:endParaRPr lang="en-US" dirty="0"/>
          </a:p>
        </p:txBody>
      </p:sp>
      <p:sp>
        <p:nvSpPr>
          <p:cNvPr id="32" name="Rectangle 31"/>
          <p:cNvSpPr/>
          <p:nvPr/>
        </p:nvSpPr>
        <p:spPr>
          <a:xfrm>
            <a:off x="762000" y="2743200"/>
            <a:ext cx="304800" cy="228600"/>
          </a:xfrm>
          <a:prstGeom prst="rect">
            <a:avLst/>
          </a:prstGeom>
          <a:solidFill>
            <a:schemeClr val="accent3">
              <a:lumMod val="75000"/>
            </a:schemeClr>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i</a:t>
            </a:r>
            <a:endParaRPr lang="en-US" dirty="0"/>
          </a:p>
        </p:txBody>
      </p:sp>
      <p:sp>
        <p:nvSpPr>
          <p:cNvPr id="33" name="Rectangle 32"/>
          <p:cNvSpPr/>
          <p:nvPr/>
        </p:nvSpPr>
        <p:spPr>
          <a:xfrm>
            <a:off x="762000" y="3581400"/>
            <a:ext cx="304800" cy="228600"/>
          </a:xfrm>
          <a:prstGeom prst="rect">
            <a:avLst/>
          </a:prstGeom>
          <a:solidFill>
            <a:schemeClr val="accent4">
              <a:lumMod val="75000"/>
            </a:schemeClr>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a:t>
            </a:r>
            <a:endParaRPr lang="en-US" dirty="0"/>
          </a:p>
        </p:txBody>
      </p:sp>
      <p:sp>
        <p:nvSpPr>
          <p:cNvPr id="34" name="Rectangle 33"/>
          <p:cNvSpPr/>
          <p:nvPr/>
        </p:nvSpPr>
        <p:spPr>
          <a:xfrm>
            <a:off x="762000" y="4343400"/>
            <a:ext cx="304800" cy="228600"/>
          </a:xfrm>
          <a:prstGeom prst="rect">
            <a:avLst/>
          </a:prstGeom>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t>
            </a:r>
            <a:endParaRPr lang="en-US" dirty="0"/>
          </a:p>
        </p:txBody>
      </p:sp>
      <p:sp>
        <p:nvSpPr>
          <p:cNvPr id="36" name="Slide Number Placeholder 35"/>
          <p:cNvSpPr>
            <a:spLocks noGrp="1"/>
          </p:cNvSpPr>
          <p:nvPr>
            <p:ph type="sldNum" sz="quarter" idx="12"/>
          </p:nvPr>
        </p:nvSpPr>
        <p:spPr/>
        <p:txBody>
          <a:bodyPr/>
          <a:lstStyle/>
          <a:p>
            <a:fld id="{9142473A-90FA-4B42-85E2-D47AA04E95C3}" type="slidenum">
              <a:rPr lang="en-US" smtClean="0"/>
              <a:pPr/>
              <a:t>9</a:t>
            </a:fld>
            <a:endParaRPr lang="en-US" dirty="0"/>
          </a:p>
        </p:txBody>
      </p:sp>
      <p:sp>
        <p:nvSpPr>
          <p:cNvPr id="37" name="Footer Placeholder 36"/>
          <p:cNvSpPr>
            <a:spLocks noGrp="1"/>
          </p:cNvSpPr>
          <p:nvPr>
            <p:ph type="ftr" sz="quarter" idx="11"/>
          </p:nvPr>
        </p:nvSpPr>
        <p:spPr/>
        <p:txBody>
          <a:bodyPr/>
          <a:lstStyle/>
          <a:p>
            <a:r>
              <a:rPr lang="en-US" smtClean="0"/>
              <a:t>NaNoWriMo</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1362</TotalTime>
  <Words>3356</Words>
  <Application>Microsoft Office PowerPoint</Application>
  <PresentationFormat>On-screen Show (4:3)</PresentationFormat>
  <Paragraphs>1789</Paragraphs>
  <Slides>27</Slides>
  <Notes>2</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Module</vt:lpstr>
      <vt:lpstr>Preparing for NaNoWriMo A Self Assessment</vt:lpstr>
      <vt:lpstr>Roger C. Lubeck </vt:lpstr>
      <vt:lpstr>Roger C. Lubeck </vt:lpstr>
      <vt:lpstr>TRUTHS ABOUT NANOWRIMO</vt:lpstr>
      <vt:lpstr>PROFILE</vt:lpstr>
      <vt:lpstr>PROFILE</vt:lpstr>
      <vt:lpstr>BEHAVIORAL STYLE </vt:lpstr>
      <vt:lpstr>BEHAVIORAL STYLE</vt:lpstr>
      <vt:lpstr>BEHAVIORAL STYLE</vt:lpstr>
      <vt:lpstr>PROFILE</vt:lpstr>
      <vt:lpstr>SELF ASSESSMENT</vt:lpstr>
      <vt:lpstr>SELF ASSESSMENT</vt:lpstr>
      <vt:lpstr>PROFILE</vt:lpstr>
      <vt:lpstr>WRITING EXERCISE</vt:lpstr>
      <vt:lpstr>SELF ASSESSMENT</vt:lpstr>
      <vt:lpstr>SELF ASSESSMENT</vt:lpstr>
      <vt:lpstr>Generate a story using Brainstorming</vt:lpstr>
      <vt:lpstr>GOING FROM IDEA TO STORY</vt:lpstr>
      <vt:lpstr>From Idea to Plot</vt:lpstr>
      <vt:lpstr>From Idea to Plot</vt:lpstr>
      <vt:lpstr>From Idea to Plot</vt:lpstr>
      <vt:lpstr>From Idea to Plot</vt:lpstr>
      <vt:lpstr>From Idea to Plot</vt:lpstr>
      <vt:lpstr>WORKSHEET</vt:lpstr>
      <vt:lpstr>QUESTIONS ABOUT NANOWRIMO</vt:lpstr>
      <vt:lpstr>QUESTIONS ABOUT NANOWRIMO</vt:lpstr>
      <vt:lpstr>LAST  THOUGHTS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Preparing for NaNoWriMo Self Assessment</dc:title>
  <dc:creator>Roger's All in One</dc:creator>
  <cp:lastModifiedBy>Roger's All in One</cp:lastModifiedBy>
  <cp:revision>13</cp:revision>
  <dcterms:created xsi:type="dcterms:W3CDTF">2012-10-11T15:31:19Z</dcterms:created>
  <dcterms:modified xsi:type="dcterms:W3CDTF">2012-10-20T13:25:45Z</dcterms:modified>
</cp:coreProperties>
</file>